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57" r:id="rId2"/>
    <p:sldId id="256" r:id="rId3"/>
    <p:sldId id="258" r:id="rId4"/>
    <p:sldId id="259" r:id="rId5"/>
    <p:sldId id="260" r:id="rId6"/>
    <p:sldId id="263" r:id="rId7"/>
    <p:sldId id="262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2F0B924-7FCB-4C48-B9C6-01FE27352EA4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D359643-2F6C-452A-AEC4-9EF8F2A183B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ransition spd="slow">
    <p:pull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a/a2/Methanol-2D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//upload.wikimedia.org/wikipedia/commons/8/86/Methanol-3D-vdW.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e/e8/Ethanol-structure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0/00/Ethanol-3D-vdW.p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0/0e/Simple_chem_distillation.PN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hyperlink" Target="//upload.wikimedia.org/wikipedia/commons/2/28/Ethylene_glycol_chemical_structure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3/Glykol_-_Glycol.svg" TargetMode="External"/><Relationship Id="rId5" Type="http://schemas.openxmlformats.org/officeDocument/2006/relationships/image" Target="../media/image9.png"/><Relationship Id="rId4" Type="http://schemas.openxmlformats.org/officeDocument/2006/relationships/hyperlink" Target="//upload.wikimedia.org/wikipedia/commons/1/16/Ethylene-glycol-3D-vdW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7/Glycerol-3D-balls.pn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5242011"/>
              </p:ext>
            </p:extLst>
          </p:nvPr>
        </p:nvGraphicFramePr>
        <p:xfrm>
          <a:off x="1624013" y="122238"/>
          <a:ext cx="5827712" cy="6524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4" imgW="5902889" imgH="6619421" progId="Word.Document.12">
                  <p:embed/>
                </p:oleObj>
              </mc:Choice>
              <mc:Fallback>
                <p:oleObj name="Dokument" r:id="rId4" imgW="5902889" imgH="66194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24013" y="122238"/>
                        <a:ext cx="5827712" cy="6524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54200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4437112"/>
            <a:ext cx="3672407" cy="1702160"/>
          </a:xfrm>
        </p:spPr>
        <p:txBody>
          <a:bodyPr>
            <a:normAutofit/>
          </a:bodyPr>
          <a:lstStyle/>
          <a:p>
            <a:pPr algn="ctr"/>
            <a:r>
              <a:rPr lang="cs-CZ" sz="4900" b="1" dirty="0" smtClean="0"/>
              <a:t>ALKOHOLY</a:t>
            </a:r>
            <a:endParaRPr lang="cs-CZ" sz="49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932040" y="1700808"/>
            <a:ext cx="3183137" cy="524517"/>
          </a:xfrm>
        </p:spPr>
        <p:txBody>
          <a:bodyPr>
            <a:noAutofit/>
          </a:bodyPr>
          <a:lstStyle/>
          <a:p>
            <a:pPr algn="r"/>
            <a:r>
              <a:rPr lang="cs-CZ" sz="2400" dirty="0" smtClean="0">
                <a:solidFill>
                  <a:schemeClr val="bg1"/>
                </a:solidFill>
              </a:rPr>
              <a:t>chemie  9. ročník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38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44008" y="-19551"/>
            <a:ext cx="3528392" cy="685880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ALKOHOLY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08720"/>
            <a:ext cx="7704856" cy="5616624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200" dirty="0" smtClean="0"/>
              <a:t>= deriváty uhlovodíků (organické sloučeniny), které obsahují v otevřeném uhlíkatém řetězci hydroxylovou skupinu</a:t>
            </a:r>
          </a:p>
          <a:p>
            <a:pPr marL="68580" indent="0">
              <a:buNone/>
            </a:pPr>
            <a:r>
              <a:rPr lang="cs-CZ" sz="3200" dirty="0" smtClean="0"/>
              <a:t>                                -OH          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  -O-H</a:t>
            </a:r>
          </a:p>
          <a:p>
            <a:pPr marL="68580" indent="0">
              <a:buNone/>
            </a:pPr>
            <a:endParaRPr lang="cs-CZ" sz="3200" dirty="0" smtClean="0"/>
          </a:p>
          <a:p>
            <a:r>
              <a:rPr lang="cs-CZ" sz="3200" dirty="0" smtClean="0"/>
              <a:t>1x –OH skupina … alkoholy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2x –OH skupina … dioly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3x –OH skupina … trioly</a:t>
            </a:r>
          </a:p>
          <a:p>
            <a:pPr marL="6858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…</a:t>
            </a:r>
          </a:p>
        </p:txBody>
      </p:sp>
    </p:spTree>
    <p:extLst>
      <p:ext uri="{BB962C8B-B14F-4D97-AF65-F5344CB8AC3E}">
        <p14:creationId xmlns:p14="http://schemas.microsoft.com/office/powerpoint/2010/main" val="1384782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08912" cy="3816424"/>
          </a:xfrm>
        </p:spPr>
        <p:txBody>
          <a:bodyPr>
            <a:norm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další názvy: </a:t>
            </a:r>
            <a:r>
              <a:rPr lang="cs-CZ" sz="3200" b="1" dirty="0"/>
              <a:t>methylalkohol</a:t>
            </a:r>
            <a:r>
              <a:rPr lang="cs-CZ" sz="3200" dirty="0"/>
              <a:t>, </a:t>
            </a:r>
            <a:r>
              <a:rPr lang="cs-CZ" sz="3200" b="1" dirty="0"/>
              <a:t>karbinol</a:t>
            </a:r>
            <a:r>
              <a:rPr lang="cs-CZ" sz="3200" dirty="0"/>
              <a:t> </a:t>
            </a:r>
            <a:r>
              <a:rPr lang="cs-CZ" sz="3200" b="1" dirty="0" smtClean="0"/>
              <a:t>dřevný </a:t>
            </a:r>
            <a:r>
              <a:rPr lang="cs-CZ" sz="3200" b="1" dirty="0"/>
              <a:t>líh </a:t>
            </a:r>
            <a:r>
              <a:rPr lang="cs-CZ" sz="3200" dirty="0"/>
              <a:t>či </a:t>
            </a:r>
            <a:r>
              <a:rPr lang="cs-CZ" sz="3200" b="1" dirty="0" smtClean="0"/>
              <a:t>dřevitý líh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vlastnosti: bezbarvá, páchnoucí kapalina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: neomezeně mísitelná </a:t>
            </a:r>
            <a:r>
              <a:rPr lang="cs-CZ" sz="3200" dirty="0"/>
              <a:t>s </a:t>
            </a:r>
            <a:r>
              <a:rPr lang="cs-CZ" sz="3200" dirty="0" smtClean="0"/>
              <a:t>vodou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: těkavá, hořlavá </a:t>
            </a:r>
            <a:r>
              <a:rPr lang="cs-CZ" sz="3200" dirty="0"/>
              <a:t>a silně </a:t>
            </a:r>
            <a:r>
              <a:rPr lang="cs-CZ" sz="3200" dirty="0" smtClean="0"/>
              <a:t>jedovatá</a:t>
            </a:r>
          </a:p>
          <a:p>
            <a:r>
              <a:rPr lang="cs-CZ" sz="3200" dirty="0" smtClean="0"/>
              <a:t> použití: </a:t>
            </a:r>
            <a:r>
              <a:rPr lang="cs-CZ" sz="3200" b="1" dirty="0" smtClean="0"/>
              <a:t>rozpouštědlo</a:t>
            </a:r>
            <a:endParaRPr lang="cs-CZ" sz="3200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44008" y="-19551"/>
            <a:ext cx="3528392" cy="6858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solidFill>
                  <a:schemeClr val="bg1"/>
                </a:solidFill>
              </a:rPr>
              <a:t>METHANOL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File:Methanol-2D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43251"/>
            <a:ext cx="2304256" cy="1963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Methanol-3D-vdW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4494550"/>
            <a:ext cx="2304255" cy="1860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08204" y="5070993"/>
            <a:ext cx="1885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</a:t>
            </a:r>
            <a:r>
              <a:rPr lang="cs-CZ" sz="4000" baseline="-25000" dirty="0" smtClean="0"/>
              <a:t>3</a:t>
            </a:r>
            <a:r>
              <a:rPr lang="cs-CZ" sz="4000" dirty="0" smtClean="0"/>
              <a:t>OH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368108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44008" y="-19551"/>
            <a:ext cx="3528392" cy="685880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ETHANOL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08912" cy="6021288"/>
          </a:xfrm>
        </p:spPr>
        <p:txBody>
          <a:bodyPr>
            <a:norm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další názvy: </a:t>
            </a:r>
            <a:r>
              <a:rPr lang="cs-CZ" sz="3200" b="1" dirty="0" smtClean="0"/>
              <a:t>ethylalkohol</a:t>
            </a:r>
            <a:r>
              <a:rPr lang="cs-CZ" sz="3200" dirty="0" smtClean="0"/>
              <a:t> nebo </a:t>
            </a:r>
            <a:r>
              <a:rPr lang="cs-CZ" sz="3200" b="1" dirty="0" smtClean="0"/>
              <a:t>líh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vlastnosti: bezbarvá kapalina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: ostrý zápach (příjemný)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: těkavá, hořlavá </a:t>
            </a:r>
            <a:r>
              <a:rPr lang="cs-CZ" sz="3200" dirty="0"/>
              <a:t>a </a:t>
            </a:r>
            <a:r>
              <a:rPr lang="cs-CZ" sz="3200" dirty="0" smtClean="0"/>
              <a:t>jedovatá</a:t>
            </a:r>
          </a:p>
          <a:p>
            <a:r>
              <a:rPr lang="cs-CZ" sz="3200" dirty="0" smtClean="0"/>
              <a:t> použití: rozpouštědlo</a:t>
            </a:r>
          </a:p>
          <a:p>
            <a:pPr marL="68580" indent="0">
              <a:buNone/>
            </a:pPr>
            <a:r>
              <a:rPr lang="cs-CZ" sz="3200" dirty="0" smtClean="0"/>
              <a:t>               : dezinfekce</a:t>
            </a:r>
          </a:p>
          <a:p>
            <a:pPr marL="68580" indent="0">
              <a:buNone/>
            </a:pPr>
            <a:r>
              <a:rPr lang="cs-CZ" sz="3200" dirty="0" smtClean="0"/>
              <a:t>               : palivo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: výroba 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alkoholických 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nápojů</a:t>
            </a:r>
            <a:endParaRPr lang="cs-CZ" sz="3200" dirty="0"/>
          </a:p>
        </p:txBody>
      </p:sp>
      <p:pic>
        <p:nvPicPr>
          <p:cNvPr id="2050" name="Picture 2" descr="File:Ethanol-structur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085" y="3140968"/>
            <a:ext cx="2337242" cy="133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Ethanol-3D-vdW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3290" y="4335676"/>
            <a:ext cx="2171522" cy="1734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62592" y="5919911"/>
            <a:ext cx="255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CH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OH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4456235" y="4556506"/>
            <a:ext cx="188705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C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H</a:t>
            </a:r>
            <a:r>
              <a:rPr lang="cs-CZ" sz="3600" baseline="-25000" dirty="0" smtClean="0"/>
              <a:t>5</a:t>
            </a:r>
            <a:r>
              <a:rPr lang="cs-CZ" sz="3600" dirty="0" smtClean="0"/>
              <a:t>OH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202773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764705"/>
            <a:ext cx="7848872" cy="230425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ALKOHOLOVÉ KVAŠENÍ CUKRŮ</a:t>
            </a:r>
          </a:p>
          <a:p>
            <a:pPr marL="6858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</a:t>
            </a:r>
            <a:r>
              <a:rPr lang="cs-CZ" sz="3200" dirty="0" smtClean="0"/>
              <a:t>C</a:t>
            </a:r>
            <a:r>
              <a:rPr lang="cs-CZ" sz="3200" baseline="-25000" dirty="0" smtClean="0"/>
              <a:t>6</a:t>
            </a:r>
            <a:r>
              <a:rPr lang="cs-CZ" sz="3200" dirty="0" smtClean="0"/>
              <a:t>H</a:t>
            </a:r>
            <a:r>
              <a:rPr lang="cs-CZ" sz="3200" baseline="-25000" dirty="0" smtClean="0"/>
              <a:t>12</a:t>
            </a:r>
            <a:r>
              <a:rPr lang="cs-CZ" sz="3200" dirty="0" smtClean="0"/>
              <a:t>O</a:t>
            </a:r>
            <a:r>
              <a:rPr lang="cs-CZ" sz="3200" baseline="-25000" dirty="0" smtClean="0"/>
              <a:t>6</a:t>
            </a:r>
            <a:r>
              <a:rPr lang="cs-CZ" sz="3200" dirty="0" smtClean="0"/>
              <a:t> → 2 C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H</a:t>
            </a:r>
            <a:r>
              <a:rPr lang="cs-CZ" sz="3200" baseline="-25000" dirty="0" smtClean="0"/>
              <a:t>5</a:t>
            </a:r>
            <a:r>
              <a:rPr lang="cs-CZ" sz="3200" dirty="0" smtClean="0"/>
              <a:t>OH + 2 CO</a:t>
            </a:r>
            <a:r>
              <a:rPr lang="cs-CZ" sz="3200" baseline="-25000" dirty="0" smtClean="0"/>
              <a:t>2</a:t>
            </a:r>
          </a:p>
          <a:p>
            <a:endParaRPr lang="cs-CZ" sz="3200" baseline="-25000" dirty="0" smtClean="0"/>
          </a:p>
          <a:p>
            <a:r>
              <a:rPr lang="cs-CZ" sz="3200" b="1" dirty="0" smtClean="0"/>
              <a:t>DESTILACE  </a:t>
            </a:r>
          </a:p>
          <a:p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44008" y="-19551"/>
            <a:ext cx="3528392" cy="6858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dirty="0" smtClean="0">
                <a:solidFill>
                  <a:schemeClr val="bg1"/>
                </a:solidFill>
              </a:rPr>
              <a:t>ETHANOL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4" name="Picture 2" descr="File:Simple chem distillation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75883"/>
            <a:ext cx="3672408" cy="4131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3010452"/>
            <a:ext cx="2808782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kahan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varná baňka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nástavec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teploměr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chladič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přívod chladící vody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odtok chladící vody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jímadlo na destilát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vývěva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alonž</a:t>
            </a:r>
          </a:p>
        </p:txBody>
      </p:sp>
    </p:spTree>
    <p:extLst>
      <p:ext uri="{BB962C8B-B14F-4D97-AF65-F5344CB8AC3E}">
        <p14:creationId xmlns:p14="http://schemas.microsoft.com/office/powerpoint/2010/main" val="12202307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1"/>
            <a:ext cx="7920880" cy="33123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další názvy: 1,2 - </a:t>
            </a:r>
            <a:r>
              <a:rPr lang="cs-CZ" sz="3200" dirty="0" err="1" smtClean="0"/>
              <a:t>ethandiol</a:t>
            </a:r>
            <a:endParaRPr lang="cs-CZ" sz="3200" dirty="0" smtClean="0"/>
          </a:p>
          <a:p>
            <a:r>
              <a:rPr lang="cs-CZ" sz="3200" dirty="0" smtClean="0"/>
              <a:t> vlastnosti: bezbarvá olejovitá kapalina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: sladká chuť, bez zápachu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: jedovatý</a:t>
            </a:r>
          </a:p>
          <a:p>
            <a:r>
              <a:rPr lang="cs-CZ" sz="3200" dirty="0" smtClean="0"/>
              <a:t> použití: výroba nemrznoucích směsí</a:t>
            </a:r>
          </a:p>
          <a:p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44008" y="-19551"/>
            <a:ext cx="3528392" cy="685880"/>
          </a:xfrm>
        </p:spPr>
        <p:txBody>
          <a:bodyPr>
            <a:noAutofit/>
          </a:bodyPr>
          <a:lstStyle/>
          <a:p>
            <a:pPr algn="ctr"/>
            <a:r>
              <a:rPr lang="cs-CZ" sz="3000" b="1" dirty="0" smtClean="0">
                <a:solidFill>
                  <a:schemeClr val="bg1"/>
                </a:solidFill>
              </a:rPr>
              <a:t>ETHYLENGLYKOL</a:t>
            </a:r>
            <a:endParaRPr lang="cs-CZ" sz="3000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File:Ethylene glycol chemical structur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513" y="5653702"/>
            <a:ext cx="2736304" cy="71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Ethylene-glycol-3D-vdW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17032"/>
            <a:ext cx="2985233" cy="1936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File:Glykol - Glycol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12022"/>
            <a:ext cx="2448272" cy="179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01145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44008" y="-19551"/>
            <a:ext cx="3528392" cy="685880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GLYCEROL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11560" y="908720"/>
            <a:ext cx="7920880" cy="4567465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 další názvy: </a:t>
            </a:r>
            <a:r>
              <a:rPr lang="cs-CZ" sz="3200" b="1" dirty="0"/>
              <a:t>glycerín</a:t>
            </a:r>
            <a:r>
              <a:rPr lang="cs-CZ" sz="3200" dirty="0"/>
              <a:t>, </a:t>
            </a:r>
            <a:r>
              <a:rPr lang="cs-CZ" sz="3200" b="1" dirty="0" smtClean="0"/>
              <a:t>1,2,3-propantriol</a:t>
            </a:r>
            <a:endParaRPr lang="cs-CZ" sz="3200" dirty="0" smtClean="0"/>
          </a:p>
          <a:p>
            <a:r>
              <a:rPr lang="cs-CZ" sz="3200" dirty="0" smtClean="0"/>
              <a:t> vlastnosti: bezbarvá olejovitá kapalina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: sladká chuť, bez zápachu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: hygroskopická</a:t>
            </a:r>
          </a:p>
          <a:p>
            <a:r>
              <a:rPr lang="cs-CZ" sz="3200" dirty="0" smtClean="0"/>
              <a:t> použití: kosmetika (krémy)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: potravinářství (změkčovadlo)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: výroba výbušnin – dynamit  </a:t>
            </a:r>
          </a:p>
          <a:p>
            <a:pPr marL="6858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                         Alfred Nobel </a:t>
            </a:r>
          </a:p>
          <a:p>
            <a:pPr marL="68580" indent="0">
              <a:buNone/>
            </a:pPr>
            <a:endParaRPr lang="cs-CZ" sz="3200" dirty="0"/>
          </a:p>
        </p:txBody>
      </p:sp>
      <p:pic>
        <p:nvPicPr>
          <p:cNvPr id="5124" name="Picture 4" descr="http://upload.wikimedia.org/wikipedia/commons/3/33/1%2C2%2C3_Propantriol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331332"/>
            <a:ext cx="1656184" cy="89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File:Glycerol-3D-balls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12411"/>
            <a:ext cx="3744416" cy="207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550735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024744" cy="757888"/>
          </a:xfrm>
        </p:spPr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/>
          </a:bodyPr>
          <a:lstStyle/>
          <a:p>
            <a:pPr marL="525780" indent="-457200">
              <a:buAutoNum type="arabicParenR"/>
            </a:pPr>
            <a:r>
              <a:rPr lang="cs-CZ" sz="3000" dirty="0" smtClean="0"/>
              <a:t>Co jsou alkoholy?</a:t>
            </a:r>
          </a:p>
          <a:p>
            <a:pPr marL="525780" indent="-457200">
              <a:buAutoNum type="arabicParenR"/>
            </a:pPr>
            <a:endParaRPr lang="cs-CZ" sz="3000" dirty="0" smtClean="0"/>
          </a:p>
          <a:p>
            <a:pPr marL="525780" indent="-457200">
              <a:buAutoNum type="arabicParenR"/>
            </a:pPr>
            <a:r>
              <a:rPr lang="cs-CZ" sz="3000" dirty="0" smtClean="0"/>
              <a:t>Které vlastnosti má methanol a ethanol společné?</a:t>
            </a:r>
          </a:p>
          <a:p>
            <a:pPr marL="525780" indent="-457200">
              <a:buAutoNum type="arabicParenR"/>
            </a:pPr>
            <a:endParaRPr lang="cs-CZ" sz="3000" dirty="0" smtClean="0"/>
          </a:p>
          <a:p>
            <a:pPr marL="525780" indent="-457200">
              <a:buAutoNum type="arabicParenR"/>
            </a:pPr>
            <a:r>
              <a:rPr lang="cs-CZ" sz="3000" dirty="0" smtClean="0"/>
              <a:t>Jaké je využití ethanolu?</a:t>
            </a:r>
          </a:p>
          <a:p>
            <a:pPr marL="525780" indent="-457200">
              <a:buAutoNum type="arabicParenR"/>
            </a:pPr>
            <a:endParaRPr lang="cs-CZ" sz="3000" dirty="0" smtClean="0"/>
          </a:p>
          <a:p>
            <a:pPr marL="525780" indent="-457200">
              <a:buAutoNum type="arabicParenR"/>
            </a:pPr>
            <a:r>
              <a:rPr lang="cs-CZ" sz="3000" dirty="0" smtClean="0"/>
              <a:t>Který alkohol se používá jako přídavek do nemrznoucích směsí?</a:t>
            </a:r>
          </a:p>
          <a:p>
            <a:pPr marL="525780" indent="-457200">
              <a:buAutoNum type="arabicParenR"/>
            </a:pPr>
            <a:endParaRPr lang="cs-CZ" sz="3000" dirty="0" smtClean="0"/>
          </a:p>
          <a:p>
            <a:pPr marL="525780" indent="-457200">
              <a:buAutoNum type="arabicParenR"/>
            </a:pPr>
            <a:r>
              <a:rPr lang="cs-CZ" sz="3000" dirty="0" smtClean="0"/>
              <a:t>Kdo a jak objevil dynamit?</a:t>
            </a:r>
          </a:p>
          <a:p>
            <a:pPr marL="525780" indent="-457200">
              <a:buAutoNum type="arabicParenR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638624"/>
            <a:ext cx="8178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Deriváty uhlovodíků obsahující hydroxylovou skupinu.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533" y="2708919"/>
            <a:ext cx="7555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Bezbarvé hořlavé kapaliny bez chuti se zápachem.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533" y="3789040"/>
            <a:ext cx="86212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Rozpouštědlo, palivo, dezinfekce, výroba alkohol. nápojů.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6160" y="5301208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ethylenglykol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6160" y="6396335"/>
            <a:ext cx="6558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Alfred Nobel, působením HNO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</a:rPr>
              <a:t> na glycerol.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99463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7024744" cy="757888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964488" cy="5760640"/>
          </a:xfrm>
        </p:spPr>
        <p:txBody>
          <a:bodyPr>
            <a:normAutofit/>
          </a:bodyPr>
          <a:lstStyle/>
          <a:p>
            <a:r>
              <a:rPr lang="cs-CZ" dirty="0"/>
              <a:t>Alkoholy. </a:t>
            </a:r>
            <a:r>
              <a:rPr lang="cs-CZ" i="1" dirty="0"/>
              <a:t>Wikipedia.org</a:t>
            </a:r>
            <a:r>
              <a:rPr lang="cs-CZ" dirty="0"/>
              <a:t> [online]. 2014 [cit. 2014-04-13]. Dostupné z: http://cs.wikipedia.org/wiki/Alkoholy </a:t>
            </a:r>
            <a:endParaRPr lang="cs-CZ" dirty="0" smtClean="0"/>
          </a:p>
          <a:p>
            <a:r>
              <a:rPr lang="cs-CZ" dirty="0"/>
              <a:t>Methanol. </a:t>
            </a:r>
            <a:r>
              <a:rPr lang="cs-CZ" i="1" dirty="0"/>
              <a:t>Wikipedia.org</a:t>
            </a:r>
            <a:r>
              <a:rPr lang="cs-CZ" dirty="0"/>
              <a:t> [online]. 2014 [cit. 2014-04-13]. Dostupné z: http://</a:t>
            </a:r>
            <a:r>
              <a:rPr lang="cs-CZ" dirty="0" smtClean="0"/>
              <a:t>cs.wikipedia.org/wiki/Methanol</a:t>
            </a:r>
          </a:p>
          <a:p>
            <a:r>
              <a:rPr lang="cs-CZ" dirty="0"/>
              <a:t>Ethanol. </a:t>
            </a:r>
            <a:r>
              <a:rPr lang="cs-CZ" i="1" dirty="0"/>
              <a:t>Wikipedia.org</a:t>
            </a:r>
            <a:r>
              <a:rPr lang="cs-CZ" dirty="0"/>
              <a:t> [online]. 2014 [cit. 2014-04-13]. Dostupné z: http://</a:t>
            </a:r>
            <a:r>
              <a:rPr lang="cs-CZ" dirty="0" smtClean="0"/>
              <a:t>cs.wikipedia.org/wiki/Ethanol</a:t>
            </a:r>
          </a:p>
          <a:p>
            <a:r>
              <a:rPr lang="cs-CZ" dirty="0" err="1"/>
              <a:t>Simple</a:t>
            </a:r>
            <a:r>
              <a:rPr lang="cs-CZ" dirty="0"/>
              <a:t> </a:t>
            </a:r>
            <a:r>
              <a:rPr lang="cs-CZ" dirty="0" err="1"/>
              <a:t>chem</a:t>
            </a:r>
            <a:r>
              <a:rPr lang="cs-CZ" dirty="0"/>
              <a:t> </a:t>
            </a:r>
            <a:r>
              <a:rPr lang="cs-CZ" dirty="0" err="1"/>
              <a:t>distillation</a:t>
            </a:r>
            <a:r>
              <a:rPr lang="cs-CZ" dirty="0"/>
              <a:t>. H PADLECKAS. </a:t>
            </a:r>
            <a:r>
              <a:rPr lang="cs-CZ" i="1" dirty="0"/>
              <a:t>Wikimedia.org</a:t>
            </a:r>
            <a:r>
              <a:rPr lang="cs-CZ" dirty="0"/>
              <a:t> [online]. 2005 [cit. 2014-04-13]. Dostupné z: http://commons.wikimedia.org/wiki/File:Simple_chem_distillation.PNG </a:t>
            </a:r>
            <a:endParaRPr lang="cs-CZ" dirty="0" smtClean="0"/>
          </a:p>
          <a:p>
            <a:r>
              <a:rPr lang="en-US" dirty="0" err="1"/>
              <a:t>Ethylenglykol</a:t>
            </a:r>
            <a:r>
              <a:rPr lang="en-US" dirty="0"/>
              <a:t>. </a:t>
            </a:r>
            <a:r>
              <a:rPr lang="en-US" i="1" dirty="0"/>
              <a:t>Wikipedia.org</a:t>
            </a:r>
            <a:r>
              <a:rPr lang="en-US" dirty="0"/>
              <a:t> [online]. 2014 [cit. 2014-04-13]. Dostupné z: http://cs.wikipedia.org/wiki/Ethylenglykol </a:t>
            </a:r>
            <a:endParaRPr lang="cs-CZ" dirty="0" smtClean="0"/>
          </a:p>
          <a:p>
            <a:r>
              <a:rPr lang="cs-CZ" dirty="0"/>
              <a:t>Glycerol. </a:t>
            </a:r>
            <a:r>
              <a:rPr lang="cs-CZ" i="1" dirty="0"/>
              <a:t>Wikipedia.org</a:t>
            </a:r>
            <a:r>
              <a:rPr lang="cs-CZ" dirty="0"/>
              <a:t> [online]. 2014 [cit. 2014-04-13]. Dostupné z: http://</a:t>
            </a:r>
            <a:r>
              <a:rPr lang="cs-CZ" dirty="0" smtClean="0"/>
              <a:t>cs.wikipedia.org/wiki/Glycerol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9549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145</TotalTime>
  <Words>427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Austin</vt:lpstr>
      <vt:lpstr>Dokument</vt:lpstr>
      <vt:lpstr>Prezentace aplikace PowerPoint</vt:lpstr>
      <vt:lpstr>ALKOHOLY</vt:lpstr>
      <vt:lpstr>ALKOHOLY</vt:lpstr>
      <vt:lpstr>Prezentace aplikace PowerPoint</vt:lpstr>
      <vt:lpstr>ETHANOL</vt:lpstr>
      <vt:lpstr>Prezentace aplikace PowerPoint</vt:lpstr>
      <vt:lpstr>ETHYLENGLYKOL</vt:lpstr>
      <vt:lpstr>GLYCEROL</vt:lpstr>
      <vt:lpstr>Odpovězte na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Dominika Nigrinová</dc:creator>
  <cp:lastModifiedBy>Dominika Nigrinová</cp:lastModifiedBy>
  <cp:revision>16</cp:revision>
  <dcterms:created xsi:type="dcterms:W3CDTF">2014-04-13T12:25:56Z</dcterms:created>
  <dcterms:modified xsi:type="dcterms:W3CDTF">2014-04-13T17:16:37Z</dcterms:modified>
</cp:coreProperties>
</file>