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64" r:id="rId2"/>
    <p:sldId id="265" r:id="rId3"/>
    <p:sldId id="256" r:id="rId4"/>
    <p:sldId id="257" r:id="rId5"/>
    <p:sldId id="258" r:id="rId6"/>
    <p:sldId id="260" r:id="rId7"/>
    <p:sldId id="259" r:id="rId8"/>
    <p:sldId id="261" r:id="rId9"/>
    <p:sldId id="262" r:id="rId10"/>
    <p:sldId id="263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BDAE7-22AF-4628-A941-FBC3FE207DDC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3A004E5-3075-4BD0-82AF-09C4953F34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BDAE7-22AF-4628-A941-FBC3FE207DDC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3A004E5-3075-4BD0-82AF-09C4953F34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BDAE7-22AF-4628-A941-FBC3FE207DDC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A004E5-3075-4BD0-82AF-09C4953F345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8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BDAE7-22AF-4628-A941-FBC3FE207DDC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A004E5-3075-4BD0-82AF-09C4953F34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BDAE7-22AF-4628-A941-FBC3FE207DDC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3A004E5-3075-4BD0-82AF-09C4953F345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wheel spokes="8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BDAE7-22AF-4628-A941-FBC3FE207DDC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A004E5-3075-4BD0-82AF-09C4953F34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BDAE7-22AF-4628-A941-FBC3FE207DDC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A004E5-3075-4BD0-82AF-09C4953F34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BDAE7-22AF-4628-A941-FBC3FE207DDC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A004E5-3075-4BD0-82AF-09C4953F34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BDAE7-22AF-4628-A941-FBC3FE207DDC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A004E5-3075-4BD0-82AF-09C4953F345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heel spokes="8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BDAE7-22AF-4628-A941-FBC3FE207DDC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A004E5-3075-4BD0-82AF-09C4953F34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BDAE7-22AF-4628-A941-FBC3FE207DDC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A004E5-3075-4BD0-82AF-09C4953F34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D6BDAE7-22AF-4628-A941-FBC3FE207DDC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3A004E5-3075-4BD0-82AF-09C4953F345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ransition spd="slow">
    <p:wheel spokes="8"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33638" y="152400"/>
            <a:ext cx="4276725" cy="1038225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600200" y="1219200"/>
          <a:ext cx="5791200" cy="991971"/>
        </p:xfrm>
        <a:graphic>
          <a:graphicData uri="http://schemas.openxmlformats.org/drawingml/2006/table">
            <a:tbl>
              <a:tblPr/>
              <a:tblGrid>
                <a:gridCol w="2171700"/>
                <a:gridCol w="3619500"/>
              </a:tblGrid>
              <a:tr h="237731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Základní škola a mateřská škola Libchavy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7739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Název a číslo projektu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EU peníze pro ZŠ Libchavy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CZ.1.07/1.4.00/21.3403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7731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III/2 Inovace a zkvalitnění výuky prostřednictvím ICT</a:t>
                      </a: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647700" y="2590800"/>
          <a:ext cx="7955280" cy="3048000"/>
        </p:xfrm>
        <a:graphic>
          <a:graphicData uri="http://schemas.openxmlformats.org/drawingml/2006/table">
            <a:tbl>
              <a:tblPr/>
              <a:tblGrid>
                <a:gridCol w="1680425"/>
                <a:gridCol w="6274855"/>
              </a:tblGrid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dirty="0">
                          <a:latin typeface="Calibri"/>
                          <a:ea typeface="Times New Roman"/>
                        </a:rPr>
                        <a:t>Název materiálu:</a:t>
                      </a:r>
                      <a:r>
                        <a:rPr lang="cs-CZ" sz="1200" dirty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</a:rPr>
                        <a:t>Násobení desetinného čísla desetinným číslem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Číslo materiálu: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dirty="0" smtClean="0">
                          <a:latin typeface="Calibri"/>
                          <a:ea typeface="Times New Roman"/>
                        </a:rPr>
                        <a:t>VY_32_INOVACE</a:t>
                      </a:r>
                      <a:r>
                        <a:rPr lang="cs-CZ" sz="1200" b="1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_21_03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Autor: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>
                          <a:latin typeface="Calibri"/>
                          <a:ea typeface="Times New Roman"/>
                        </a:rPr>
                        <a:t>Mgr. Veronika Vaňousová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Datum vytvoření: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</a:rPr>
                        <a:t>2.11.2013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Vyučovací předmět: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</a:rPr>
                        <a:t>Matematika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Ročník: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</a:rPr>
                        <a:t>6.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dirty="0">
                          <a:latin typeface="Calibri"/>
                          <a:ea typeface="Times New Roman"/>
                        </a:rPr>
                        <a:t>Vzdělávací oblast:</a:t>
                      </a:r>
                      <a:r>
                        <a:rPr lang="cs-CZ" sz="1200" dirty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Matematika a její aplikace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dirty="0">
                          <a:latin typeface="Calibri"/>
                          <a:ea typeface="Times New Roman"/>
                        </a:rPr>
                        <a:t>Vzdělávací obor:</a:t>
                      </a:r>
                      <a:r>
                        <a:rPr lang="cs-CZ" sz="1200" dirty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Matematika a její </a:t>
                      </a:r>
                      <a:r>
                        <a:rPr lang="cs-CZ" sz="120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aplikace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09600" y="1295400"/>
          <a:ext cx="7955280" cy="2891739"/>
        </p:xfrm>
        <a:graphic>
          <a:graphicData uri="http://schemas.openxmlformats.org/drawingml/2006/table">
            <a:tbl>
              <a:tblPr/>
              <a:tblGrid>
                <a:gridCol w="1680415"/>
                <a:gridCol w="6274865"/>
              </a:tblGrid>
              <a:tr h="37790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baseline="0" dirty="0">
                          <a:latin typeface="Calibri"/>
                          <a:ea typeface="Times New Roman"/>
                        </a:rPr>
                        <a:t>Tematický okruh:</a:t>
                      </a:r>
                      <a:r>
                        <a:rPr lang="cs-CZ" sz="1200" baseline="0" dirty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Číslo a proměnná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790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baseline="0">
                          <a:latin typeface="Calibri"/>
                          <a:ea typeface="Times New Roman"/>
                        </a:rPr>
                        <a:t>Téma:</a:t>
                      </a:r>
                      <a:r>
                        <a:rPr lang="cs-CZ" sz="1200" baseline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baseline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Desetinná čísla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848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baseline="0">
                          <a:latin typeface="Calibri"/>
                          <a:ea typeface="Times New Roman"/>
                        </a:rPr>
                        <a:t>Druh učebního materiálu:</a:t>
                      </a:r>
                      <a:r>
                        <a:rPr lang="cs-CZ" sz="1200" baseline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baseline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Prezentace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848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baseline="0">
                          <a:latin typeface="Calibri"/>
                          <a:ea typeface="Times New Roman"/>
                        </a:rPr>
                        <a:t>Potřebný čas pro výuku DUM:</a:t>
                      </a:r>
                      <a:r>
                        <a:rPr lang="cs-CZ" sz="1200" baseline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baseline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10 - 15 min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3152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200" b="1" baseline="0" dirty="0">
                          <a:latin typeface="Calibri"/>
                          <a:ea typeface="Calibri"/>
                          <a:cs typeface="Times New Roman"/>
                        </a:rPr>
                        <a:t>Anotace / Metodický list</a:t>
                      </a:r>
                      <a:r>
                        <a:rPr lang="cs-CZ" sz="1200" b="1" baseline="0" dirty="0" smtClean="0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en-US" sz="1200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25474" marR="25474" marT="940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Prezentace slouží k vysvětlení  postupu při násobení desetinného čísla desetinným číslem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Snímek 4 prezentuje motivační úlohu – výpočet obsahu obdélníka v různých jednotkách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Snímky 5 připomíná pojmy činitel a součin.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Snímky 6 - 8 předkládají postup násobení desetinného čísla desetinným číslem.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Snímek 9 předkládá 12 jednoduchých příkladů.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Snímek 10 obsahuje řešení příkladů uvedených na snímku 9.</a:t>
                      </a:r>
                    </a:p>
                  </a:txBody>
                  <a:tcPr marL="25474" marR="25474" marT="940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Násobení desetinného čísla desetinným číslem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Pozoruj výpočet obsahu obdélníka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827584" y="1628800"/>
          <a:ext cx="2592000" cy="1944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8000"/>
                <a:gridCol w="648000"/>
                <a:gridCol w="648000"/>
                <a:gridCol w="648000"/>
              </a:tblGrid>
              <a:tr h="648000"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1cm</a:t>
                      </a:r>
                      <a:r>
                        <a:rPr lang="cs-CZ" sz="12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Calibri"/>
                        </a:rPr>
                        <a:t>²</a:t>
                      </a:r>
                      <a:endParaRPr lang="cs-CZ" sz="120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648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648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/>
        </p:nvGraphicFramePr>
        <p:xfrm>
          <a:off x="4932040" y="1628800"/>
          <a:ext cx="2592000" cy="1944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8000"/>
                <a:gridCol w="648000"/>
                <a:gridCol w="648000"/>
                <a:gridCol w="648000"/>
              </a:tblGrid>
              <a:tr h="64800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0,01 dm</a:t>
                      </a:r>
                      <a:r>
                        <a:rPr lang="cs-CZ" sz="18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Calibri"/>
                        </a:rPr>
                        <a:t>²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648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648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763688" y="1187460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 cm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868144" y="1259468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0,4 dm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3528" y="1835532"/>
            <a:ext cx="461665" cy="1017404"/>
          </a:xfrm>
          <a:prstGeom prst="rect">
            <a:avLst/>
          </a:prstGeom>
          <a:noFill/>
        </p:spPr>
        <p:txBody>
          <a:bodyPr vert="vert270" wrap="square" rtlCol="0">
            <a:spAutoFit/>
          </a:bodyPr>
          <a:lstStyle/>
          <a:p>
            <a:r>
              <a:rPr lang="cs-CZ" dirty="0" smtClean="0"/>
              <a:t>3 cm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42383" y="1988840"/>
            <a:ext cx="461665" cy="936104"/>
          </a:xfrm>
          <a:prstGeom prst="rect">
            <a:avLst/>
          </a:prstGeom>
          <a:noFill/>
        </p:spPr>
        <p:txBody>
          <a:bodyPr vert="vert270" wrap="square" rtlCol="0">
            <a:spAutoFit/>
          </a:bodyPr>
          <a:lstStyle/>
          <a:p>
            <a:r>
              <a:rPr lang="cs-CZ" dirty="0" smtClean="0"/>
              <a:t>0,3 dm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1560" y="4149080"/>
            <a:ext cx="2952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 = 3 . 4 = 12 cm</a:t>
            </a:r>
            <a:r>
              <a:rPr lang="cs-CZ" sz="2400" b="1" dirty="0" smtClean="0">
                <a:latin typeface="Calibri"/>
              </a:rPr>
              <a:t>²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932040" y="4149080"/>
            <a:ext cx="3456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 = 0,3 . 0,4 = 0,12 cm</a:t>
            </a:r>
            <a:r>
              <a:rPr lang="cs-CZ" sz="2400" b="1" dirty="0" smtClean="0">
                <a:latin typeface="Calibri"/>
              </a:rPr>
              <a:t>²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131840" y="5229200"/>
            <a:ext cx="42484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12 cm</a:t>
            </a:r>
            <a:r>
              <a:rPr lang="cs-CZ" sz="2400" b="1" dirty="0" smtClean="0">
                <a:solidFill>
                  <a:srgbClr val="7030A0"/>
                </a:solidFill>
                <a:latin typeface="Calibri"/>
              </a:rPr>
              <a:t>² = 0,12 dm²</a:t>
            </a:r>
            <a:endParaRPr lang="cs-CZ" sz="24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dirty="0" smtClean="0"/>
              <a:t>	</a:t>
            </a:r>
            <a:r>
              <a:rPr lang="cs-CZ" sz="9600" dirty="0" smtClean="0">
                <a:solidFill>
                  <a:srgbClr val="7030A0"/>
                </a:solidFill>
              </a:rPr>
              <a:t>1,6 . 0,3 = 0,48</a:t>
            </a:r>
          </a:p>
          <a:p>
            <a:pPr algn="ctr">
              <a:buNone/>
            </a:pPr>
            <a:endParaRPr lang="cs-CZ" dirty="0" smtClean="0">
              <a:solidFill>
                <a:srgbClr val="7030A0"/>
              </a:solidFill>
            </a:endParaRPr>
          </a:p>
          <a:p>
            <a:pPr>
              <a:buNone/>
            </a:pPr>
            <a:r>
              <a:rPr lang="cs-CZ" sz="4400" dirty="0" smtClean="0">
                <a:solidFill>
                  <a:srgbClr val="7030A0"/>
                </a:solidFill>
              </a:rPr>
              <a:t>    činitel         </a:t>
            </a:r>
            <a:r>
              <a:rPr lang="cs-CZ" sz="4400" dirty="0" err="1" smtClean="0">
                <a:solidFill>
                  <a:srgbClr val="7030A0"/>
                </a:solidFill>
              </a:rPr>
              <a:t>činitel</a:t>
            </a:r>
            <a:r>
              <a:rPr lang="cs-CZ" sz="4400" dirty="0" smtClean="0">
                <a:solidFill>
                  <a:srgbClr val="7030A0"/>
                </a:solidFill>
              </a:rPr>
              <a:t>             součin</a:t>
            </a:r>
            <a:endParaRPr lang="cs-CZ" sz="44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3531022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dirty="0" smtClean="0"/>
              <a:t>	</a:t>
            </a:r>
            <a:r>
              <a:rPr lang="cs-CZ" sz="9600" dirty="0" smtClean="0">
                <a:solidFill>
                  <a:srgbClr val="7030A0"/>
                </a:solidFill>
              </a:rPr>
              <a:t>1,</a:t>
            </a:r>
            <a:r>
              <a:rPr lang="cs-CZ" sz="9600" u="sng" dirty="0" smtClean="0">
                <a:solidFill>
                  <a:srgbClr val="7030A0"/>
                </a:solidFill>
                <a:uFill>
                  <a:solidFill>
                    <a:srgbClr val="FFFF00"/>
                  </a:solidFill>
                </a:uFill>
              </a:rPr>
              <a:t>6</a:t>
            </a:r>
            <a:r>
              <a:rPr lang="cs-CZ" sz="9600" dirty="0" smtClean="0">
                <a:solidFill>
                  <a:srgbClr val="7030A0"/>
                </a:solidFill>
              </a:rPr>
              <a:t> . 0,</a:t>
            </a:r>
            <a:r>
              <a:rPr lang="cs-CZ" sz="9600" u="sng" dirty="0" smtClean="0">
                <a:solidFill>
                  <a:srgbClr val="7030A0"/>
                </a:solidFill>
                <a:uFill>
                  <a:solidFill>
                    <a:srgbClr val="FFFF00"/>
                  </a:solidFill>
                </a:uFill>
              </a:rPr>
              <a:t>3</a:t>
            </a:r>
            <a:r>
              <a:rPr lang="cs-CZ" sz="9600" dirty="0" smtClean="0">
                <a:solidFill>
                  <a:srgbClr val="7030A0"/>
                </a:solidFill>
              </a:rPr>
              <a:t> = 0,</a:t>
            </a:r>
            <a:r>
              <a:rPr lang="cs-CZ" sz="9600" u="sng" dirty="0" smtClean="0">
                <a:solidFill>
                  <a:srgbClr val="7030A0"/>
                </a:solidFill>
                <a:uFill>
                  <a:solidFill>
                    <a:srgbClr val="FFFF00"/>
                  </a:solidFill>
                </a:uFill>
              </a:rPr>
              <a:t>48</a:t>
            </a:r>
          </a:p>
          <a:p>
            <a:pPr algn="ctr">
              <a:buNone/>
            </a:pPr>
            <a:endParaRPr lang="cs-CZ" dirty="0" smtClean="0">
              <a:solidFill>
                <a:srgbClr val="7030A0"/>
              </a:solidFill>
            </a:endParaRPr>
          </a:p>
          <a:p>
            <a:pPr>
              <a:buNone/>
            </a:pPr>
            <a:r>
              <a:rPr lang="cs-CZ" sz="4400" dirty="0" smtClean="0">
                <a:solidFill>
                  <a:srgbClr val="7030A0"/>
                </a:solidFill>
              </a:rPr>
              <a:t>    činitel         </a:t>
            </a:r>
            <a:r>
              <a:rPr lang="cs-CZ" sz="4400" dirty="0" err="1" smtClean="0">
                <a:solidFill>
                  <a:srgbClr val="7030A0"/>
                </a:solidFill>
              </a:rPr>
              <a:t>činitel</a:t>
            </a:r>
            <a:r>
              <a:rPr lang="cs-CZ" sz="4400" dirty="0" smtClean="0">
                <a:solidFill>
                  <a:srgbClr val="7030A0"/>
                </a:solidFill>
              </a:rPr>
              <a:t>             součin</a:t>
            </a:r>
          </a:p>
          <a:p>
            <a:pPr>
              <a:buNone/>
            </a:pPr>
            <a:r>
              <a:rPr lang="cs-CZ" sz="3600" dirty="0" smtClean="0">
                <a:solidFill>
                  <a:srgbClr val="7030A0"/>
                </a:solidFill>
              </a:rPr>
              <a:t> 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4797152"/>
            <a:ext cx="8532440" cy="58477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  1 des.místo  +  1 des.místo   =     2 des. místa</a:t>
            </a:r>
            <a:endParaRPr lang="cs-CZ" sz="3200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		    </a:t>
            </a:r>
            <a:r>
              <a:rPr lang="cs-CZ" sz="4800" dirty="0" smtClean="0"/>
              <a:t>2,41			</a:t>
            </a:r>
            <a:r>
              <a:rPr lang="cs-CZ" sz="2400" dirty="0" smtClean="0">
                <a:solidFill>
                  <a:srgbClr val="FF0000"/>
                </a:solidFill>
              </a:rPr>
              <a:t>2 deset. místa</a:t>
            </a:r>
          </a:p>
          <a:p>
            <a:pPr>
              <a:buNone/>
            </a:pPr>
            <a:r>
              <a:rPr lang="cs-CZ" sz="4800" dirty="0" smtClean="0"/>
              <a:t>	     .  3,4			</a:t>
            </a:r>
            <a:r>
              <a:rPr lang="cs-CZ" sz="2400" dirty="0" smtClean="0">
                <a:solidFill>
                  <a:srgbClr val="FF0000"/>
                </a:solidFill>
              </a:rPr>
              <a:t>1 deset. místo</a:t>
            </a:r>
          </a:p>
          <a:p>
            <a:pPr>
              <a:buNone/>
            </a:pPr>
            <a:r>
              <a:rPr lang="cs-CZ" sz="4800" dirty="0" smtClean="0"/>
              <a:t>         964</a:t>
            </a:r>
          </a:p>
          <a:p>
            <a:pPr>
              <a:buNone/>
            </a:pPr>
            <a:r>
              <a:rPr lang="cs-CZ" sz="4800" dirty="0" smtClean="0"/>
              <a:t>	     723   </a:t>
            </a:r>
          </a:p>
          <a:p>
            <a:pPr>
              <a:buNone/>
            </a:pPr>
            <a:r>
              <a:rPr lang="cs-CZ" sz="4800" dirty="0" smtClean="0"/>
              <a:t>      8,194			</a:t>
            </a:r>
            <a:r>
              <a:rPr lang="cs-CZ" sz="2400" dirty="0" smtClean="0">
                <a:solidFill>
                  <a:srgbClr val="FF0000"/>
                </a:solidFill>
              </a:rPr>
              <a:t>3 deset. místa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                </a:t>
            </a:r>
            <a:endParaRPr lang="cs-CZ" dirty="0">
              <a:solidFill>
                <a:schemeClr val="bg1"/>
              </a:solidFill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755576" y="3140968"/>
            <a:ext cx="2448272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755576" y="4725144"/>
            <a:ext cx="2448272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flipH="1">
            <a:off x="3059832" y="1988840"/>
            <a:ext cx="1728192" cy="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flipH="1">
            <a:off x="3131840" y="2780928"/>
            <a:ext cx="1728192" cy="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H="1">
            <a:off x="3059832" y="5229200"/>
            <a:ext cx="1728192" cy="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		  </a:t>
            </a:r>
            <a:r>
              <a:rPr lang="cs-CZ" sz="4800" dirty="0" smtClean="0"/>
              <a:t>0,725			</a:t>
            </a:r>
            <a:r>
              <a:rPr lang="cs-CZ" sz="2400" dirty="0" smtClean="0">
                <a:solidFill>
                  <a:srgbClr val="FF0000"/>
                </a:solidFill>
              </a:rPr>
              <a:t>3 deset. místa</a:t>
            </a:r>
          </a:p>
          <a:p>
            <a:pPr>
              <a:buNone/>
            </a:pPr>
            <a:r>
              <a:rPr lang="cs-CZ" sz="4800" dirty="0" smtClean="0"/>
              <a:t>	     .    1,2			</a:t>
            </a:r>
            <a:r>
              <a:rPr lang="cs-CZ" sz="2400" dirty="0" smtClean="0">
                <a:solidFill>
                  <a:srgbClr val="FF0000"/>
                </a:solidFill>
              </a:rPr>
              <a:t>1 deset. místo</a:t>
            </a:r>
          </a:p>
          <a:p>
            <a:pPr>
              <a:buNone/>
            </a:pPr>
            <a:r>
              <a:rPr lang="cs-CZ" sz="4800" dirty="0" smtClean="0"/>
              <a:t>         1450 </a:t>
            </a:r>
          </a:p>
          <a:p>
            <a:pPr>
              <a:buNone/>
            </a:pPr>
            <a:r>
              <a:rPr lang="cs-CZ" sz="4800" dirty="0" smtClean="0"/>
              <a:t>	       725</a:t>
            </a:r>
          </a:p>
          <a:p>
            <a:pPr>
              <a:buNone/>
            </a:pPr>
            <a:r>
              <a:rPr lang="cs-CZ" sz="4800" dirty="0" smtClean="0"/>
              <a:t>      0,8700	       </a:t>
            </a:r>
            <a:r>
              <a:rPr lang="cs-CZ" sz="2400" dirty="0" smtClean="0">
                <a:solidFill>
                  <a:srgbClr val="FF0000"/>
                </a:solidFill>
              </a:rPr>
              <a:t>4 deset. místa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                </a:t>
            </a:r>
            <a:endParaRPr lang="cs-CZ" dirty="0">
              <a:solidFill>
                <a:schemeClr val="bg1"/>
              </a:solidFill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755576" y="3140968"/>
            <a:ext cx="2448272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755576" y="4725144"/>
            <a:ext cx="2448272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flipH="1">
            <a:off x="3059832" y="1988840"/>
            <a:ext cx="1728192" cy="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flipH="1">
            <a:off x="3131840" y="2780928"/>
            <a:ext cx="1728192" cy="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H="1">
            <a:off x="3275856" y="5229200"/>
            <a:ext cx="1728192" cy="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zpaměti: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44824"/>
            <a:ext cx="86868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0,2 . 0,5 =			0,3 . 1,1 =</a:t>
            </a:r>
          </a:p>
          <a:p>
            <a:pPr>
              <a:buNone/>
            </a:pPr>
            <a:r>
              <a:rPr lang="cs-CZ" dirty="0" smtClean="0"/>
              <a:t>	2,3 . 6 =				0,7 . 0,8 =</a:t>
            </a:r>
          </a:p>
          <a:p>
            <a:pPr>
              <a:buNone/>
            </a:pPr>
            <a:r>
              <a:rPr lang="cs-CZ" dirty="0" smtClean="0"/>
              <a:t>	0,9 . 0,09 =			0,9 . 0,3 =</a:t>
            </a:r>
          </a:p>
          <a:p>
            <a:pPr>
              <a:buNone/>
            </a:pPr>
            <a:r>
              <a:rPr lang="cs-CZ" dirty="0" smtClean="0"/>
              <a:t>	0,6 . 0,04 =			0,05 . 0,07 =</a:t>
            </a:r>
          </a:p>
          <a:p>
            <a:pPr>
              <a:buNone/>
            </a:pPr>
            <a:r>
              <a:rPr lang="cs-CZ" dirty="0" smtClean="0"/>
              <a:t>	4,1 . 0,4 =			1,5 . 0,05 =</a:t>
            </a:r>
          </a:p>
          <a:p>
            <a:pPr>
              <a:buNone/>
            </a:pPr>
            <a:r>
              <a:rPr lang="cs-CZ" dirty="0" smtClean="0"/>
              <a:t>	0,07 . 0,8 =			0,06 . 0,07=</a:t>
            </a:r>
            <a:endParaRPr lang="cs-CZ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zpaměti: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44824"/>
            <a:ext cx="86868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0,2 . 0,5 = </a:t>
            </a:r>
            <a:r>
              <a:rPr lang="cs-CZ" dirty="0" smtClean="0">
                <a:solidFill>
                  <a:srgbClr val="FF0000"/>
                </a:solidFill>
              </a:rPr>
              <a:t>0,1</a:t>
            </a:r>
            <a:r>
              <a:rPr lang="cs-CZ" dirty="0" smtClean="0"/>
              <a:t>		0,3 . 1,1 = </a:t>
            </a:r>
            <a:r>
              <a:rPr lang="cs-CZ" dirty="0" smtClean="0">
                <a:solidFill>
                  <a:srgbClr val="FF0000"/>
                </a:solidFill>
              </a:rPr>
              <a:t>0,33</a:t>
            </a:r>
          </a:p>
          <a:p>
            <a:pPr>
              <a:buNone/>
            </a:pPr>
            <a:r>
              <a:rPr lang="cs-CZ" dirty="0" smtClean="0"/>
              <a:t>	2,3 . 6 =	 </a:t>
            </a:r>
            <a:r>
              <a:rPr lang="cs-CZ" dirty="0" smtClean="0">
                <a:solidFill>
                  <a:srgbClr val="FF0000"/>
                </a:solidFill>
              </a:rPr>
              <a:t>13,8</a:t>
            </a:r>
            <a:r>
              <a:rPr lang="cs-CZ" dirty="0" smtClean="0"/>
              <a:t>			0,7 . 0,8 = </a:t>
            </a:r>
            <a:r>
              <a:rPr lang="cs-CZ" dirty="0" smtClean="0">
                <a:solidFill>
                  <a:srgbClr val="FF0000"/>
                </a:solidFill>
              </a:rPr>
              <a:t>0,56</a:t>
            </a:r>
          </a:p>
          <a:p>
            <a:pPr>
              <a:buNone/>
            </a:pPr>
            <a:r>
              <a:rPr lang="cs-CZ" dirty="0" smtClean="0"/>
              <a:t>	0,9 . 0,09 = </a:t>
            </a:r>
            <a:r>
              <a:rPr lang="cs-CZ" dirty="0" smtClean="0">
                <a:solidFill>
                  <a:srgbClr val="FF0000"/>
                </a:solidFill>
              </a:rPr>
              <a:t>0,081</a:t>
            </a:r>
            <a:r>
              <a:rPr lang="cs-CZ" dirty="0" smtClean="0"/>
              <a:t>		0,9 . 0,3 = </a:t>
            </a:r>
            <a:r>
              <a:rPr lang="cs-CZ" dirty="0" smtClean="0">
                <a:solidFill>
                  <a:srgbClr val="FF0000"/>
                </a:solidFill>
              </a:rPr>
              <a:t>0,27</a:t>
            </a:r>
          </a:p>
          <a:p>
            <a:pPr>
              <a:buNone/>
            </a:pPr>
            <a:r>
              <a:rPr lang="cs-CZ" dirty="0" smtClean="0"/>
              <a:t>	0,6 . 0,04 = </a:t>
            </a:r>
            <a:r>
              <a:rPr lang="cs-CZ" dirty="0" smtClean="0">
                <a:solidFill>
                  <a:srgbClr val="FF0000"/>
                </a:solidFill>
              </a:rPr>
              <a:t>0,024</a:t>
            </a:r>
            <a:r>
              <a:rPr lang="cs-CZ" dirty="0" smtClean="0"/>
              <a:t>		0,05 . 0,07 = </a:t>
            </a:r>
            <a:r>
              <a:rPr lang="cs-CZ" dirty="0" smtClean="0">
                <a:solidFill>
                  <a:srgbClr val="FF0000"/>
                </a:solidFill>
              </a:rPr>
              <a:t>0,0035</a:t>
            </a:r>
          </a:p>
          <a:p>
            <a:pPr>
              <a:buNone/>
            </a:pPr>
            <a:r>
              <a:rPr lang="cs-CZ" dirty="0" smtClean="0"/>
              <a:t>	4,1 . 0,4 = </a:t>
            </a:r>
            <a:r>
              <a:rPr lang="cs-CZ" dirty="0" smtClean="0">
                <a:solidFill>
                  <a:srgbClr val="FF0000"/>
                </a:solidFill>
              </a:rPr>
              <a:t>1,64</a:t>
            </a:r>
            <a:r>
              <a:rPr lang="cs-CZ" dirty="0" smtClean="0"/>
              <a:t>		1,5 . 0,05 = </a:t>
            </a:r>
            <a:r>
              <a:rPr lang="cs-CZ" dirty="0" smtClean="0">
                <a:solidFill>
                  <a:srgbClr val="FF0000"/>
                </a:solidFill>
              </a:rPr>
              <a:t>0,075</a:t>
            </a:r>
          </a:p>
          <a:p>
            <a:pPr>
              <a:buNone/>
            </a:pPr>
            <a:r>
              <a:rPr lang="cs-CZ" dirty="0" smtClean="0"/>
              <a:t>	0,07 . 0,8 = </a:t>
            </a:r>
            <a:r>
              <a:rPr lang="cs-CZ" dirty="0" smtClean="0">
                <a:solidFill>
                  <a:srgbClr val="FF0000"/>
                </a:solidFill>
              </a:rPr>
              <a:t>0,056</a:t>
            </a:r>
            <a:r>
              <a:rPr lang="cs-CZ" dirty="0" smtClean="0"/>
              <a:t>		0,06 . 0,07= </a:t>
            </a:r>
            <a:r>
              <a:rPr lang="cs-CZ" dirty="0" smtClean="0">
                <a:solidFill>
                  <a:srgbClr val="FF0000"/>
                </a:solidFill>
              </a:rPr>
              <a:t>0,0042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Vlastní práce autorky</a:t>
            </a:r>
            <a:endParaRPr lang="cs-CZ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54</TotalTime>
  <Words>229</Words>
  <Application>Microsoft Office PowerPoint</Application>
  <PresentationFormat>Předvádění na obrazovce (4:3)</PresentationFormat>
  <Paragraphs>85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Snímek 1</vt:lpstr>
      <vt:lpstr>Snímek 2</vt:lpstr>
      <vt:lpstr>Násobení desetinného čísla desetinným číslem</vt:lpstr>
      <vt:lpstr>Pozoruj výpočet obsahu obdélníka</vt:lpstr>
      <vt:lpstr>Snímek 5</vt:lpstr>
      <vt:lpstr>Snímek 6</vt:lpstr>
      <vt:lpstr>Snímek 7</vt:lpstr>
      <vt:lpstr>Snímek 8</vt:lpstr>
      <vt:lpstr>Vypočítej zpaměti:</vt:lpstr>
      <vt:lpstr>Vypočítej zpaměti: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Násobení desetinného čísla desetinným číslem</dc:title>
  <dc:creator>ŠIC</dc:creator>
  <cp:lastModifiedBy>ŠIC</cp:lastModifiedBy>
  <cp:revision>3</cp:revision>
  <dcterms:created xsi:type="dcterms:W3CDTF">2014-01-04T20:12:50Z</dcterms:created>
  <dcterms:modified xsi:type="dcterms:W3CDTF">2014-01-11T20:39:12Z</dcterms:modified>
</cp:coreProperties>
</file>