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8" r:id="rId2"/>
    <p:sldId id="269" r:id="rId3"/>
    <p:sldId id="256" r:id="rId4"/>
    <p:sldId id="264" r:id="rId5"/>
    <p:sldId id="257" r:id="rId6"/>
    <p:sldId id="265" r:id="rId7"/>
    <p:sldId id="266" r:id="rId8"/>
    <p:sldId id="262" r:id="rId9"/>
    <p:sldId id="267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slow">
    <p:wheel spokes="8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3638" y="152400"/>
            <a:ext cx="4276725" cy="1038225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00200" y="1219200"/>
          <a:ext cx="5791200" cy="991971"/>
        </p:xfrm>
        <a:graphic>
          <a:graphicData uri="http://schemas.openxmlformats.org/drawingml/2006/table">
            <a:tbl>
              <a:tblPr/>
              <a:tblGrid>
                <a:gridCol w="2171700"/>
                <a:gridCol w="3619500"/>
              </a:tblGrid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Základní škola a mateřská škola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773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a číslo projektu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EU peníze pro ZŠ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CZ.1.07/1.4.00/21.3403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III/2 Inovace a zkvalitnění výuky prostřednictvím ICT</a:t>
                      </a: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47700" y="2590800"/>
          <a:ext cx="7955280" cy="3048000"/>
        </p:xfrm>
        <a:graphic>
          <a:graphicData uri="http://schemas.openxmlformats.org/drawingml/2006/table">
            <a:tbl>
              <a:tblPr/>
              <a:tblGrid>
                <a:gridCol w="1680425"/>
                <a:gridCol w="6274855"/>
              </a:tblGrid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Název materiálu: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Dělení </a:t>
                      </a: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desetinného čísla desetinným číslem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Číslo materiálu: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smtClean="0">
                          <a:latin typeface="Calibri"/>
                          <a:ea typeface="Times New Roman"/>
                        </a:rPr>
                        <a:t>VY_32_INOVACE</a:t>
                      </a:r>
                      <a:r>
                        <a:rPr lang="cs-CZ" sz="1200" b="1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_21_05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Autor: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>
                          <a:latin typeface="Calibri"/>
                          <a:ea typeface="Times New Roman"/>
                        </a:rPr>
                        <a:t>Mgr. Veronika Vaňousová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Datum vytvoření: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4.11.2013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Vyučovací předmět: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Matematika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Ročník: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6.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oblast: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Matematika a její aplikace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obor: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Matematika a její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aplikace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09600" y="1295400"/>
          <a:ext cx="7955280" cy="2891739"/>
        </p:xfrm>
        <a:graphic>
          <a:graphicData uri="http://schemas.openxmlformats.org/drawingml/2006/table">
            <a:tbl>
              <a:tblPr/>
              <a:tblGrid>
                <a:gridCol w="1680415"/>
                <a:gridCol w="6274865"/>
              </a:tblGrid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 dirty="0">
                          <a:latin typeface="Calibri"/>
                          <a:ea typeface="Times New Roman"/>
                        </a:rPr>
                        <a:t>Tematický okruh:</a:t>
                      </a:r>
                      <a:r>
                        <a:rPr lang="cs-CZ" sz="1200" baseline="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Číslo a proměnná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Téma: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Desetinná čísla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Druh učebního materiálu: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Potřebný čas pro výuku DUM: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10 - 15 min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152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200" b="1" baseline="0" dirty="0">
                          <a:latin typeface="Calibri"/>
                          <a:ea typeface="Calibri"/>
                          <a:cs typeface="Times New Roman"/>
                        </a:rPr>
                        <a:t>Anotace / Metodický list</a:t>
                      </a:r>
                      <a:r>
                        <a:rPr lang="cs-CZ" sz="1200" b="1" baseline="0" dirty="0" smtClean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en-US" sz="1200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 slouží k vysvětlení  postupu při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dělení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desetinného čísla desetinným číslem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4 prezentuje motivační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 slovní úlohu.</a:t>
                      </a:r>
                      <a:endParaRPr lang="cs-CZ" sz="1200" baseline="0" dirty="0" smtClean="0">
                        <a:latin typeface="Calibri"/>
                        <a:ea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5 prezentuje pravidlo o vynásobení dělence a dělitele stejným číslem.</a:t>
                      </a:r>
                      <a:endParaRPr lang="cs-CZ" sz="1200" baseline="0" dirty="0" smtClean="0">
                        <a:latin typeface="Calibri"/>
                        <a:ea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Snímky 6 -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7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předkládají postup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dělení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desetinného čísla desetinným číslem.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8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předkládá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7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jednoduchých příkladů.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9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obsahuje řešení příkladů uvedených na snímku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8.</a:t>
                      </a:r>
                      <a:endParaRPr lang="cs-CZ" sz="1200" baseline="0" dirty="0" smtClean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Dělení desetinného čísla desetinným číslem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Z dřevěné tyče o délce 1,2 m je třeba nařezat díly dlouhé 0,3 m. Kolik takových dílů lze z této tyče nařezat?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1,2 : 0,3 = 4</a:t>
            </a:r>
          </a:p>
          <a:p>
            <a:pPr>
              <a:buNone/>
            </a:pPr>
            <a:r>
              <a:rPr lang="cs-CZ" dirty="0" smtClean="0"/>
              <a:t>	Z tyče lze nařezat 4 díly dlouhé 0,3 m.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72000" y="3501008"/>
            <a:ext cx="7200000" cy="216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772000" y="3501008"/>
            <a:ext cx="1800000" cy="216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572200" y="3501008"/>
            <a:ext cx="1800000" cy="216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372400" y="3501008"/>
            <a:ext cx="1800000" cy="216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475656" y="306896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0,3 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6056" y="305966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0,3 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48264" y="306896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0,3 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47864" y="306896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0,3 m</a:t>
            </a: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Pozoruj výpočty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51620" y="1772816"/>
            <a:ext cx="684076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12 : 3 = 4</a:t>
            </a:r>
          </a:p>
          <a:p>
            <a:pPr algn="ctr"/>
            <a:r>
              <a:rPr lang="cs-CZ" sz="4400" dirty="0" smtClean="0"/>
              <a:t>120 : 30 = 4</a:t>
            </a:r>
          </a:p>
          <a:p>
            <a:pPr algn="ctr"/>
            <a:r>
              <a:rPr lang="cs-CZ" sz="4400" dirty="0" smtClean="0"/>
              <a:t>1200 : 300 = 4</a:t>
            </a:r>
          </a:p>
          <a:p>
            <a:pPr algn="ctr"/>
            <a:r>
              <a:rPr lang="cs-CZ" sz="4400" dirty="0" smtClean="0"/>
              <a:t>12000 : 3000 = 4</a:t>
            </a:r>
            <a:endParaRPr lang="cs-CZ" sz="4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99592" y="4869160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Násobíme –li dělence i dělitele stejným číslem, podíl se nezmění.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4400" dirty="0" smtClean="0"/>
              <a:t>1,4 : 0,7 =		</a:t>
            </a:r>
            <a:r>
              <a:rPr lang="cs-CZ" sz="2000" dirty="0" smtClean="0">
                <a:solidFill>
                  <a:srgbClr val="FF0000"/>
                </a:solidFill>
              </a:rPr>
              <a:t>dělence i dělitele vynásobíme 10</a:t>
            </a:r>
          </a:p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						        (dělitel má 1 deset.místo)</a:t>
            </a: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	14 : 7 = 2			</a:t>
            </a:r>
            <a:r>
              <a:rPr lang="cs-CZ" sz="2000" dirty="0" smtClean="0">
                <a:solidFill>
                  <a:srgbClr val="FF0000"/>
                </a:solidFill>
              </a:rPr>
              <a:t>vydělíme</a:t>
            </a: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						</a:t>
            </a:r>
            <a:r>
              <a:rPr lang="cs-CZ" sz="2000" dirty="0" smtClean="0">
                <a:solidFill>
                  <a:srgbClr val="FF0000"/>
                </a:solidFill>
              </a:rPr>
              <a:t>podíl je stejný pro oba výpočty</a:t>
            </a:r>
          </a:p>
          <a:p>
            <a:pPr>
              <a:buNone/>
            </a:pPr>
            <a:r>
              <a:rPr lang="cs-CZ" sz="4400" dirty="0" smtClean="0"/>
              <a:t>	1,4 : 0,7 = 2</a:t>
            </a:r>
            <a:endParaRPr lang="cs-CZ" sz="4400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707904" y="2060848"/>
            <a:ext cx="936104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H="1">
            <a:off x="1907704" y="2420888"/>
            <a:ext cx="3168352" cy="10081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 flipV="1">
            <a:off x="3203848" y="3645024"/>
            <a:ext cx="1656184" cy="7920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3707904" y="4581128"/>
            <a:ext cx="1152128" cy="57606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4400" dirty="0" smtClean="0"/>
              <a:t>6,3 : 0,09 =		</a:t>
            </a:r>
            <a:r>
              <a:rPr lang="cs-CZ" sz="2000" dirty="0" smtClean="0">
                <a:solidFill>
                  <a:srgbClr val="FF0000"/>
                </a:solidFill>
              </a:rPr>
              <a:t>dělence i dělitele vynásobíme 100</a:t>
            </a:r>
          </a:p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						        (dělitel má 2 deset.místa)</a:t>
            </a: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	630 : 9 = 70			</a:t>
            </a:r>
            <a:r>
              <a:rPr lang="cs-CZ" sz="2000" dirty="0" smtClean="0">
                <a:solidFill>
                  <a:srgbClr val="FF0000"/>
                </a:solidFill>
              </a:rPr>
              <a:t>vydělíme</a:t>
            </a:r>
            <a:endParaRPr lang="cs-CZ" sz="4400" dirty="0" smtClean="0"/>
          </a:p>
          <a:p>
            <a:pPr algn="r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podíl je stejný pro oba výpočty    </a:t>
            </a:r>
          </a:p>
          <a:p>
            <a:pPr>
              <a:buNone/>
            </a:pPr>
            <a:r>
              <a:rPr lang="cs-CZ" sz="4400" dirty="0" smtClean="0"/>
              <a:t>	6,3 : 0,09 = 70</a:t>
            </a:r>
            <a:endParaRPr lang="cs-CZ" sz="4400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707904" y="2060848"/>
            <a:ext cx="936104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H="1">
            <a:off x="1907704" y="2420888"/>
            <a:ext cx="3168352" cy="10081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 flipV="1">
            <a:off x="3851920" y="4005064"/>
            <a:ext cx="1440160" cy="43204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4355976" y="4509120"/>
            <a:ext cx="1152128" cy="57606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44824"/>
            <a:ext cx="86868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0,24 : 0,06 =			</a:t>
            </a:r>
          </a:p>
          <a:p>
            <a:pPr>
              <a:buNone/>
            </a:pPr>
            <a:r>
              <a:rPr lang="cs-CZ" dirty="0" smtClean="0"/>
              <a:t>		1,2 : 0,03 =</a:t>
            </a:r>
          </a:p>
          <a:p>
            <a:pPr>
              <a:buNone/>
            </a:pPr>
            <a:r>
              <a:rPr lang="cs-CZ" dirty="0" smtClean="0"/>
              <a:t>		3,5 : 0,7 =</a:t>
            </a:r>
          </a:p>
          <a:p>
            <a:pPr>
              <a:buNone/>
            </a:pPr>
            <a:r>
              <a:rPr lang="cs-CZ" dirty="0" smtClean="0"/>
              <a:t>		0,42 : 0,6 =</a:t>
            </a:r>
          </a:p>
          <a:p>
            <a:pPr>
              <a:buNone/>
            </a:pPr>
            <a:r>
              <a:rPr lang="cs-CZ" dirty="0" smtClean="0"/>
              <a:t>		7,5 : 0,05 =</a:t>
            </a:r>
          </a:p>
          <a:p>
            <a:pPr>
              <a:buNone/>
            </a:pPr>
            <a:r>
              <a:rPr lang="cs-CZ" dirty="0" smtClean="0"/>
              <a:t>		0,27 : 0,03 =</a:t>
            </a:r>
          </a:p>
          <a:p>
            <a:pPr>
              <a:buNone/>
            </a:pPr>
            <a:r>
              <a:rPr lang="cs-CZ" dirty="0" smtClean="0"/>
              <a:t>		3,2 : 0,8 =			</a:t>
            </a: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44824"/>
            <a:ext cx="86868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0,24 : 0,06 = </a:t>
            </a:r>
            <a:r>
              <a:rPr lang="cs-CZ" dirty="0" smtClean="0">
                <a:solidFill>
                  <a:srgbClr val="FF0000"/>
                </a:solidFill>
              </a:rPr>
              <a:t>24 : 6 = </a:t>
            </a:r>
            <a:r>
              <a:rPr lang="cs-CZ" u="dbl" dirty="0" smtClean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4</a:t>
            </a:r>
            <a:r>
              <a:rPr lang="cs-CZ" dirty="0" smtClean="0"/>
              <a:t>		</a:t>
            </a:r>
          </a:p>
          <a:p>
            <a:pPr>
              <a:buNone/>
            </a:pPr>
            <a:r>
              <a:rPr lang="cs-CZ" dirty="0" smtClean="0"/>
              <a:t>		1,2 : 0,03 = </a:t>
            </a:r>
            <a:r>
              <a:rPr lang="cs-CZ" dirty="0" smtClean="0">
                <a:solidFill>
                  <a:srgbClr val="FF0000"/>
                </a:solidFill>
              </a:rPr>
              <a:t>120 : 3 = </a:t>
            </a:r>
            <a:r>
              <a:rPr lang="cs-CZ" u="dbl" dirty="0" smtClean="0">
                <a:solidFill>
                  <a:srgbClr val="FF0000"/>
                </a:solidFill>
              </a:rPr>
              <a:t>40</a:t>
            </a:r>
          </a:p>
          <a:p>
            <a:pPr>
              <a:buNone/>
            </a:pPr>
            <a:r>
              <a:rPr lang="cs-CZ" dirty="0" smtClean="0"/>
              <a:t>		3,5 : 0,7 = </a:t>
            </a:r>
            <a:r>
              <a:rPr lang="cs-CZ" dirty="0" smtClean="0">
                <a:solidFill>
                  <a:srgbClr val="FF0000"/>
                </a:solidFill>
              </a:rPr>
              <a:t>35 : 7 = </a:t>
            </a:r>
            <a:r>
              <a:rPr lang="cs-CZ" u="dbl" dirty="0" smtClean="0">
                <a:solidFill>
                  <a:srgbClr val="FF0000"/>
                </a:solidFill>
              </a:rPr>
              <a:t>5</a:t>
            </a:r>
          </a:p>
          <a:p>
            <a:pPr>
              <a:buNone/>
            </a:pPr>
            <a:r>
              <a:rPr lang="cs-CZ" dirty="0" smtClean="0"/>
              <a:t>		0,42 : 0,6 = </a:t>
            </a:r>
            <a:r>
              <a:rPr lang="cs-CZ" dirty="0" smtClean="0">
                <a:solidFill>
                  <a:srgbClr val="FF0000"/>
                </a:solidFill>
              </a:rPr>
              <a:t>4,2 : 6 = </a:t>
            </a:r>
            <a:r>
              <a:rPr lang="cs-CZ" u="dbl" dirty="0" smtClean="0">
                <a:solidFill>
                  <a:srgbClr val="FF0000"/>
                </a:solidFill>
              </a:rPr>
              <a:t>0,7</a:t>
            </a:r>
          </a:p>
          <a:p>
            <a:pPr>
              <a:buNone/>
            </a:pPr>
            <a:r>
              <a:rPr lang="cs-CZ" dirty="0" smtClean="0"/>
              <a:t>		7,5 : 0,05 = </a:t>
            </a:r>
            <a:r>
              <a:rPr lang="cs-CZ" dirty="0" smtClean="0">
                <a:solidFill>
                  <a:srgbClr val="FF0000"/>
                </a:solidFill>
              </a:rPr>
              <a:t>750 : 5 = </a:t>
            </a:r>
            <a:r>
              <a:rPr lang="cs-CZ" u="dbl" dirty="0" smtClean="0">
                <a:solidFill>
                  <a:srgbClr val="FF0000"/>
                </a:solidFill>
              </a:rPr>
              <a:t>150</a:t>
            </a:r>
          </a:p>
          <a:p>
            <a:pPr>
              <a:buNone/>
            </a:pPr>
            <a:r>
              <a:rPr lang="cs-CZ" dirty="0" smtClean="0"/>
              <a:t>		0,27 : 0,03 = </a:t>
            </a:r>
            <a:r>
              <a:rPr lang="cs-CZ" dirty="0" smtClean="0">
                <a:solidFill>
                  <a:srgbClr val="FF0000"/>
                </a:solidFill>
              </a:rPr>
              <a:t>27 : 3 = </a:t>
            </a:r>
            <a:r>
              <a:rPr lang="cs-CZ" u="dbl" dirty="0" smtClean="0">
                <a:solidFill>
                  <a:srgbClr val="FF0000"/>
                </a:solidFill>
              </a:rPr>
              <a:t>9</a:t>
            </a:r>
          </a:p>
          <a:p>
            <a:pPr>
              <a:buNone/>
            </a:pPr>
            <a:r>
              <a:rPr lang="cs-CZ" dirty="0" smtClean="0"/>
              <a:t>		3,2 : 0,8 =	 </a:t>
            </a:r>
            <a:r>
              <a:rPr lang="cs-CZ" dirty="0" smtClean="0">
                <a:solidFill>
                  <a:srgbClr val="FF0000"/>
                </a:solidFill>
              </a:rPr>
              <a:t>32 : 8 = </a:t>
            </a:r>
            <a:r>
              <a:rPr lang="cs-CZ" u="dbl" dirty="0" smtClean="0">
                <a:solidFill>
                  <a:srgbClr val="FF0000"/>
                </a:solidFill>
              </a:rPr>
              <a:t>4</a:t>
            </a:r>
            <a:r>
              <a:rPr lang="cs-CZ" dirty="0" smtClean="0"/>
              <a:t>		</a:t>
            </a: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Vlastní práce autorky</a:t>
            </a: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90</TotalTime>
  <Words>220</Words>
  <Application>Microsoft Office PowerPoint</Application>
  <PresentationFormat>Předvádění na obrazovce (4:3)</PresentationFormat>
  <Paragraphs>84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Snímek 2</vt:lpstr>
      <vt:lpstr>Dělení desetinného čísla desetinným číslem</vt:lpstr>
      <vt:lpstr>Snímek 4</vt:lpstr>
      <vt:lpstr>Pozoruj výpočty</vt:lpstr>
      <vt:lpstr>Snímek 6</vt:lpstr>
      <vt:lpstr>Snímek 7</vt:lpstr>
      <vt:lpstr>Vypočítej :</vt:lpstr>
      <vt:lpstr>Vypočítej 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desetinného čísla desetinným číslem</dc:title>
  <dc:creator>ŠIC</dc:creator>
  <cp:lastModifiedBy>ŠIC</cp:lastModifiedBy>
  <cp:revision>4</cp:revision>
  <dcterms:created xsi:type="dcterms:W3CDTF">2014-01-04T20:12:50Z</dcterms:created>
  <dcterms:modified xsi:type="dcterms:W3CDTF">2014-01-11T20:45:17Z</dcterms:modified>
</cp:coreProperties>
</file>