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65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DAE7-22AF-4628-A941-FBC3FE207DDC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3A004E5-3075-4BD0-82AF-09C4953F34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DAE7-22AF-4628-A941-FBC3FE207DDC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3A004E5-3075-4BD0-82AF-09C4953F34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DAE7-22AF-4628-A941-FBC3FE207DDC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004E5-3075-4BD0-82AF-09C4953F345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DAE7-22AF-4628-A941-FBC3FE207DDC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004E5-3075-4BD0-82AF-09C4953F34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DAE7-22AF-4628-A941-FBC3FE207DDC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3A004E5-3075-4BD0-82AF-09C4953F345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DAE7-22AF-4628-A941-FBC3FE207DDC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004E5-3075-4BD0-82AF-09C4953F34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DAE7-22AF-4628-A941-FBC3FE207DDC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004E5-3075-4BD0-82AF-09C4953F34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DAE7-22AF-4628-A941-FBC3FE207DDC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004E5-3075-4BD0-82AF-09C4953F34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DAE7-22AF-4628-A941-FBC3FE207DDC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004E5-3075-4BD0-82AF-09C4953F345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DAE7-22AF-4628-A941-FBC3FE207DDC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004E5-3075-4BD0-82AF-09C4953F34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BDAE7-22AF-4628-A941-FBC3FE207DDC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004E5-3075-4BD0-82AF-09C4953F345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D6BDAE7-22AF-4628-A941-FBC3FE207DDC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3A004E5-3075-4BD0-82AF-09C4953F345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slow">
    <p:wheel spokes="8"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3638" y="152400"/>
            <a:ext cx="4276725" cy="1038225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600200" y="1219200"/>
          <a:ext cx="5791200" cy="991971"/>
        </p:xfrm>
        <a:graphic>
          <a:graphicData uri="http://schemas.openxmlformats.org/drawingml/2006/table">
            <a:tbl>
              <a:tblPr/>
              <a:tblGrid>
                <a:gridCol w="2171700"/>
                <a:gridCol w="3619500"/>
              </a:tblGrid>
              <a:tr h="23773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Základní škola a mateřská škola Libchavy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773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Název a číslo projektu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EU peníze pro ZŠ Libchavy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CZ.1.07/1.4.00/21.3403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73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III/2 Inovace a zkvalitnění výuky prostřednictvím ICT</a:t>
                      </a: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647700" y="2590800"/>
          <a:ext cx="7955280" cy="3048000"/>
        </p:xfrm>
        <a:graphic>
          <a:graphicData uri="http://schemas.openxmlformats.org/drawingml/2006/table">
            <a:tbl>
              <a:tblPr/>
              <a:tblGrid>
                <a:gridCol w="1680425"/>
                <a:gridCol w="6274855"/>
              </a:tblGrid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dirty="0">
                          <a:latin typeface="Calibri"/>
                          <a:ea typeface="Times New Roman"/>
                        </a:rPr>
                        <a:t>Název materiálu:</a:t>
                      </a:r>
                      <a:r>
                        <a:rPr lang="cs-CZ" sz="1200" dirty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</a:rPr>
                        <a:t>Neobvyklý</a:t>
                      </a: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 pohled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Číslo materiálu: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dirty="0" smtClean="0">
                          <a:latin typeface="Calibri"/>
                          <a:ea typeface="Times New Roman"/>
                        </a:rPr>
                        <a:t>VY_32_INOVACE</a:t>
                      </a:r>
                      <a:r>
                        <a:rPr lang="cs-CZ" sz="12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_21_11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Autor: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>
                          <a:latin typeface="Calibri"/>
                          <a:ea typeface="Times New Roman"/>
                        </a:rPr>
                        <a:t>Mgr. Veronika Vaňousová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Datum vytvoření: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</a:rPr>
                        <a:t>28.12.2013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Vyučovací předmět: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</a:rPr>
                        <a:t>Matematika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Ročník: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</a:rPr>
                        <a:t>6.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dirty="0">
                          <a:latin typeface="Calibri"/>
                          <a:ea typeface="Times New Roman"/>
                        </a:rPr>
                        <a:t>Vzdělávací oblast:</a:t>
                      </a:r>
                      <a:r>
                        <a:rPr lang="cs-CZ" sz="1200" dirty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Matematika a její aplikace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dirty="0">
                          <a:latin typeface="Calibri"/>
                          <a:ea typeface="Times New Roman"/>
                        </a:rPr>
                        <a:t>Vzdělávací obor:</a:t>
                      </a:r>
                      <a:r>
                        <a:rPr lang="cs-CZ" sz="1200" dirty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Matematika a její </a:t>
                      </a:r>
                      <a:r>
                        <a:rPr lang="cs-CZ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aplikace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09600" y="1295400"/>
          <a:ext cx="7955280" cy="2364300"/>
        </p:xfrm>
        <a:graphic>
          <a:graphicData uri="http://schemas.openxmlformats.org/drawingml/2006/table">
            <a:tbl>
              <a:tblPr/>
              <a:tblGrid>
                <a:gridCol w="1680415"/>
                <a:gridCol w="6274865"/>
              </a:tblGrid>
              <a:tr h="37790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baseline="0" dirty="0">
                          <a:latin typeface="Calibri"/>
                          <a:ea typeface="Times New Roman"/>
                        </a:rPr>
                        <a:t>Tematický okruh:</a:t>
                      </a:r>
                      <a:r>
                        <a:rPr lang="cs-CZ" sz="1200" baseline="0" dirty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Nestandardní aplikační úlohy a problémy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790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baseline="0">
                          <a:latin typeface="Calibri"/>
                          <a:ea typeface="Times New Roman"/>
                        </a:rPr>
                        <a:t>Téma:</a:t>
                      </a:r>
                      <a:r>
                        <a:rPr lang="cs-CZ" sz="1200" baseline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baseline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Logické a netradiční geometrické úlohy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4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baseline="0">
                          <a:latin typeface="Calibri"/>
                          <a:ea typeface="Times New Roman"/>
                        </a:rPr>
                        <a:t>Druh učebního materiálu:</a:t>
                      </a:r>
                      <a:r>
                        <a:rPr lang="cs-CZ" sz="1200" baseline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baseline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Prezentace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4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baseline="0">
                          <a:latin typeface="Calibri"/>
                          <a:ea typeface="Times New Roman"/>
                        </a:rPr>
                        <a:t>Potřebný čas pro výuku DUM:</a:t>
                      </a:r>
                      <a:r>
                        <a:rPr lang="cs-CZ" sz="1200" baseline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baseline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10 - 15 min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200" b="1" baseline="0" dirty="0">
                          <a:latin typeface="Calibri"/>
                          <a:ea typeface="Calibri"/>
                          <a:cs typeface="Times New Roman"/>
                        </a:rPr>
                        <a:t>Anotace / Metodický list</a:t>
                      </a:r>
                      <a:r>
                        <a:rPr lang="cs-CZ" sz="1200" b="1" baseline="0" dirty="0" smtClean="0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en-US" sz="1200" baseline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74" marR="25474" marT="94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Prezentace slouží </a:t>
                      </a: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jako motivační a úvodní aktivita k libovolnému tématu z geometrie.</a:t>
                      </a:r>
                      <a:endParaRPr lang="cs-CZ" sz="1200" baseline="0" dirty="0" smtClean="0">
                        <a:latin typeface="Calibri"/>
                        <a:ea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Snímky </a:t>
                      </a: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4 – 10  předkládají žákům geometrické rovinné obrazce. Úkolem žáků je hledat předměty a situace z běžného života, které schematicky odpovídají geometrickému rovinnému obrazci.</a:t>
                      </a:r>
                    </a:p>
                  </a:txBody>
                  <a:tcPr marL="25474" marR="25474" marT="94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Neobvyklý pohled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objekt je na schématu?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835696" y="2060848"/>
            <a:ext cx="5040560" cy="309634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objekt je na schématu?</a:t>
            </a:r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979712" y="2132856"/>
            <a:ext cx="5256584" cy="316835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2483768" y="2924944"/>
            <a:ext cx="1440000" cy="1440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objekt je na schématu?</a:t>
            </a:r>
            <a:endParaRPr lang="cs-CZ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547664" y="2492896"/>
          <a:ext cx="6096000" cy="219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219600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objekt je na schématu?</a:t>
            </a: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3059832" y="2924944"/>
            <a:ext cx="3456384" cy="1944216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2348136" y="4877544"/>
            <a:ext cx="4176464" cy="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objekt je na schématu?</a:t>
            </a:r>
            <a:endParaRPr lang="cs-CZ" dirty="0"/>
          </a:p>
        </p:txBody>
      </p:sp>
      <p:sp>
        <p:nvSpPr>
          <p:cNvPr id="7" name="Vývojový diagram: zpoždění 6"/>
          <p:cNvSpPr/>
          <p:nvPr/>
        </p:nvSpPr>
        <p:spPr>
          <a:xfrm rot="5400000">
            <a:off x="3347864" y="2204864"/>
            <a:ext cx="2448272" cy="3312368"/>
          </a:xfrm>
          <a:prstGeom prst="flowChartDelay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objekt je na schématu?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835696" y="2636912"/>
            <a:ext cx="5400600" cy="280831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2123728" y="2924944"/>
            <a:ext cx="936104" cy="936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3347864" y="2924944"/>
            <a:ext cx="936104" cy="936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2123728" y="4221088"/>
            <a:ext cx="936104" cy="936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3347864" y="4221088"/>
            <a:ext cx="936104" cy="936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4644008" y="4221088"/>
            <a:ext cx="936104" cy="936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4644008" y="2924944"/>
            <a:ext cx="936104" cy="936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5868144" y="4221088"/>
            <a:ext cx="936104" cy="936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5868144" y="2924944"/>
            <a:ext cx="936104" cy="936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objekt je na schématu?</a:t>
            </a:r>
            <a:endParaRPr lang="cs-CZ" dirty="0"/>
          </a:p>
        </p:txBody>
      </p:sp>
      <p:sp>
        <p:nvSpPr>
          <p:cNvPr id="15" name="Vývojový diagram: nebo 14"/>
          <p:cNvSpPr/>
          <p:nvPr/>
        </p:nvSpPr>
        <p:spPr>
          <a:xfrm>
            <a:off x="2339752" y="1628800"/>
            <a:ext cx="3960440" cy="3960000"/>
          </a:xfrm>
          <a:prstGeom prst="flowChartOr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nebo 15"/>
          <p:cNvSpPr/>
          <p:nvPr/>
        </p:nvSpPr>
        <p:spPr>
          <a:xfrm rot="18839215">
            <a:off x="2339752" y="1656576"/>
            <a:ext cx="3960440" cy="3960000"/>
          </a:xfrm>
          <a:prstGeom prst="flowChartOr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3779912" y="3068960"/>
            <a:ext cx="1080000" cy="1080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</a:t>
            </a:r>
            <a:r>
              <a:rPr lang="cs-CZ" sz="1800" dirty="0" smtClean="0"/>
              <a:t>VÁVROVÁ, Alena a kol. </a:t>
            </a:r>
            <a:r>
              <a:rPr lang="cs-CZ" sz="1800" i="1" dirty="0" smtClean="0"/>
              <a:t>Hry ve vyučování matematice jako významná strategie vedoucí k rozvoji klíčových kompetencí žáků</a:t>
            </a:r>
            <a:r>
              <a:rPr lang="cs-CZ" sz="1800" dirty="0" smtClean="0"/>
              <a:t> [online]. [cit. 28.12.2013]. Dostupný na WWW: http://class.pedf.cuni.cz/NewSUMA/Default.aspx?PorZobr=20&amp;PolozkaID=-1&amp;ClanekID=188</a:t>
            </a:r>
            <a:endParaRPr lang="cs-CZ" sz="1800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123</TotalTime>
  <Words>193</Words>
  <Application>Microsoft Office PowerPoint</Application>
  <PresentationFormat>Předvádění na obrazovce (4:3)</PresentationFormat>
  <Paragraphs>44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Snímek 1</vt:lpstr>
      <vt:lpstr>Snímek 2</vt:lpstr>
      <vt:lpstr>Neobvyklý pohled</vt:lpstr>
      <vt:lpstr>Jaký objekt je na schématu?</vt:lpstr>
      <vt:lpstr>Jaký objekt je na schématu?</vt:lpstr>
      <vt:lpstr>Jaký objekt je na schématu?</vt:lpstr>
      <vt:lpstr>Jaký objekt je na schématu?</vt:lpstr>
      <vt:lpstr>Jaký objekt je na schématu?</vt:lpstr>
      <vt:lpstr>Jaký objekt je na schématu?</vt:lpstr>
      <vt:lpstr>Jaký objekt je na schématu?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desetinného čísla desetinným číslem</dc:title>
  <dc:creator>ŠIC</dc:creator>
  <cp:lastModifiedBy>ŠIC</cp:lastModifiedBy>
  <cp:revision>6</cp:revision>
  <dcterms:created xsi:type="dcterms:W3CDTF">2014-01-04T20:12:50Z</dcterms:created>
  <dcterms:modified xsi:type="dcterms:W3CDTF">2014-01-11T19:55:44Z</dcterms:modified>
</cp:coreProperties>
</file>