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BDAE7-22AF-4628-A941-FBC3FE207DDC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3A004E5-3075-4BD0-82AF-09C4953F34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BDAE7-22AF-4628-A941-FBC3FE207DDC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3A004E5-3075-4BD0-82AF-09C4953F34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BDAE7-22AF-4628-A941-FBC3FE207DDC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004E5-3075-4BD0-82AF-09C4953F34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8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BDAE7-22AF-4628-A941-FBC3FE207DDC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004E5-3075-4BD0-82AF-09C4953F34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BDAE7-22AF-4628-A941-FBC3FE207DDC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3A004E5-3075-4BD0-82AF-09C4953F34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wheel spokes="8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BDAE7-22AF-4628-A941-FBC3FE207DDC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004E5-3075-4BD0-82AF-09C4953F34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BDAE7-22AF-4628-A941-FBC3FE207DDC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004E5-3075-4BD0-82AF-09C4953F34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BDAE7-22AF-4628-A941-FBC3FE207DDC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004E5-3075-4BD0-82AF-09C4953F34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BDAE7-22AF-4628-A941-FBC3FE207DDC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004E5-3075-4BD0-82AF-09C4953F34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heel spokes="8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BDAE7-22AF-4628-A941-FBC3FE207DDC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004E5-3075-4BD0-82AF-09C4953F34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BDAE7-22AF-4628-A941-FBC3FE207DDC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004E5-3075-4BD0-82AF-09C4953F34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D6BDAE7-22AF-4628-A941-FBC3FE207DDC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3A004E5-3075-4BD0-82AF-09C4953F34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 spd="slow">
    <p:wheel spokes="8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33638" y="152400"/>
            <a:ext cx="4276725" cy="1038225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600200" y="1219200"/>
          <a:ext cx="5791200" cy="991971"/>
        </p:xfrm>
        <a:graphic>
          <a:graphicData uri="http://schemas.openxmlformats.org/drawingml/2006/table">
            <a:tbl>
              <a:tblPr/>
              <a:tblGrid>
                <a:gridCol w="2171700"/>
                <a:gridCol w="3619500"/>
              </a:tblGrid>
              <a:tr h="237731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Základní škola a mateřská škola Libchavy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7739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 a číslo projektu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EU peníze pro ZŠ Libchavy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CZ.1.07/1.4.00/21.3403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731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III/2 Inovace a zkvalitnění výuky prostřednictvím ICT</a:t>
                      </a: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47700" y="2590800"/>
          <a:ext cx="7955280" cy="3048000"/>
        </p:xfrm>
        <a:graphic>
          <a:graphicData uri="http://schemas.openxmlformats.org/drawingml/2006/table">
            <a:tbl>
              <a:tblPr/>
              <a:tblGrid>
                <a:gridCol w="1680425"/>
                <a:gridCol w="6274855"/>
              </a:tblGrid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Název materiálu: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Osa úhlu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Číslo materiálu: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 smtClean="0">
                          <a:latin typeface="Calibri"/>
                          <a:ea typeface="Times New Roman"/>
                        </a:rPr>
                        <a:t>VY_32_INOVACE</a:t>
                      </a:r>
                      <a:r>
                        <a:rPr lang="cs-CZ" sz="12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_21_12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Autor: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>
                          <a:latin typeface="Calibri"/>
                          <a:ea typeface="Times New Roman"/>
                        </a:rPr>
                        <a:t>Mgr. Veronika Vaňousová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Datum vytvoření: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30.12.2013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Vyučovací předmět: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Matematika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Ročník: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6.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Vzdělávací oblast: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Matematika a její aplikace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Vzdělávací obor: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Matematika a její 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aplikace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09600" y="1295400"/>
          <a:ext cx="7955280" cy="2364300"/>
        </p:xfrm>
        <a:graphic>
          <a:graphicData uri="http://schemas.openxmlformats.org/drawingml/2006/table">
            <a:tbl>
              <a:tblPr/>
              <a:tblGrid>
                <a:gridCol w="1680415"/>
                <a:gridCol w="6274865"/>
              </a:tblGrid>
              <a:tr h="3779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 dirty="0">
                          <a:latin typeface="Calibri"/>
                          <a:ea typeface="Times New Roman"/>
                        </a:rPr>
                        <a:t>Tematický okruh:</a:t>
                      </a:r>
                      <a:r>
                        <a:rPr lang="cs-CZ" sz="1200" baseline="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Geometrie v rovině a v prostoru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79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Téma: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Konstrukční úlohy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4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Druh učebního materiálu: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Prezentace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4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Potřebný čas pro výuku DUM: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10 - 15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min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152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200" b="1" baseline="0" dirty="0">
                          <a:latin typeface="Calibri"/>
                          <a:ea typeface="Calibri"/>
                          <a:cs typeface="Times New Roman"/>
                        </a:rPr>
                        <a:t>Anotace / Metodický list</a:t>
                      </a:r>
                      <a:r>
                        <a:rPr lang="cs-CZ" sz="1200" b="1" baseline="0" dirty="0" smtClean="0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en-US" sz="1200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5474" marR="25474" marT="940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Prezentace slouží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k seznámení žáků s pojmem osa úhlu a postupem konstrukce osy úhlu.</a:t>
                      </a:r>
                      <a:endParaRPr lang="cs-CZ" sz="1200" baseline="0" dirty="0" smtClean="0">
                        <a:latin typeface="Calibri"/>
                        <a:ea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Snímky 4 a 5 slouží k motivaci a seznámení žáků s pojmem osa úhlu.</a:t>
                      </a:r>
                      <a:endParaRPr lang="cs-CZ" sz="1200" baseline="0" dirty="0" smtClean="0">
                        <a:latin typeface="Calibri"/>
                        <a:ea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Snímky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7 -  12 zobrazují komentovaný postup konstrukce osy úhlu. </a:t>
                      </a:r>
                      <a:endParaRPr lang="cs-CZ" sz="1200" baseline="0" dirty="0" smtClean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Osa úhlu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rozdělit úhel na dvě stejné části?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Vezmi arch kancelářského papíru.</a:t>
            </a:r>
          </a:p>
          <a:p>
            <a:r>
              <a:rPr lang="cs-CZ" dirty="0" smtClean="0"/>
              <a:t>Kolik vidíš pravých úhlů?</a:t>
            </a:r>
          </a:p>
          <a:p>
            <a:r>
              <a:rPr lang="cs-CZ" dirty="0" smtClean="0"/>
              <a:t>Papír přelož tak, že kratší stranu v jednom rohu přiložíš ke straně delší:</a:t>
            </a:r>
          </a:p>
          <a:p>
            <a:pPr>
              <a:buNone/>
            </a:pPr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1259632" y="4149080"/>
            <a:ext cx="6264696" cy="1656184"/>
            <a:chOff x="1187624" y="4221088"/>
            <a:chExt cx="6264696" cy="1656184"/>
          </a:xfrm>
        </p:grpSpPr>
        <p:sp>
          <p:nvSpPr>
            <p:cNvPr id="4" name="Obdélník 3"/>
            <p:cNvSpPr/>
            <p:nvPr/>
          </p:nvSpPr>
          <p:spPr>
            <a:xfrm>
              <a:off x="1187624" y="4221088"/>
              <a:ext cx="2520280" cy="1656184"/>
            </a:xfrm>
            <a:prstGeom prst="rect">
              <a:avLst/>
            </a:prstGeom>
            <a:solidFill>
              <a:srgbClr val="FFFFFF"/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4932040" y="4221088"/>
              <a:ext cx="2520280" cy="1656184"/>
            </a:xfrm>
            <a:prstGeom prst="rect">
              <a:avLst/>
            </a:prstGeom>
            <a:solidFill>
              <a:srgbClr val="FFFFFF"/>
            </a:solidFill>
            <a:ln>
              <a:solidFill>
                <a:schemeClr val="bg1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Pravoúhlý trojúhelník 5"/>
            <p:cNvSpPr/>
            <p:nvPr/>
          </p:nvSpPr>
          <p:spPr>
            <a:xfrm rot="16200000">
              <a:off x="4932040" y="4221088"/>
              <a:ext cx="1656000" cy="1656000"/>
            </a:xfrm>
            <a:prstGeom prst="rtTriangle">
              <a:avLst/>
            </a:prstGeom>
            <a:solidFill>
              <a:srgbClr val="FFFFFF"/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6588224" y="4221088"/>
              <a:ext cx="864096" cy="1656184"/>
            </a:xfrm>
            <a:prstGeom prst="rect">
              <a:avLst/>
            </a:prstGeom>
            <a:solidFill>
              <a:srgbClr val="FFFFFF"/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9" name="Zahnutá šipka doprava 8"/>
          <p:cNvSpPr/>
          <p:nvPr/>
        </p:nvSpPr>
        <p:spPr>
          <a:xfrm rot="18114420" flipH="1">
            <a:off x="5716511" y="4349280"/>
            <a:ext cx="367566" cy="1034436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 rozložení uvidíš polopřímku, která původní pravý úhel rozdělila na dvě stejné části. Ověř pomocí úhloměru.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Tuto polopřímku </a:t>
            </a:r>
          </a:p>
          <a:p>
            <a:pPr>
              <a:buNone/>
            </a:pPr>
            <a:r>
              <a:rPr lang="cs-CZ" dirty="0" smtClean="0"/>
              <a:t>	nazýváme </a:t>
            </a:r>
            <a:r>
              <a:rPr lang="cs-CZ" sz="4800" b="1" u="dbl" dirty="0" smtClean="0"/>
              <a:t>osa úhlu</a:t>
            </a:r>
            <a:r>
              <a:rPr lang="cs-CZ" dirty="0" smtClean="0"/>
              <a:t>.</a:t>
            </a:r>
            <a:endParaRPr lang="cs-CZ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5364088" y="3140968"/>
            <a:ext cx="2520280" cy="1656184"/>
            <a:chOff x="1259632" y="4509120"/>
            <a:chExt cx="2520280" cy="1656184"/>
          </a:xfrm>
        </p:grpSpPr>
        <p:sp>
          <p:nvSpPr>
            <p:cNvPr id="5" name="Obdélník 4"/>
            <p:cNvSpPr/>
            <p:nvPr/>
          </p:nvSpPr>
          <p:spPr>
            <a:xfrm>
              <a:off x="1259632" y="4509120"/>
              <a:ext cx="2520280" cy="1656184"/>
            </a:xfrm>
            <a:prstGeom prst="rect">
              <a:avLst/>
            </a:prstGeom>
            <a:solidFill>
              <a:srgbClr val="FFFFFF"/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3" name="Přímá spojovací čára 12"/>
            <p:cNvCxnSpPr>
              <a:endCxn id="9" idx="4"/>
            </p:cNvCxnSpPr>
            <p:nvPr/>
          </p:nvCxnSpPr>
          <p:spPr>
            <a:xfrm flipV="1">
              <a:off x="1259632" y="4509120"/>
              <a:ext cx="1656000" cy="1656000"/>
            </a:xfrm>
            <a:prstGeom prst="line">
              <a:avLst/>
            </a:prstGeom>
            <a:ln w="28575">
              <a:solidFill>
                <a:srgbClr val="FF0000"/>
              </a:solidFill>
              <a:prstDash val="lg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ovéPole 15"/>
          <p:cNvSpPr txBox="1"/>
          <p:nvPr/>
        </p:nvSpPr>
        <p:spPr>
          <a:xfrm>
            <a:off x="5364088" y="400506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45°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724128" y="436510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45°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Konstrukce osy úhlu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84784"/>
            <a:ext cx="8299648" cy="101074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Sestroj osu úhlu AVB.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2204864"/>
            <a:ext cx="6345421" cy="41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Konstrukce osy úhlu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340768"/>
            <a:ext cx="8299648" cy="101074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	Kružítkem sestroj  kruhový oblouk libovolného poloměru se středem v bodě V. 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22000" y="2420888"/>
            <a:ext cx="6900000" cy="41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Konstrukce osy úhlu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340768"/>
            <a:ext cx="8299648" cy="101074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	Průsečíky ramen úhlu a kruhového oblouku označ C, D.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20916" y="2348880"/>
            <a:ext cx="6702168" cy="41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Konstrukce osy úhlu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340768"/>
            <a:ext cx="8299648" cy="101074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	Z bodu C opiš kruhový oblouk libovolného poloměru r.</a:t>
            </a:r>
            <a:endParaRPr lang="cs-CZ" sz="2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21375" y="2420888"/>
            <a:ext cx="7101250" cy="41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Konstrukce osy úhlu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340768"/>
            <a:ext cx="8299648" cy="101074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	Z bodu D opiš kruhový oblouk stejného poloměru r jako v bodě C.</a:t>
            </a:r>
            <a:endParaRPr lang="cs-CZ" sz="2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2348880"/>
            <a:ext cx="6915165" cy="41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Konstrukce osy úhlu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340768"/>
            <a:ext cx="8299648" cy="101074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	Průsečík kruhových oblouků označ E.</a:t>
            </a:r>
            <a:endParaRPr lang="cs-CZ" sz="28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36375" y="2060848"/>
            <a:ext cx="6871250" cy="41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Konstrukce osy úhlu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340768"/>
            <a:ext cx="8299648" cy="101074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	Polopřímka VE je osa úhlu AVB. Narýsuj ji čerchovanou čarou, označ </a:t>
            </a:r>
            <a:r>
              <a:rPr lang="cs-CZ" sz="2800" i="1" dirty="0" smtClean="0"/>
              <a:t>o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420888"/>
            <a:ext cx="6108197" cy="41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Vlastní práce autorky s využitím programu </a:t>
            </a:r>
            <a:r>
              <a:rPr lang="cs-CZ" dirty="0" err="1" smtClean="0"/>
              <a:t>Geogebra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163</TotalTime>
  <Words>232</Words>
  <Application>Microsoft Office PowerPoint</Application>
  <PresentationFormat>Předvádění na obrazovce (4:3)</PresentationFormat>
  <Paragraphs>62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Snímek 1</vt:lpstr>
      <vt:lpstr>Snímek 2</vt:lpstr>
      <vt:lpstr>Osa úhlu</vt:lpstr>
      <vt:lpstr>Jak rozdělit úhel na dvě stejné části?</vt:lpstr>
      <vt:lpstr>Snímek 5</vt:lpstr>
      <vt:lpstr>Konstrukce osy úhlu</vt:lpstr>
      <vt:lpstr>Konstrukce osy úhlu</vt:lpstr>
      <vt:lpstr>Konstrukce osy úhlu</vt:lpstr>
      <vt:lpstr>Konstrukce osy úhlu</vt:lpstr>
      <vt:lpstr>Konstrukce osy úhlu</vt:lpstr>
      <vt:lpstr>Konstrukce osy úhlu</vt:lpstr>
      <vt:lpstr>Konstrukce osy úhlu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desetinného čísla desetinným číslem</dc:title>
  <dc:creator>ŠIC</dc:creator>
  <cp:lastModifiedBy>ŠIC</cp:lastModifiedBy>
  <cp:revision>7</cp:revision>
  <dcterms:created xsi:type="dcterms:W3CDTF">2014-01-04T20:12:50Z</dcterms:created>
  <dcterms:modified xsi:type="dcterms:W3CDTF">2014-01-11T19:43:53Z</dcterms:modified>
</cp:coreProperties>
</file>