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9" r:id="rId4"/>
    <p:sldId id="260" r:id="rId5"/>
    <p:sldId id="262" r:id="rId6"/>
    <p:sldId id="263" r:id="rId7"/>
    <p:sldId id="265" r:id="rId8"/>
    <p:sldId id="266" r:id="rId9"/>
    <p:sldId id="267" r:id="rId10"/>
    <p:sldId id="264" r:id="rId11"/>
    <p:sldId id="269" r:id="rId12"/>
    <p:sldId id="270" r:id="rId13"/>
    <p:sldId id="271" r:id="rId14"/>
    <p:sldId id="268" r:id="rId15"/>
    <p:sldId id="272" r:id="rId16"/>
    <p:sldId id="273" r:id="rId17"/>
    <p:sldId id="275" r:id="rId18"/>
    <p:sldId id="277" r:id="rId19"/>
    <p:sldId id="276" r:id="rId20"/>
    <p:sldId id="278" r:id="rId21"/>
    <p:sldId id="279" r:id="rId22"/>
    <p:sldId id="280" r:id="rId23"/>
    <p:sldId id="281" r:id="rId24"/>
    <p:sldId id="282" r:id="rId25"/>
    <p:sldId id="283" r:id="rId26"/>
    <p:sldId id="258" r:id="rId27"/>
    <p:sldId id="274" r:id="rId28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726" y="-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7FCC4-7F50-468A-8A67-E13B059A84D0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98398-D495-480C-A5F4-EAC210BF8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02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98398-D495-480C-A5F4-EAC210BF8AB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938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233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732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5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161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0988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7552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214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8640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4031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170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F9AC2-B33E-42DF-892B-A2A18A6743E3}" type="datetimeFigureOut">
              <a:rPr lang="cs-CZ" smtClean="0"/>
              <a:t>14.4.2014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543EF-6AC5-48C1-A6A7-7B1A5C0E7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754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png"/><Relationship Id="rId7" Type="http://schemas.openxmlformats.org/officeDocument/2006/relationships/image" Target="../media/image3.tmp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hyperlink" Target="http://upload.wikimedia.org/wikipedia/commons/1/14/Pope_Benedictus_XVI_january,20_2006_(2).JPG" TargetMode="External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://upload.wikimedia.org/wikipedia/commons/f/f2/Pape%C5%BEsk%C3%A1_ti%C3%A1ra.JPG" TargetMode="Externa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5/5b/DancingFlames.jpg" TargetMode="External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.png"/><Relationship Id="rId7" Type="http://schemas.openxmlformats.org/officeDocument/2006/relationships/hyperlink" Target="http://commons.wikimedia.org/wiki/File:Jan_Hus_2.jpg" TargetMode="External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10" Type="http://schemas.openxmlformats.org/officeDocument/2006/relationships/image" Target="../media/image10.jpeg"/><Relationship Id="rId4" Type="http://schemas.microsoft.com/office/2007/relationships/hdphoto" Target="../media/hdphoto1.wdp"/><Relationship Id="rId9" Type="http://schemas.openxmlformats.org/officeDocument/2006/relationships/hyperlink" Target="http://upload.wikimedia.org/wikipedia/commons/3/3e/Jwycliffejmk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hyperlink" Target="http://upload.wikimedia.org/wikipedia/commons/0/01/Johannes_XXIII_Gegenpapst.jpg" TargetMode="External"/><Relationship Id="rId12" Type="http://schemas.openxmlformats.org/officeDocument/2006/relationships/image" Target="../media/image13.jpe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hyperlink" Target="http://upload.wikimedia.org/wikipedia/commons/4/41/Pape_avignon_benoit13.jpg" TargetMode="External"/><Relationship Id="rId5" Type="http://schemas.openxmlformats.org/officeDocument/2006/relationships/hyperlink" Target="http://upload.wikimedia.org/wikipedia/commons/5/5b/DancingFlames.jpg" TargetMode="External"/><Relationship Id="rId10" Type="http://schemas.openxmlformats.org/officeDocument/2006/relationships/image" Target="../media/image12.jpeg"/><Relationship Id="rId4" Type="http://schemas.microsoft.com/office/2007/relationships/hdphoto" Target="../media/hdphoto1.wdp"/><Relationship Id="rId9" Type="http://schemas.openxmlformats.org/officeDocument/2006/relationships/hyperlink" Target="http://upload.wikimedia.org/wikipedia/commons/2/25/Gregory_xii.jp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2/25/Gregory_xii.jpg" TargetMode="External"/><Relationship Id="rId13" Type="http://schemas.openxmlformats.org/officeDocument/2006/relationships/image" Target="../media/image16.jpe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12" Type="http://schemas.openxmlformats.org/officeDocument/2006/relationships/hyperlink" Target="http://upload.wikimedia.org/wikipedia/commons/4/41/Pape_avignon_benoit13.jpg" TargetMode="External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15.jpeg"/><Relationship Id="rId5" Type="http://schemas.openxmlformats.org/officeDocument/2006/relationships/hyperlink" Target="http://upload.wikimedia.org/wikipedia/commons/5/5b/DancingFlames.jpg" TargetMode="External"/><Relationship Id="rId10" Type="http://schemas.openxmlformats.org/officeDocument/2006/relationships/hyperlink" Target="http://upload.wikimedia.org/wikipedia/commons/0/01/Johannes_XXIII_Gegenpapst.jpg" TargetMode="External"/><Relationship Id="rId4" Type="http://schemas.microsoft.com/office/2007/relationships/hdphoto" Target="../media/hdphoto1.wdp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hyperlink" Target="http://en.wikipedia.org/wiki/File:Pisanello,_copia_da_Ritratto_di_Martino_V_(Galleria_Colonna).jpg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upload.wikimedia.org/wikipedia/commons/0/01/Johannes_XXIII_Gegenpapst.jpg" TargetMode="External"/><Relationship Id="rId12" Type="http://schemas.openxmlformats.org/officeDocument/2006/relationships/image" Target="../media/image13.jpe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hyperlink" Target="http://upload.wikimedia.org/wikipedia/commons/4/41/Pape_avignon_benoit13.jpg" TargetMode="External"/><Relationship Id="rId5" Type="http://schemas.openxmlformats.org/officeDocument/2006/relationships/hyperlink" Target="http://upload.wikimedia.org/wikipedia/commons/5/5b/DancingFlames.jpg" TargetMode="External"/><Relationship Id="rId10" Type="http://schemas.openxmlformats.org/officeDocument/2006/relationships/image" Target="../media/image12.jpeg"/><Relationship Id="rId4" Type="http://schemas.microsoft.com/office/2007/relationships/hdphoto" Target="../media/hdphoto1.wdp"/><Relationship Id="rId9" Type="http://schemas.openxmlformats.org/officeDocument/2006/relationships/hyperlink" Target="http://upload.wikimedia.org/wikipedia/commons/2/25/Gregory_xii.jpg" TargetMode="External"/><Relationship Id="rId1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Jan_Hus_2.jpg" TargetMode="External"/><Relationship Id="rId13" Type="http://schemas.openxmlformats.org/officeDocument/2006/relationships/image" Target="../media/image22.jpe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12" Type="http://schemas.openxmlformats.org/officeDocument/2006/relationships/hyperlink" Target="http://upload.wikimedia.org/wikipedia/commons/a/a9/Zikmund_Zho%C5%99elecka_radnice.jpg" TargetMode="External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21.jpeg"/><Relationship Id="rId5" Type="http://schemas.openxmlformats.org/officeDocument/2006/relationships/hyperlink" Target="http://upload.wikimedia.org/wikipedia/commons/5/5b/DancingFlames.jpg" TargetMode="External"/><Relationship Id="rId10" Type="http://schemas.openxmlformats.org/officeDocument/2006/relationships/image" Target="../media/image20.jpeg"/><Relationship Id="rId4" Type="http://schemas.microsoft.com/office/2007/relationships/hdphoto" Target="../media/hdphoto1.wdp"/><Relationship Id="rId9" Type="http://schemas.openxmlformats.org/officeDocument/2006/relationships/image" Target="../media/image9.jpeg"/><Relationship Id="rId1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png"/><Relationship Id="rId7" Type="http://schemas.openxmlformats.org/officeDocument/2006/relationships/hyperlink" Target="http://upload.wikimedia.org/wikipedia/commons/3/39/Brozik%2C_Vaclav_-_Jan_Hus_souzen_na_snemu_Kostnickem_r._1415.jpg" TargetMode="External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.png"/><Relationship Id="rId7" Type="http://schemas.openxmlformats.org/officeDocument/2006/relationships/hyperlink" Target="http://upload.wikimedia.org/wikipedia/commons/a/a2/Muttich%2C_Kamil_Vladislav_-_Posledni_vyzvani_mistru_Husovi.jpg" TargetMode="External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.png"/><Relationship Id="rId7" Type="http://schemas.openxmlformats.org/officeDocument/2006/relationships/hyperlink" Target="http://upload.wikimedia.org/wikipedia/commons/e/e1/Muttich%2C_Kamil_Vladislav_-_Mistr_Jan_Hus_na_hranici_v_Kostnici_1415.jpg" TargetMode="External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1.jpe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.png"/><Relationship Id="rId7" Type="http://schemas.openxmlformats.org/officeDocument/2006/relationships/hyperlink" Target="http://upload.wikimedia.org/wikipedia/commons/6/6d/Richental_Konzilssitzung_Muenster.jpg" TargetMode="External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1.png"/><Relationship Id="rId7" Type="http://schemas.openxmlformats.org/officeDocument/2006/relationships/hyperlink" Target="http://upload.wikimedia.org/wikipedia/commons/f/f9/2008.03.12._Pavel_Kohout_by_Kubik_02.JPG" TargetMode="External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f/f2/Pape%C5%BEsk%C3%A1_ti%C3%A1ra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upload.wikimedia.org/wikipedia/commons/5/5b/DancingFlames.jpg" TargetMode="Externa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Nadpis 1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34" name="Skupina 33"/>
          <p:cNvGrpSpPr/>
          <p:nvPr/>
        </p:nvGrpSpPr>
        <p:grpSpPr>
          <a:xfrm>
            <a:off x="122168" y="189035"/>
            <a:ext cx="8883709" cy="1531420"/>
            <a:chOff x="-92650" y="483518"/>
            <a:chExt cx="8883709" cy="1531420"/>
          </a:xfrm>
        </p:grpSpPr>
        <p:pic>
          <p:nvPicPr>
            <p:cNvPr id="35" name="Obrázek 34" descr="Výřez obrazovky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36" name="Obrázek 33" descr="loga soukrškolyvjpeg.jpg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Obrázek 33" descr="loga soukrškolyvjpeg.jpg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Obdélník 37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39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323870"/>
              </p:ext>
            </p:extLst>
          </p:nvPr>
        </p:nvGraphicFramePr>
        <p:xfrm>
          <a:off x="636274" y="1791267"/>
          <a:ext cx="7871451" cy="3288136"/>
        </p:xfrm>
        <a:graphic>
          <a:graphicData uri="http://schemas.openxmlformats.org/drawingml/2006/table">
            <a:tbl>
              <a:tblPr/>
              <a:tblGrid>
                <a:gridCol w="2006713"/>
                <a:gridCol w="5864738"/>
              </a:tblGrid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7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Dějepis (klíčová aktivita III/2)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Kostnický koncil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7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901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se pokouší o objektivní zhodnocení u nás nejznámějšího církevního koncilu. Žáci si mají rovněž uvědomit, že Husova Česká otázka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ingdings" panose="05000000000000000000" pitchFamily="2" charset="2"/>
                        </a:rPr>
                        <a:t> nestála zcela v popředí dění, třebaže tvořila důležitou součást koncilu.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    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9. 1. 2013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75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91387" y="1707654"/>
            <a:ext cx="7772400" cy="1102519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KOSTNICKÝ KONCIL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6588224" y="4530806"/>
            <a:ext cx="2448272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Dušan Kráčmar 2013</a:t>
            </a:r>
            <a:endParaRPr lang="cs-CZ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206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DEFINICE POJMU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26777" y="1203598"/>
            <a:ext cx="8928992" cy="3600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Koncil – 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slovo původem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latiny (</a:t>
            </a:r>
            <a:r>
              <a:rPr lang="cs-CZ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concilium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rada, porada), též synod nebo synoda (z řečtiny, </a:t>
            </a:r>
            <a:r>
              <a:rPr lang="cs-CZ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synodos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setkání), jde o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církevní sněm biskupů</a:t>
            </a: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eho cílem je projednávat záležitosti týkající se církevní nauky a urovnávat případné nesrovnalosti</a:t>
            </a: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očet uskutečněných křesťanských koncilů se odlišuje podle toho, které z nich jednotlivé křesťanské církve uznávají</a:t>
            </a: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ezi známé církevní koncily patří např. Basilejský koncil (1431 – 1449), Tridentský koncil (1545 – 1563) a První (1869 – 1870) a Druhý vatikánský koncil (1962 – 1965)</a:t>
            </a: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ejvýznamnějším církevním koncilem (a to i pro naše dějiny) je však zřejmě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Kostnický koncil, 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se konal v letech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1414 - 1418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3041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smtClean="0">
                <a:solidFill>
                  <a:srgbClr val="FFFF00"/>
                </a:solidFill>
              </a:rPr>
              <a:t>DALŠÍ DŮLEŽITÉCÍRKEVNÍ </a:t>
            </a:r>
            <a:r>
              <a:rPr lang="cs-CZ" dirty="0" smtClean="0">
                <a:solidFill>
                  <a:srgbClr val="FFFF00"/>
                </a:solidFill>
              </a:rPr>
              <a:t>POJMY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42145" y="987574"/>
            <a:ext cx="6965503" cy="3600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Křesťanská církev</a:t>
            </a: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vychází z učení </a:t>
            </a:r>
            <a:r>
              <a:rPr lang="cs-CZ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Ježíše Krista</a:t>
            </a:r>
            <a:r>
              <a:rPr lang="cs-CZ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 monoteistická (víra v jednoho </a:t>
            </a:r>
            <a:r>
              <a:rPr lang="cs-CZ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oha), vznikla na počátku našeho letopočtu, pramenem víry je Bible (rozdělená na Starý a Nový zákon)</a:t>
            </a: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dob evropské reformace v 16. století se dělí na řasu směrů (především katolictví a protestantství), v době Kostnického koncilu však ještě církev takto rozdělena nebyla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papež</a:t>
            </a: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počátku křesťanství </a:t>
            </a:r>
            <a:r>
              <a: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hlava celé církve</a:t>
            </a:r>
            <a:r>
              <a:rPr lang="cs-CZ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zástupce Krista na Zemi, za prvního papeže je považován sv. Petr</a:t>
            </a: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dnes je papež hlavou pouze katolické větvě křesťanské církve  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biskup (arcibiskup)  </a:t>
            </a:r>
            <a:endParaRPr lang="cs-CZ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představitel tzv. </a:t>
            </a:r>
            <a:r>
              <a: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diecéze</a:t>
            </a:r>
            <a:r>
              <a:rPr lang="cs-CZ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církevní územní jednotka (v ČR nyní </a:t>
            </a:r>
            <a:r>
              <a:rPr lang="cs-CZ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šest diecézí)</a:t>
            </a:r>
            <a:endParaRPr lang="cs-CZ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1" indent="-285750" algn="l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čele významných církevních území (arcidiecézí) pak stojí arcibiskupové (v ČR </a:t>
            </a:r>
            <a:r>
              <a:rPr lang="cs-CZ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dva)</a:t>
            </a:r>
            <a:endParaRPr lang="cs-CZ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kardinál</a:t>
            </a:r>
          </a:p>
          <a:p>
            <a:pPr marL="800100" lvl="1" indent="-342900" algn="l">
              <a:buFont typeface="Wingdings" panose="05000000000000000000" pitchFamily="2" charset="2"/>
              <a:buChar char="ü"/>
            </a:pPr>
            <a:r>
              <a:rPr lang="cs-CZ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papežovi nejvyšší církevní představitel, jejich seskupení tvoří poradní papežův </a:t>
            </a:r>
            <a:r>
              <a:rPr lang="cs-CZ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sbor a při tzv. konkláve </a:t>
            </a:r>
            <a:r>
              <a:rPr lang="cs-CZ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volí papeže </a:t>
            </a:r>
            <a:r>
              <a:rPr lang="cs-CZ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(českým kardinálem je nyní Dominik </a:t>
            </a:r>
            <a:r>
              <a:rPr lang="cs-CZ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Duka</a:t>
            </a:r>
            <a:r>
              <a:rPr lang="cs-CZ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 </a:t>
            </a:r>
            <a:endParaRPr lang="cs-CZ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l">
              <a:buFont typeface="Wingdings" panose="05000000000000000000" pitchFamily="2" charset="2"/>
              <a:buChar char="ü"/>
            </a:pPr>
            <a:endParaRPr lang="cs-CZ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7176938" y="1795454"/>
            <a:ext cx="1910316" cy="2634857"/>
            <a:chOff x="7211638" y="1491630"/>
            <a:chExt cx="1910316" cy="2634857"/>
          </a:xfrm>
        </p:grpSpPr>
        <p:pic>
          <p:nvPicPr>
            <p:cNvPr id="1026" name="Picture 2" descr="File:Pope Benedictus XVI january,20 2006 (2).JP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1491630"/>
              <a:ext cx="1550276" cy="2232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Podnadpis 2"/>
            <p:cNvSpPr txBox="1">
              <a:spLocks/>
            </p:cNvSpPr>
            <p:nvPr/>
          </p:nvSpPr>
          <p:spPr>
            <a:xfrm>
              <a:off x="7211638" y="3784145"/>
              <a:ext cx="1910316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</a:t>
              </a:r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apež Benedikt XVI</a:t>
              </a:r>
              <a:r>
                <a:rPr lang="cs-CZ" sz="18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242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8031" y="4814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3"/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3"/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3"/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GEOGRAFICKÁ LOKALIZACE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123500" y="1468421"/>
            <a:ext cx="8985004" cy="3314499"/>
            <a:chOff x="123500" y="1597282"/>
            <a:chExt cx="8985004" cy="3314499"/>
          </a:xfrm>
        </p:grpSpPr>
        <p:sp>
          <p:nvSpPr>
            <p:cNvPr id="32" name="Podnadpis 2"/>
            <p:cNvSpPr txBox="1">
              <a:spLocks/>
            </p:cNvSpPr>
            <p:nvPr/>
          </p:nvSpPr>
          <p:spPr>
            <a:xfrm>
              <a:off x="5940152" y="1615392"/>
              <a:ext cx="3168352" cy="2342664"/>
            </a:xfrm>
            <a:prstGeom prst="rect">
              <a:avLst/>
            </a:prstGeom>
            <a:gradFill>
              <a:gsLst>
                <a:gs pos="2000">
                  <a:schemeClr val="bg2">
                    <a:alpha val="19000"/>
                  </a:schemeClr>
                </a:gs>
                <a:gs pos="0">
                  <a:schemeClr val="accent1">
                    <a:tint val="44500"/>
                    <a:satMod val="160000"/>
                    <a:alpha val="13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 w="25400">
              <a:noFill/>
            </a:ln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 algn="l">
                <a:buFont typeface="Arial" panose="020B0604020202020204" pitchFamily="34" charset="0"/>
                <a:buChar char="•"/>
              </a:pPr>
              <a:r>
                <a:rPr lang="cs-CZ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</a:t>
              </a:r>
              <a:r>
                <a:rPr lang="cs-CZ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době konání koncilu byla </a:t>
              </a:r>
              <a:r>
                <a: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</a:t>
              </a:r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ostnice svobodným císařským městem na březích Bodamského jezera</a:t>
              </a:r>
              <a:r>
                <a:rPr lang="cs-CZ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uprostřed rozdrobené Svaté říše Římské</a:t>
              </a:r>
            </a:p>
            <a:p>
              <a:pPr marL="285750" indent="-285750" algn="l">
                <a:buFont typeface="Arial" panose="020B0604020202020204" pitchFamily="34" charset="0"/>
                <a:buChar char="•"/>
              </a:pPr>
              <a:r>
                <a: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</a:t>
              </a:r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nes 80-ti tisícové město leží v Německu</a:t>
              </a:r>
              <a:r>
                <a:rPr lang="cs-CZ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k hranicím Bodamského jezera však těsně přiléhají i </a:t>
              </a:r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Rakousko a Švýcarsko     </a:t>
              </a:r>
            </a:p>
            <a:p>
              <a:pPr algn="l"/>
              <a:endPara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16" name="Skupina 15"/>
            <p:cNvGrpSpPr/>
            <p:nvPr/>
          </p:nvGrpSpPr>
          <p:grpSpPr>
            <a:xfrm>
              <a:off x="123500" y="1597282"/>
              <a:ext cx="8912995" cy="3314499"/>
              <a:chOff x="144089" y="1362996"/>
              <a:chExt cx="8912995" cy="3314499"/>
            </a:xfrm>
          </p:grpSpPr>
          <p:grpSp>
            <p:nvGrpSpPr>
              <p:cNvPr id="11" name="Skupina 10"/>
              <p:cNvGrpSpPr/>
              <p:nvPr/>
            </p:nvGrpSpPr>
            <p:grpSpPr>
              <a:xfrm>
                <a:off x="2926267" y="1373610"/>
                <a:ext cx="2937786" cy="2386947"/>
                <a:chOff x="3002742" y="1208239"/>
                <a:chExt cx="2937786" cy="2386947"/>
              </a:xfrm>
            </p:grpSpPr>
            <p:pic>
              <p:nvPicPr>
                <p:cNvPr id="1027" name="Picture 3"/>
                <p:cNvPicPr>
                  <a:picLocks noChangeAspect="1" noChangeArrowheads="1"/>
                </p:cNvPicPr>
                <p:nvPr/>
              </p:nvPicPr>
              <p:blipFill rotWithShape="1"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rightnessContrast bright="32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0797" t="26550" r="30489" b="9844"/>
                <a:stretch/>
              </p:blipFill>
              <p:spPr bwMode="auto">
                <a:xfrm>
                  <a:off x="3002742" y="1208239"/>
                  <a:ext cx="2937786" cy="238694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4" name="Ovál 13"/>
                <p:cNvSpPr/>
                <p:nvPr/>
              </p:nvSpPr>
              <p:spPr>
                <a:xfrm>
                  <a:off x="3635734" y="3104315"/>
                  <a:ext cx="72008" cy="720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" name="Podnadpis 2"/>
                <p:cNvSpPr txBox="1">
                  <a:spLocks/>
                </p:cNvSpPr>
                <p:nvPr/>
              </p:nvSpPr>
              <p:spPr>
                <a:xfrm>
                  <a:off x="3245218" y="2854082"/>
                  <a:ext cx="781031" cy="216024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200" dirty="0" smtClean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Kostnice</a:t>
                  </a:r>
                  <a:endParaRPr lang="cs-CZ" sz="12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7" name="Ovál 16"/>
                <p:cNvSpPr/>
                <p:nvPr/>
              </p:nvSpPr>
              <p:spPr>
                <a:xfrm rot="2515782">
                  <a:off x="3572980" y="3192246"/>
                  <a:ext cx="193464" cy="45719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10" name="Skupina 9"/>
              <p:cNvGrpSpPr/>
              <p:nvPr/>
            </p:nvGrpSpPr>
            <p:grpSpPr>
              <a:xfrm>
                <a:off x="144089" y="1362996"/>
                <a:ext cx="2664373" cy="3142895"/>
                <a:chOff x="134171" y="1420156"/>
                <a:chExt cx="2664373" cy="3142895"/>
              </a:xfrm>
            </p:grpSpPr>
            <p:pic>
              <p:nvPicPr>
                <p:cNvPr id="1026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846" t="8583" r="7306" b="26195"/>
                <a:stretch/>
              </p:blipFill>
              <p:spPr bwMode="auto">
                <a:xfrm>
                  <a:off x="157772" y="1420156"/>
                  <a:ext cx="2640772" cy="314289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" name="Ovál 2"/>
                <p:cNvSpPr/>
                <p:nvPr/>
              </p:nvSpPr>
              <p:spPr>
                <a:xfrm>
                  <a:off x="1174180" y="3294960"/>
                  <a:ext cx="72008" cy="720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3" name="Podnadpis 2"/>
                <p:cNvSpPr txBox="1">
                  <a:spLocks/>
                </p:cNvSpPr>
                <p:nvPr/>
              </p:nvSpPr>
              <p:spPr>
                <a:xfrm>
                  <a:off x="661573" y="3076613"/>
                  <a:ext cx="760407" cy="216024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r"/>
                  <a:r>
                    <a:rPr lang="cs-CZ" sz="1200" dirty="0" smtClean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Kostnice</a:t>
                  </a:r>
                  <a:endParaRPr lang="cs-CZ" sz="12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4" name="Ovál 3"/>
                <p:cNvSpPr/>
                <p:nvPr/>
              </p:nvSpPr>
              <p:spPr>
                <a:xfrm rot="2515782">
                  <a:off x="1063596" y="3339990"/>
                  <a:ext cx="193464" cy="45719"/>
                </a:xfrm>
                <a:prstGeom prst="ellipse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" name="Obdélník 4"/>
                <p:cNvSpPr/>
                <p:nvPr/>
              </p:nvSpPr>
              <p:spPr>
                <a:xfrm>
                  <a:off x="134171" y="1995686"/>
                  <a:ext cx="2640773" cy="1728191"/>
                </a:xfrm>
                <a:prstGeom prst="rect">
                  <a:avLst/>
                </a:prstGeom>
                <a:noFill/>
                <a:ln w="317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24" name="Podnadpis 2"/>
              <p:cNvSpPr txBox="1">
                <a:spLocks/>
              </p:cNvSpPr>
              <p:nvPr/>
            </p:nvSpPr>
            <p:spPr>
              <a:xfrm>
                <a:off x="3055529" y="3906485"/>
                <a:ext cx="6001555" cy="77101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cs-CZ" sz="18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Střední Evropa v 15. století a dnes – </a:t>
                </a:r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červený rám na mapě vlevo ukazuje oblast zobrazenou na mapě vpravo</a:t>
                </a:r>
                <a:endParaRPr lang="cs-CZ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39887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CÍRKEV PŘED KONCILEM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2704583" y="1259581"/>
            <a:ext cx="6051916" cy="34336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středověku má křesťanská </a:t>
            </a:r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církev</a:t>
            </a: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spolu se světskými panovníky </a:t>
            </a:r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dominantní postavení  </a:t>
            </a: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určuje zcela zásadně běh dějin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tohoto postavení velmi </a:t>
            </a:r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 středověkých církevních činitelů zneužívá </a:t>
            </a: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žijí nemravným životem v rozporu s původními křesťanskými idejemi (usilují o světskou moc, intrikují proti názorovým odpůrcům, vedou bohatý a promiskuitní sexuální  život, holdují přemíře dobrého jídla a alkoholu atd.)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takové chování se stává </a:t>
            </a:r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terčem kritiky reformátorů </a:t>
            </a: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těch, kteří chtějí církev vrátit zpět naplňování původních idejí (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</a:t>
            </a: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Viklef, Jan Hus)    </a:t>
            </a:r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885485" y="2929195"/>
            <a:ext cx="1205275" cy="2080456"/>
            <a:chOff x="820891" y="1203598"/>
            <a:chExt cx="1205275" cy="2080456"/>
          </a:xfrm>
        </p:grpSpPr>
        <p:pic>
          <p:nvPicPr>
            <p:cNvPr id="2050" name="Picture 2" descr="http://upload.wikimedia.org/wikipedia/commons/thumb/e/e9/Jan_Hus_2.jpg/220px-Jan_Hus_2.jp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891" y="1203598"/>
              <a:ext cx="1205275" cy="1764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Podnadpis 2"/>
            <p:cNvSpPr txBox="1">
              <a:spLocks/>
            </p:cNvSpPr>
            <p:nvPr/>
          </p:nvSpPr>
          <p:spPr>
            <a:xfrm>
              <a:off x="1004609" y="2941712"/>
              <a:ext cx="851224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Jan Hus</a:t>
              </a:r>
              <a:endPara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853900" y="1141512"/>
            <a:ext cx="1172265" cy="1740956"/>
            <a:chOff x="853901" y="3284054"/>
            <a:chExt cx="1172265" cy="1740956"/>
          </a:xfrm>
        </p:grpSpPr>
        <p:pic>
          <p:nvPicPr>
            <p:cNvPr id="2052" name="Picture 4" descr="File:Jwycliffejmk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3901" y="3284054"/>
              <a:ext cx="1172265" cy="13955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Podnadpis 2"/>
            <p:cNvSpPr txBox="1">
              <a:spLocks/>
            </p:cNvSpPr>
            <p:nvPr/>
          </p:nvSpPr>
          <p:spPr>
            <a:xfrm>
              <a:off x="922562" y="4682668"/>
              <a:ext cx="1034942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Jan Viklef</a:t>
              </a:r>
              <a:endPara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214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CÍRKEV PŘED KONCILEM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13091" y="987574"/>
            <a:ext cx="8928992" cy="39377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emravný způsob chování církve a její úsilí o světskou moc pak byl hlavní příčinou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zcela kritické situace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dodnes nemá v dějinách křesťanských církví obdoby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o největší tzv.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PAPEŽSKÉ SCHIZMA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historii – situaci, kdy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byli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trůnu současně tři papežové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vzájemně popírající legitimitu úřadu dvou ostatních</a:t>
            </a:r>
          </a:p>
          <a:p>
            <a:pPr marL="800100" lvl="1" indent="-342900" algn="l"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lety 1309 – 1378 přebývali papežové nuceně (konflikt se světskou mocí) namísto v Římě ve </a:t>
            </a:r>
            <a:r>
              <a:rPr lang="cs-CZ" sz="1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francouském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Avignonu, poslední zde zvolený papež (Řehoř XI.) však v roce 1377 přestěhoval úřad zpět do Říma, avšak záhy zemřel</a:t>
            </a:r>
          </a:p>
          <a:p>
            <a:pPr marL="800100" lvl="1" indent="-342900" algn="l"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tato skutečnost pak způsobila roku 1378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volbu dvou papežů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Urbana VI. v Římě a Klementa VII., kterého zvolila část kardinálů, jež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zůstala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Avignonu =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˃ papežské dvojvládí, které pokračovalo volbou dalších papežů po smrti výše zmíněných  </a:t>
            </a:r>
          </a:p>
          <a:p>
            <a:pPr marL="800100" lvl="1" indent="-342900" algn="l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roblém měl vyřešit roku 1409 církevní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koncil v Italské Pise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zvolením nového papeže Alexandra V. (rok po něm zvolen Jan XXII.), to se i stalo, jelikož však dosavadní papežové odmítli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odstoupit,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vzniklo tak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papežské </a:t>
            </a:r>
            <a:r>
              <a:rPr lang="cs-CZ" sz="1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trojvládí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hlavami církve v Římě, Avignonu a Pise          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0509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TŘI NA TRŮNU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406861" y="1462043"/>
            <a:ext cx="8342608" cy="3108233"/>
            <a:chOff x="406861" y="1462043"/>
            <a:chExt cx="8342608" cy="3108233"/>
          </a:xfrm>
        </p:grpSpPr>
        <p:grpSp>
          <p:nvGrpSpPr>
            <p:cNvPr id="3" name="Skupina 2"/>
            <p:cNvGrpSpPr/>
            <p:nvPr/>
          </p:nvGrpSpPr>
          <p:grpSpPr>
            <a:xfrm>
              <a:off x="406861" y="1491630"/>
              <a:ext cx="2198072" cy="3006638"/>
              <a:chOff x="406861" y="1491630"/>
              <a:chExt cx="2198072" cy="3006638"/>
            </a:xfrm>
          </p:grpSpPr>
          <p:pic>
            <p:nvPicPr>
              <p:cNvPr id="3074" name="Picture 2" descr="File:Johannes XXIII Gegenpapst.jpg">
                <a:hlinkClick r:id="rId7"/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6861" y="1491630"/>
                <a:ext cx="2198072" cy="25202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Podnadpis 2"/>
              <p:cNvSpPr txBox="1">
                <a:spLocks/>
              </p:cNvSpPr>
              <p:nvPr/>
            </p:nvSpPr>
            <p:spPr>
              <a:xfrm>
                <a:off x="863418" y="4155926"/>
                <a:ext cx="1404326" cy="34234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Jan XXIII. - Pisa</a:t>
                </a:r>
                <a:endParaRPr lang="cs-CZ" sz="18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4" name="Skupina 3"/>
            <p:cNvGrpSpPr/>
            <p:nvPr/>
          </p:nvGrpSpPr>
          <p:grpSpPr>
            <a:xfrm>
              <a:off x="3588823" y="1491630"/>
              <a:ext cx="2004899" cy="3006638"/>
              <a:chOff x="3588823" y="1491630"/>
              <a:chExt cx="2004899" cy="3006638"/>
            </a:xfrm>
          </p:grpSpPr>
          <p:pic>
            <p:nvPicPr>
              <p:cNvPr id="3076" name="Picture 4" descr="File:Gregory xii.jpg">
                <a:hlinkClick r:id="rId9"/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88823" y="1491630"/>
                <a:ext cx="2004899" cy="25510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Podnadpis 2"/>
              <p:cNvSpPr txBox="1">
                <a:spLocks/>
              </p:cNvSpPr>
              <p:nvPr/>
            </p:nvSpPr>
            <p:spPr>
              <a:xfrm>
                <a:off x="3840779" y="4155926"/>
                <a:ext cx="1500988" cy="34234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Řehoř XII. - Řím</a:t>
                </a:r>
                <a:endParaRPr lang="cs-CZ" sz="18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5" name="Skupina 4"/>
            <p:cNvGrpSpPr/>
            <p:nvPr/>
          </p:nvGrpSpPr>
          <p:grpSpPr>
            <a:xfrm>
              <a:off x="6543205" y="1462043"/>
              <a:ext cx="2206264" cy="3108233"/>
              <a:chOff x="6543205" y="1462043"/>
              <a:chExt cx="2206264" cy="3108233"/>
            </a:xfrm>
          </p:grpSpPr>
          <p:sp>
            <p:nvSpPr>
              <p:cNvPr id="16" name="Podnadpis 2"/>
              <p:cNvSpPr txBox="1">
                <a:spLocks/>
              </p:cNvSpPr>
              <p:nvPr/>
            </p:nvSpPr>
            <p:spPr>
              <a:xfrm>
                <a:off x="6589229" y="4227934"/>
                <a:ext cx="2160240" cy="34234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Benedikt XIII. - Avignon</a:t>
                </a:r>
                <a:endParaRPr lang="cs-CZ" sz="18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pic>
            <p:nvPicPr>
              <p:cNvPr id="3078" name="Picture 6" descr="File:Pape avignon benoit13.jpg">
                <a:hlinkClick r:id="rId11"/>
              </p:cNvPr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43205" y="1462043"/>
                <a:ext cx="2198072" cy="26102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3702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PAPEŽSKÝ ZEMĚPIS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46" t="27359" r="7306" b="1324"/>
          <a:stretch/>
        </p:blipFill>
        <p:spPr bwMode="auto">
          <a:xfrm>
            <a:off x="3257201" y="1394615"/>
            <a:ext cx="2640772" cy="3436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ál 18"/>
          <p:cNvSpPr/>
          <p:nvPr/>
        </p:nvSpPr>
        <p:spPr>
          <a:xfrm>
            <a:off x="3458819" y="2967794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odnadpis 2"/>
          <p:cNvSpPr txBox="1">
            <a:spLocks/>
          </p:cNvSpPr>
          <p:nvPr/>
        </p:nvSpPr>
        <p:spPr>
          <a:xfrm>
            <a:off x="3275856" y="2715766"/>
            <a:ext cx="760407" cy="2160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cs-CZ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Avignon</a:t>
            </a:r>
            <a:endParaRPr lang="cs-CZ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Ovál 20"/>
          <p:cNvSpPr/>
          <p:nvPr/>
        </p:nvSpPr>
        <p:spPr>
          <a:xfrm>
            <a:off x="4391679" y="311181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Podnadpis 2"/>
          <p:cNvSpPr txBox="1">
            <a:spLocks/>
          </p:cNvSpPr>
          <p:nvPr/>
        </p:nvSpPr>
        <p:spPr>
          <a:xfrm>
            <a:off x="4211659" y="2895786"/>
            <a:ext cx="432048" cy="2160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cs-CZ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</a:t>
            </a:r>
            <a:endParaRPr lang="cs-CZ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801803" y="3516238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odnadpis 2"/>
          <p:cNvSpPr txBox="1">
            <a:spLocks/>
          </p:cNvSpPr>
          <p:nvPr/>
        </p:nvSpPr>
        <p:spPr>
          <a:xfrm>
            <a:off x="4621783" y="3300214"/>
            <a:ext cx="432048" cy="2160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cs-CZ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Řím</a:t>
            </a:r>
            <a:endParaRPr lang="cs-CZ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6" name="Skupina 25"/>
          <p:cNvGrpSpPr/>
          <p:nvPr/>
        </p:nvGrpSpPr>
        <p:grpSpPr>
          <a:xfrm>
            <a:off x="4837808" y="3183818"/>
            <a:ext cx="3148982" cy="1947021"/>
            <a:chOff x="4837808" y="3183818"/>
            <a:chExt cx="3148982" cy="1947021"/>
          </a:xfrm>
        </p:grpSpPr>
        <p:pic>
          <p:nvPicPr>
            <p:cNvPr id="3076" name="Picture 4" descr="File:Gregory xii.jp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0232" y="3183818"/>
              <a:ext cx="1224136" cy="15575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0" name="Přímá spojnice se šipkou 29"/>
            <p:cNvCxnSpPr>
              <a:stCxn id="3076" idx="1"/>
            </p:cNvCxnSpPr>
            <p:nvPr/>
          </p:nvCxnSpPr>
          <p:spPr>
            <a:xfrm flipH="1" flipV="1">
              <a:off x="4837808" y="3572804"/>
              <a:ext cx="1822424" cy="389810"/>
            </a:xfrm>
            <a:prstGeom prst="straightConnector1">
              <a:avLst/>
            </a:prstGeom>
            <a:ln w="317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Podnadpis 2"/>
            <p:cNvSpPr txBox="1">
              <a:spLocks/>
            </p:cNvSpPr>
            <p:nvPr/>
          </p:nvSpPr>
          <p:spPr>
            <a:xfrm>
              <a:off x="6485802" y="4788497"/>
              <a:ext cx="1500988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Řehoř XII. - Řím</a:t>
              </a:r>
              <a:endPara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4463687" y="1266731"/>
            <a:ext cx="3559107" cy="1881083"/>
            <a:chOff x="4463687" y="1266731"/>
            <a:chExt cx="3559107" cy="1881083"/>
          </a:xfrm>
        </p:grpSpPr>
        <p:pic>
          <p:nvPicPr>
            <p:cNvPr id="3074" name="Picture 2" descr="File:Johannes XXIII Gegenpapst.jpg">
              <a:hlinkClick r:id="rId10"/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1266731"/>
              <a:ext cx="1296144" cy="14861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9" name="Přímá spojnice se šipkou 28"/>
            <p:cNvCxnSpPr>
              <a:endCxn id="21" idx="6"/>
            </p:cNvCxnSpPr>
            <p:nvPr/>
          </p:nvCxnSpPr>
          <p:spPr>
            <a:xfrm flipH="1">
              <a:off x="4463687" y="2009802"/>
              <a:ext cx="2124537" cy="1138012"/>
            </a:xfrm>
            <a:prstGeom prst="straightConnector1">
              <a:avLst/>
            </a:prstGeom>
            <a:ln w="317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Podnadpis 2"/>
            <p:cNvSpPr txBox="1">
              <a:spLocks/>
            </p:cNvSpPr>
            <p:nvPr/>
          </p:nvSpPr>
          <p:spPr>
            <a:xfrm>
              <a:off x="6521806" y="2770542"/>
              <a:ext cx="1500988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Jan XXIII. - Pisa</a:t>
              </a:r>
              <a:endPara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635806" y="2253732"/>
            <a:ext cx="2823013" cy="1899038"/>
            <a:chOff x="635806" y="2253732"/>
            <a:chExt cx="2823013" cy="1899038"/>
          </a:xfrm>
        </p:grpSpPr>
        <p:grpSp>
          <p:nvGrpSpPr>
            <p:cNvPr id="13" name="Skupina 12"/>
            <p:cNvGrpSpPr/>
            <p:nvPr/>
          </p:nvGrpSpPr>
          <p:grpSpPr>
            <a:xfrm>
              <a:off x="1163746" y="2253732"/>
              <a:ext cx="2295073" cy="1500132"/>
              <a:chOff x="1163746" y="2253732"/>
              <a:chExt cx="2295073" cy="1500132"/>
            </a:xfrm>
          </p:grpSpPr>
          <p:pic>
            <p:nvPicPr>
              <p:cNvPr id="3078" name="Picture 6" descr="File:Pape avignon benoit13.jpg">
                <a:hlinkClick r:id="rId12"/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63746" y="2253732"/>
                <a:ext cx="1382456" cy="150013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9" name="Přímá spojnice se šipkou 8"/>
              <p:cNvCxnSpPr>
                <a:stCxn id="3078" idx="3"/>
              </p:cNvCxnSpPr>
              <p:nvPr/>
            </p:nvCxnSpPr>
            <p:spPr>
              <a:xfrm>
                <a:off x="2546202" y="3003798"/>
                <a:ext cx="912617" cy="0"/>
              </a:xfrm>
              <a:prstGeom prst="straightConnector1">
                <a:avLst/>
              </a:prstGeom>
              <a:ln w="3175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Podnadpis 2"/>
            <p:cNvSpPr txBox="1">
              <a:spLocks/>
            </p:cNvSpPr>
            <p:nvPr/>
          </p:nvSpPr>
          <p:spPr>
            <a:xfrm>
              <a:off x="635806" y="3810428"/>
              <a:ext cx="2456750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Benedikt  XIII. - Avignon</a:t>
              </a:r>
              <a:endPara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8328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813"/>
            <a:ext cx="91440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VŽITÉ (ČESKÉ) OMYLY A FAKTA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4559462" y="1486048"/>
            <a:ext cx="4562363" cy="10574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naprosto stěžejním úkolem Kostnického koncilu bylo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vyřešit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otázku třech papežů na trůnu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všechny ostatní otázky,  jakkoli se nám, Čechům, jeví jako ožehavé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 , měly pouze marginální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charakter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Přímá spojnice 7"/>
          <p:cNvCxnSpPr>
            <a:stCxn id="2" idx="2"/>
            <a:endCxn id="27" idx="2"/>
          </p:cNvCxnSpPr>
          <p:nvPr/>
        </p:nvCxnSpPr>
        <p:spPr>
          <a:xfrm>
            <a:off x="4572000" y="1105332"/>
            <a:ext cx="19274" cy="40381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odnadpis 2"/>
          <p:cNvSpPr txBox="1">
            <a:spLocks/>
          </p:cNvSpPr>
          <p:nvPr/>
        </p:nvSpPr>
        <p:spPr>
          <a:xfrm>
            <a:off x="1534155" y="1149571"/>
            <a:ext cx="1008112" cy="342342"/>
          </a:xfrm>
          <a:prstGeom prst="rect">
            <a:avLst/>
          </a:prstGeom>
          <a:gradFill>
            <a:gsLst>
              <a:gs pos="97000">
                <a:schemeClr val="bg1">
                  <a:alpha val="42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MÝTUS</a:t>
            </a:r>
            <a:endParaRPr lang="cs-CZ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Podnadpis 2"/>
          <p:cNvSpPr txBox="1">
            <a:spLocks/>
          </p:cNvSpPr>
          <p:nvPr/>
        </p:nvSpPr>
        <p:spPr>
          <a:xfrm>
            <a:off x="6425952" y="1130816"/>
            <a:ext cx="1008112" cy="342342"/>
          </a:xfrm>
          <a:prstGeom prst="rect">
            <a:avLst/>
          </a:prstGeom>
          <a:gradFill>
            <a:gsLst>
              <a:gs pos="97000">
                <a:schemeClr val="bg1">
                  <a:alpha val="42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FAKT</a:t>
            </a:r>
            <a:endParaRPr lang="cs-CZ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Podnadpis 2"/>
          <p:cNvSpPr txBox="1">
            <a:spLocks/>
          </p:cNvSpPr>
          <p:nvPr/>
        </p:nvSpPr>
        <p:spPr>
          <a:xfrm>
            <a:off x="-12666" y="1707654"/>
            <a:ext cx="4559462" cy="10574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Kostnický koncil se sešel, aby vyřešil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otázku údajného kacířství Jana Husa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Přímá spojnice 9"/>
          <p:cNvCxnSpPr/>
          <p:nvPr/>
        </p:nvCxnSpPr>
        <p:spPr>
          <a:xfrm>
            <a:off x="-25204" y="2931790"/>
            <a:ext cx="9144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odnadpis 2"/>
          <p:cNvSpPr txBox="1">
            <a:spLocks/>
          </p:cNvSpPr>
          <p:nvPr/>
        </p:nvSpPr>
        <p:spPr>
          <a:xfrm>
            <a:off x="-7538" y="3723878"/>
            <a:ext cx="4559462" cy="10574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Zikmund byl svolavatelem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Kostnického koncilu a celý jej řídil</a:t>
            </a: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Podnadpis 2"/>
          <p:cNvSpPr txBox="1">
            <a:spLocks/>
          </p:cNvSpPr>
          <p:nvPr/>
        </p:nvSpPr>
        <p:spPr>
          <a:xfrm>
            <a:off x="4559334" y="2931790"/>
            <a:ext cx="4559462" cy="10574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Zikmund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král a posléze císař Svaté říše římské,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představitelem moci světské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třebaže problém trojpapežství</a:t>
            </a: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 nímž si jeho bratr Václav IV. neporadil), byl pro něj zásadní, mohl na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sněm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působit pouze obratnou diplomacií =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˃ na Zikmundův nátlak ho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svolal pisánský papež Jan XXIII.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 ; cokoli Zikmund po koncilu žádal, k tomu se musel propracovat dobře zvolenou taktikou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941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0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PRŮBĚH KONCILU - SCHIZMA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13091" y="987574"/>
            <a:ext cx="8928992" cy="39377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oncil byl zahájen slavnostní bohoslužbou 16. 11. 1414 za účasti asi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 církevních hodnostářů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Zikmundovou podporou se koncil rozhodl pro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taktiku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podobnou té, jež použil při koncilu v Pise - 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donutit všechny dosavadní papeže k rezignaci a zvolit zcela nového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realizovatelností a legitimitou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takovéhoto postupu souvisí otázka respektování tzv.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konciliarismu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800100" lvl="1" indent="-342900" algn="l">
              <a:buFont typeface="Wingdings" panose="05000000000000000000" pitchFamily="2" charset="2"/>
              <a:buChar char="ü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lásá,  že koncil je nadřazen papežovi, a ten se musí jeho rozhodnutím řídit, což je však v rozporu s tvrzením, že papež je hlava celé církve a zástupce Krista na Zemi</a:t>
            </a:r>
          </a:p>
          <a:p>
            <a:pPr marL="800100" lvl="1" indent="-342900" algn="l">
              <a:buFont typeface="Wingdings" panose="05000000000000000000" pitchFamily="2" charset="2"/>
              <a:buChar char="ü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ylo jasné, že všichni tři papežové se nebudou chtít rozhodnutí koncilu bez odporu podvolit   </a:t>
            </a:r>
            <a:endParaRPr lang="cs-CZ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pisánský papež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XXIII.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(nechvalně známý svým nemravným životem) , v situaci, kdy zjistil, že nebude ve funkci potvrzen, v březnu 1415 z Kostnice uprchl ve víře, že koncil bude rozpuštěn a on zůstane ve funkci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yl však označen za zrádce, dostižen Zikmundovými vojáky, uvězněn a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sesazen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římský papež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Řehoř XII. 4. 7. 1415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(pouhé dva dny před 6. 7. 1415…) na svou funkci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rezignoval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zachoval si tak tvář i vliv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ejdéle se zdráhal rezignovat avignonský papež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Benedikt XIII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však postupně ztratil všechny své španělské podporovatele (za ústupky  koncilu v jejich prospěch), byl v roce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1417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rovněž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sesazen</a:t>
            </a: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6815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PRŮBĚH KONCILU - SCHIZMA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13091" y="1082268"/>
            <a:ext cx="8928992" cy="38430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ovým papežem pak byl zvolen 11. 11. 1417 (na den přesně 501 let před skončením první světové války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)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Martin V.,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který pak úřad vykonával až do své smrti roku 1431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b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yla tak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překonána zřejmě největší krize v dějinách křesťanské církve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– stála za tím především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obratná diplomacie krále Zikmunda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(mimochodem – syna „otce vlasti“ Karla IV.)  v komunikaci s církví, pro niž je (až na české země…) ve světě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oslavován  jako hlavní strůjce tohoto úspěchu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3" name="Skupina 32"/>
          <p:cNvGrpSpPr/>
          <p:nvPr/>
        </p:nvGrpSpPr>
        <p:grpSpPr>
          <a:xfrm>
            <a:off x="385054" y="2715766"/>
            <a:ext cx="5027959" cy="1814458"/>
            <a:chOff x="385054" y="2715766"/>
            <a:chExt cx="5027959" cy="1814458"/>
          </a:xfrm>
        </p:grpSpPr>
        <p:grpSp>
          <p:nvGrpSpPr>
            <p:cNvPr id="10" name="Skupina 9"/>
            <p:cNvGrpSpPr/>
            <p:nvPr/>
          </p:nvGrpSpPr>
          <p:grpSpPr>
            <a:xfrm>
              <a:off x="385054" y="2715766"/>
              <a:ext cx="5027959" cy="1814458"/>
              <a:chOff x="389055" y="1462043"/>
              <a:chExt cx="8540923" cy="3082194"/>
            </a:xfrm>
          </p:grpSpPr>
          <p:grpSp>
            <p:nvGrpSpPr>
              <p:cNvPr id="11" name="Skupina 10"/>
              <p:cNvGrpSpPr/>
              <p:nvPr/>
            </p:nvGrpSpPr>
            <p:grpSpPr>
              <a:xfrm>
                <a:off x="389055" y="1491630"/>
                <a:ext cx="2215878" cy="3006636"/>
                <a:chOff x="389055" y="1491630"/>
                <a:chExt cx="2215878" cy="3006636"/>
              </a:xfrm>
            </p:grpSpPr>
            <p:pic>
              <p:nvPicPr>
                <p:cNvPr id="18" name="Picture 2" descr="File:Johannes XXIII Gegenpapst.jpg">
                  <a:hlinkClick r:id="rId7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6861" y="1491630"/>
                  <a:ext cx="2198072" cy="252028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9" name="Podnadpis 2"/>
                <p:cNvSpPr txBox="1">
                  <a:spLocks/>
                </p:cNvSpPr>
                <p:nvPr/>
              </p:nvSpPr>
              <p:spPr>
                <a:xfrm>
                  <a:off x="389055" y="4155925"/>
                  <a:ext cx="2198072" cy="342341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Jan XXIII. - Pisa</a:t>
                  </a:r>
                  <a:endParaRPr lang="cs-CZ" sz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12" name="Skupina 11"/>
              <p:cNvGrpSpPr/>
              <p:nvPr/>
            </p:nvGrpSpPr>
            <p:grpSpPr>
              <a:xfrm>
                <a:off x="3588823" y="1491630"/>
                <a:ext cx="2004899" cy="3006637"/>
                <a:chOff x="3588823" y="1491630"/>
                <a:chExt cx="2004899" cy="3006637"/>
              </a:xfrm>
            </p:grpSpPr>
            <p:pic>
              <p:nvPicPr>
                <p:cNvPr id="16" name="Picture 4" descr="File:Gregory xii.jpg">
                  <a:hlinkClick r:id="rId9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88823" y="1491630"/>
                  <a:ext cx="2004899" cy="25510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7" name="Podnadpis 2"/>
                <p:cNvSpPr txBox="1">
                  <a:spLocks/>
                </p:cNvSpPr>
                <p:nvPr/>
              </p:nvSpPr>
              <p:spPr>
                <a:xfrm>
                  <a:off x="3612103" y="4155924"/>
                  <a:ext cx="1948115" cy="342343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Řehoř XII. - Řím</a:t>
                  </a:r>
                  <a:endParaRPr lang="cs-CZ" sz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13" name="Skupina 12"/>
              <p:cNvGrpSpPr/>
              <p:nvPr/>
            </p:nvGrpSpPr>
            <p:grpSpPr>
              <a:xfrm>
                <a:off x="6091723" y="1462043"/>
                <a:ext cx="2838255" cy="3082194"/>
                <a:chOff x="6091723" y="1462043"/>
                <a:chExt cx="2838255" cy="3082194"/>
              </a:xfrm>
            </p:grpSpPr>
            <p:sp>
              <p:nvSpPr>
                <p:cNvPr id="14" name="Podnadpis 2"/>
                <p:cNvSpPr txBox="1">
                  <a:spLocks/>
                </p:cNvSpPr>
                <p:nvPr/>
              </p:nvSpPr>
              <p:spPr>
                <a:xfrm>
                  <a:off x="6091723" y="4201896"/>
                  <a:ext cx="2838255" cy="342341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Benedikt XIII. - Avignon</a:t>
                  </a:r>
                  <a:endParaRPr lang="cs-CZ" sz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pic>
              <p:nvPicPr>
                <p:cNvPr id="15" name="Picture 6" descr="File:Pape avignon benoit13.jpg">
                  <a:hlinkClick r:id="rId11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543205" y="1462043"/>
                  <a:ext cx="2198072" cy="261021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cxnSp>
          <p:nvCxnSpPr>
            <p:cNvPr id="4" name="Přímá spojnice 3"/>
            <p:cNvCxnSpPr/>
            <p:nvPr/>
          </p:nvCxnSpPr>
          <p:spPr>
            <a:xfrm flipV="1">
              <a:off x="385054" y="2733184"/>
              <a:ext cx="1293984" cy="1483665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H="1" flipV="1">
              <a:off x="385054" y="2715767"/>
              <a:ext cx="1293984" cy="1483664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4007943" y="2733184"/>
              <a:ext cx="1293984" cy="1501772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H="1" flipV="1">
              <a:off x="4007943" y="2733873"/>
              <a:ext cx="1293984" cy="1501083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2251694" y="2715766"/>
              <a:ext cx="1177575" cy="1536607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H="1" flipV="1">
              <a:off x="2251694" y="2751291"/>
              <a:ext cx="1197298" cy="1483664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Podnadpis 2"/>
          <p:cNvSpPr txBox="1">
            <a:spLocks/>
          </p:cNvSpPr>
          <p:nvPr/>
        </p:nvSpPr>
        <p:spPr>
          <a:xfrm>
            <a:off x="5413013" y="2859601"/>
            <a:ext cx="1242015" cy="6360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  <a:r>
              <a:rPr lang="cs-CZ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˃</a:t>
            </a:r>
            <a:endParaRPr lang="cs-CZ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4" name="Skupina 33"/>
          <p:cNvGrpSpPr/>
          <p:nvPr/>
        </p:nvGrpSpPr>
        <p:grpSpPr>
          <a:xfrm>
            <a:off x="6671817" y="2686351"/>
            <a:ext cx="1670853" cy="1850185"/>
            <a:chOff x="6671817" y="2686351"/>
            <a:chExt cx="1670853" cy="1850185"/>
          </a:xfrm>
        </p:grpSpPr>
        <p:pic>
          <p:nvPicPr>
            <p:cNvPr id="1026" name="Picture 2" descr="Pisanello, copia da Ritratto di Martino V (Galleria Colonna).jpg">
              <a:hlinkClick r:id="rId13"/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6256" y="2686351"/>
              <a:ext cx="1296938" cy="16152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Podnadpis 2"/>
            <p:cNvSpPr txBox="1">
              <a:spLocks/>
            </p:cNvSpPr>
            <p:nvPr/>
          </p:nvSpPr>
          <p:spPr>
            <a:xfrm>
              <a:off x="6671817" y="4335003"/>
              <a:ext cx="1670853" cy="20153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2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Martin V. - Řím</a:t>
              </a:r>
              <a:endParaRPr lang="cs-CZ" sz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83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PRŮBĚH KONCILU - ČESKÁ OTÁZKA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13091" y="1082268"/>
            <a:ext cx="8928992" cy="38430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j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ak již bylo na snímku o omylech a faktech o koncilu naznačeno, pro velkou většinu tradičně nekatolické české populace je Kostnický koncil spojen především s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otázkou kolem učení Jana Husa 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 jeho údajného kacířství</a:t>
            </a:r>
            <a:endParaRPr lang="cs-CZ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ačkoli se to na první pohled nemusí zdát patrné,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tato problematika je s výše zmíněným trojpapežstvím poměrně úzce spjata</a:t>
            </a:r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amotné papežské schizma bylo důsledkem chování církve, které reformátoři kritizovali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(boj se světskými panovníky o světovládu, mocenské boje uvnitř církve, ignorování základních křesťanských idejí atd.)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ově zvolený papež Martin V. se ještě jako kardinál aktivně podílel na procesu s Husem a následně už jako papež posílal se Zikmundovým posvěcením do Čech křížové výpravy proti husitům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751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1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813"/>
            <a:ext cx="91440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ČESKÁ OTÁZKA -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ČESKÉ KARTY NA KONCILU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Karetní Hra, Balíček Karet, Karty, Hra, Hraní, Hrá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44" y="1275606"/>
            <a:ext cx="2448272" cy="333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Karetní Hra, Balíček Karet, Karty, Hra, Hraní, Hrá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451" y="1301473"/>
            <a:ext cx="2448272" cy="333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Karetní Hra, Balíček Karet, Karty, Hra, Hraní, Hrá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105" y="1320035"/>
            <a:ext cx="2448272" cy="333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Podnadpis 2"/>
          <p:cNvSpPr txBox="1">
            <a:spLocks/>
          </p:cNvSpPr>
          <p:nvPr/>
        </p:nvSpPr>
        <p:spPr>
          <a:xfrm>
            <a:off x="783661" y="4667885"/>
            <a:ext cx="1500988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Hus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Podnadpis 2"/>
          <p:cNvSpPr txBox="1">
            <a:spLocks/>
          </p:cNvSpPr>
          <p:nvPr/>
        </p:nvSpPr>
        <p:spPr>
          <a:xfrm>
            <a:off x="3428293" y="4667885"/>
            <a:ext cx="2325958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Zikmund Lucemburský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Podnadpis 2"/>
          <p:cNvSpPr txBox="1">
            <a:spLocks/>
          </p:cNvSpPr>
          <p:nvPr/>
        </p:nvSpPr>
        <p:spPr>
          <a:xfrm>
            <a:off x="6638476" y="4671621"/>
            <a:ext cx="2325958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Jeroným Pražský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255175" y="1280070"/>
            <a:ext cx="2448272" cy="3333818"/>
            <a:chOff x="255175" y="1280070"/>
            <a:chExt cx="2448272" cy="3333818"/>
          </a:xfrm>
        </p:grpSpPr>
        <p:grpSp>
          <p:nvGrpSpPr>
            <p:cNvPr id="4" name="Skupina 3"/>
            <p:cNvGrpSpPr/>
            <p:nvPr/>
          </p:nvGrpSpPr>
          <p:grpSpPr>
            <a:xfrm>
              <a:off x="255175" y="1280070"/>
              <a:ext cx="2448272" cy="3333818"/>
              <a:chOff x="255175" y="1280070"/>
              <a:chExt cx="2448272" cy="3333818"/>
            </a:xfrm>
          </p:grpSpPr>
          <p:sp>
            <p:nvSpPr>
              <p:cNvPr id="3" name="Zaoblený obdélník 2"/>
              <p:cNvSpPr/>
              <p:nvPr/>
            </p:nvSpPr>
            <p:spPr>
              <a:xfrm>
                <a:off x="255175" y="1280070"/>
                <a:ext cx="2448272" cy="3333818"/>
              </a:xfrm>
              <a:prstGeom prst="roundRect">
                <a:avLst>
                  <a:gd name="adj" fmla="val 11456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29" name="Picture 2" descr="http://upload.wikimedia.org/wikipedia/commons/thumb/e/e9/Jan_Hus_2.jpg/220px-Jan_Hus_2.jpg">
                <a:hlinkClick r:id="rId8"/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3672" y="1489173"/>
                <a:ext cx="1944216" cy="28456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32" name="Picture 8" descr="https://encrypted-tbn0.gstatic.com/images?q=tbn:ANd9GcRgi9FQv6zARDpbNWULL8Tuco1EnlkoxVOwf3UgkZAkPYyw_CqN-A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5840" y="1489173"/>
              <a:ext cx="432048" cy="672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Skupina 12"/>
          <p:cNvGrpSpPr/>
          <p:nvPr/>
        </p:nvGrpSpPr>
        <p:grpSpPr>
          <a:xfrm>
            <a:off x="6498551" y="1296927"/>
            <a:ext cx="2448272" cy="3333818"/>
            <a:chOff x="6498551" y="1296927"/>
            <a:chExt cx="2448272" cy="3333818"/>
          </a:xfrm>
        </p:grpSpPr>
        <p:grpSp>
          <p:nvGrpSpPr>
            <p:cNvPr id="11" name="Skupina 10"/>
            <p:cNvGrpSpPr/>
            <p:nvPr/>
          </p:nvGrpSpPr>
          <p:grpSpPr>
            <a:xfrm>
              <a:off x="6498551" y="1296927"/>
              <a:ext cx="2448272" cy="3333818"/>
              <a:chOff x="6498551" y="1296927"/>
              <a:chExt cx="2448272" cy="3333818"/>
            </a:xfrm>
          </p:grpSpPr>
          <p:sp>
            <p:nvSpPr>
              <p:cNvPr id="26" name="Zaoblený obdélník 25"/>
              <p:cNvSpPr/>
              <p:nvPr/>
            </p:nvSpPr>
            <p:spPr>
              <a:xfrm>
                <a:off x="6498551" y="1296927"/>
                <a:ext cx="2448272" cy="3333818"/>
              </a:xfrm>
              <a:prstGeom prst="roundRect">
                <a:avLst>
                  <a:gd name="adj" fmla="val 11456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030" name="Picture 6" descr="http://leccos.com/pics/pic/jeronym_prazsky_.jpg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32240" y="1507257"/>
                <a:ext cx="1944216" cy="276547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4" name="Picture 8" descr="https://encrypted-tbn0.gstatic.com/images?q=tbn:ANd9GcRgi9FQv6zARDpbNWULL8Tuco1EnlkoxVOwf3UgkZAkPYyw_CqN-A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9868" y="1476544"/>
              <a:ext cx="432048" cy="672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3353451" y="1275606"/>
            <a:ext cx="2448272" cy="3333818"/>
            <a:chOff x="3353451" y="1275606"/>
            <a:chExt cx="2448272" cy="3333818"/>
          </a:xfrm>
        </p:grpSpPr>
        <p:grpSp>
          <p:nvGrpSpPr>
            <p:cNvPr id="9" name="Skupina 8"/>
            <p:cNvGrpSpPr/>
            <p:nvPr/>
          </p:nvGrpSpPr>
          <p:grpSpPr>
            <a:xfrm>
              <a:off x="3353451" y="1275606"/>
              <a:ext cx="2448272" cy="3333818"/>
              <a:chOff x="3353451" y="1275606"/>
              <a:chExt cx="2448272" cy="3333818"/>
            </a:xfrm>
          </p:grpSpPr>
          <p:sp>
            <p:nvSpPr>
              <p:cNvPr id="23" name="Zaoblený obdélník 22"/>
              <p:cNvSpPr/>
              <p:nvPr/>
            </p:nvSpPr>
            <p:spPr>
              <a:xfrm>
                <a:off x="3353451" y="1275606"/>
                <a:ext cx="2448272" cy="3333818"/>
              </a:xfrm>
              <a:prstGeom prst="roundRect">
                <a:avLst>
                  <a:gd name="adj" fmla="val 11456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028" name="Picture 4" descr="File:Zikmund Zhořelecka radnice.jpg">
                <a:hlinkClick r:id="rId12"/>
              </p:cNvPr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03136" y="1579073"/>
                <a:ext cx="2176273" cy="26658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34" name="Picture 10" descr="ikony,koruny,královský,ořezané obrázky,oříznuté obrázky,PNG,příslušníci královské rodiny,průhledné pozadí,vystřižené obrázky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648" t="26000" r="21847" b="35115"/>
            <a:stretch/>
          </p:blipFill>
          <p:spPr bwMode="auto">
            <a:xfrm>
              <a:off x="4967808" y="1563454"/>
              <a:ext cx="711601" cy="481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1287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ČESKÁ OTÁZKA – JAN HUS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13091" y="1082268"/>
            <a:ext cx="8928992" cy="38430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z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ákladní myšlenkou Husova učení bylo, že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základem církevní reformy je důsledné dodržování Božích zákonů, každý jedinec má za povinnost se jimi řídit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ebyl tedy revolucionářem ani kacířem v dnešním slova smyslu</a:t>
            </a: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, 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nechtěl měnit společenský řád, chtěl jen jeho důsledné dodržování, s čímž souvisela jeho kritika vůči chování církve (např. prodej odpustků) </a:t>
            </a: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 podzim roku 1414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, v době kdy už byl z církve exkomunikován (vyloučen),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se vydal na Zikmundovo pozvání do Kostnice na sněm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, aby zde vysvětlil a obhájil své učení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č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asto zmiňovaný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Zikmundův ochranný glejt se vztahoval pouze na Husovu cestu do Kostnice a z Kostnice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, nezaručoval (ani nemohl, Zikmund nebyl církevní činitel) ochranu Husa před koncilem  </a:t>
            </a:r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174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ČESKÁ OTÁZKA – JAN HUS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9918" y="1082268"/>
            <a:ext cx="9170247" cy="38430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Hus dorazil do Kostnice 3. 11. 1415, hned o  měsíc později byl však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zatčen, uvězněn a byl proti němu připravován proces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v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Č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echách vyvolalo Husovo zatčení bouři nevole (předzvěst budoucího husitského hnutí), na nátlak české šlechty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proti Husovou zatčení protestoval i král Zikmund,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který však byl, jak již bylo mnohokrát zmíněno, v nesmírně těžké pozici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rávně nebo silou nemohl koncil k ničemu nutit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, musel používat pouze diplomatických prostředků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c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htěl-li uspět v řešení hlavního problému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, tj.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trojpapežství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, kdy mu šlo nejen o prestiž, ale i o další působení na říšském trůnu,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nesměl si koncil proti sobě popudit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(tj. např. příliš horlivě se angažovat v Husův prospěch), aby se sám nerozpustil (koncil, nikoli Zikmund) 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přesto se hned několikrát pokusil přimět obě strany ke smíru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 zabránit tak Husovu upálení</a:t>
            </a:r>
          </a:p>
          <a:p>
            <a:pPr algn="l">
              <a:buClr>
                <a:schemeClr val="bg1"/>
              </a:buClr>
            </a:pPr>
            <a:r>
              <a:rPr lang="cs-CZ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endParaRPr lang="cs-CZ" sz="2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803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ČESKÁ OTÁZKA – JAN HUS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9918" y="1082268"/>
            <a:ext cx="6650313" cy="38430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růběh koncilu zachytil </a:t>
            </a: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H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usův stoupenec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Petr z Mladoňovic,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akta z koncilu se nedochovala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něm Husa několikrát vyzval k tomu, aby své učení odvolal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, ten však, protože se cítil nevinný, tak odmítal učinit, pokud mu nebude prokázáno, že káže bludy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z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dá se, že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samotný sněm 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si dobře uvědomoval konfliktnost případného Husova upálení (hrozící bouře v Čechách, narušení snahy o vytvoření církevní jednoty atd.), proto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spíše doufal, že Hus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přistoupí na některou z nabízených kompromisních variant a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své učení odvolá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t</a:t>
            </a:r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en to však, přesvědčen o své pravdě a tím i povinnosti zůstat jí věrný,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odmítl učinit  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File:Brozik, Vaclav - Jan Hus souzen na snemu Kostnickem r. 1415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27109"/>
            <a:ext cx="2088232" cy="332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odnadpis 2"/>
          <p:cNvSpPr txBox="1">
            <a:spLocks/>
          </p:cNvSpPr>
          <p:nvPr/>
        </p:nvSpPr>
        <p:spPr>
          <a:xfrm>
            <a:off x="6469977" y="4471299"/>
            <a:ext cx="2627783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Hus před kostnickým koncilem (malba F. </a:t>
            </a:r>
            <a:r>
              <a: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rožík)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342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ČESKÁ OTÁZKA – JAN HUS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Podnadpis 2"/>
          <p:cNvSpPr txBox="1">
            <a:spLocks/>
          </p:cNvSpPr>
          <p:nvPr/>
        </p:nvSpPr>
        <p:spPr>
          <a:xfrm>
            <a:off x="58710" y="4377697"/>
            <a:ext cx="2970725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oslední vyzvání Jana Husa k podpisu odvolávací formule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230758" y="1117100"/>
            <a:ext cx="5760640" cy="39399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rgbClr val="002060"/>
                </a:solidFill>
              </a:rPr>
              <a:t>Toto jest ve jménu </a:t>
            </a:r>
            <a:r>
              <a:rPr lang="cs-CZ" dirty="0" smtClean="0">
                <a:solidFill>
                  <a:srgbClr val="002060"/>
                </a:solidFill>
              </a:rPr>
              <a:t>Jezu </a:t>
            </a:r>
            <a:r>
              <a:rPr lang="cs-CZ" dirty="0">
                <a:solidFill>
                  <a:srgbClr val="002060"/>
                </a:solidFill>
              </a:rPr>
              <a:t>Krista mé konečné rozhodnutí, že nechci články, které správně vytaženy jsou, přiznati za bludné a, nechci </a:t>
            </a:r>
            <a:r>
              <a:rPr lang="cs-CZ" dirty="0" err="1">
                <a:solidFill>
                  <a:srgbClr val="002060"/>
                </a:solidFill>
              </a:rPr>
              <a:t>od­přísáhnouti</a:t>
            </a:r>
            <a:r>
              <a:rPr lang="cs-CZ" dirty="0">
                <a:solidFill>
                  <a:srgbClr val="002060"/>
                </a:solidFill>
              </a:rPr>
              <a:t> články, svědky křivými mi </a:t>
            </a:r>
            <a:r>
              <a:rPr lang="cs-CZ" dirty="0" smtClean="0">
                <a:solidFill>
                  <a:srgbClr val="002060"/>
                </a:solidFill>
              </a:rPr>
              <a:t>připsané </a:t>
            </a:r>
            <a:r>
              <a:rPr lang="cs-CZ" dirty="0">
                <a:solidFill>
                  <a:srgbClr val="002060"/>
                </a:solidFill>
              </a:rPr>
              <a:t>poněvadž </a:t>
            </a:r>
            <a:r>
              <a:rPr lang="cs-CZ" dirty="0" err="1" smtClean="0">
                <a:solidFill>
                  <a:srgbClr val="002060"/>
                </a:solidFill>
              </a:rPr>
              <a:t>odpřísáli­nouti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>
                <a:solidFill>
                  <a:srgbClr val="002060"/>
                </a:solidFill>
              </a:rPr>
              <a:t>jest přiznati se, že jsem bludy nebo blud držel, a od </a:t>
            </a:r>
            <a:r>
              <a:rPr lang="cs-CZ" dirty="0" err="1">
                <a:solidFill>
                  <a:srgbClr val="002060"/>
                </a:solidFill>
              </a:rPr>
              <a:t>od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err="1">
                <a:solidFill>
                  <a:srgbClr val="002060"/>
                </a:solidFill>
              </a:rPr>
              <a:t>něch</a:t>
            </a:r>
            <a:r>
              <a:rPr lang="cs-CZ" dirty="0">
                <a:solidFill>
                  <a:srgbClr val="002060"/>
                </a:solidFill>
              </a:rPr>
              <a:t> ustou­piti a opak držeti. Neboť ví Bůh, že nikdy nekázal jsem oněch bludů, které smyslili, mnohé pravdy odňavše a klamy připojivše. Velmi rád však, kdybych věděl o některém ze svých článků, že jest pravdě na odpor, bych jej opravil, odvolal a jeho opaku učil a kázal ; ale myslím, že žádný není na odpor zákonu Kristovu a výrokům svatých mistrů</a:t>
            </a:r>
            <a:r>
              <a:rPr lang="cs-CZ" dirty="0" smtClean="0">
                <a:solidFill>
                  <a:srgbClr val="002060"/>
                </a:solidFill>
              </a:rPr>
              <a:t>, </a:t>
            </a:r>
            <a:r>
              <a:rPr lang="cs-CZ" dirty="0">
                <a:solidFill>
                  <a:srgbClr val="002060"/>
                </a:solidFill>
              </a:rPr>
              <a:t>ačkoliv jmenován jest od těch, jimž se nelíbí, pohoršlivým nebo blud­ným</a:t>
            </a:r>
            <a:r>
              <a:rPr lang="cs-CZ" dirty="0" smtClean="0">
                <a:solidFill>
                  <a:srgbClr val="002060"/>
                </a:solidFill>
              </a:rPr>
              <a:t>.</a:t>
            </a:r>
          </a:p>
          <a:p>
            <a:pPr algn="r"/>
            <a:r>
              <a:rPr lang="cs-CZ" dirty="0" smtClean="0">
                <a:solidFill>
                  <a:srgbClr val="002060"/>
                </a:solidFill>
              </a:rPr>
              <a:t> (list Jana Husa přátelům v Kostnici)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2050" name="Picture 2" descr="File:Muttich, Kamil Vladislav - Posledni vyzvani mistru Husovi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18" y="1117100"/>
            <a:ext cx="2091501" cy="324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13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ČESKÁ OTÁZKA – JAN HUS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79512" y="987574"/>
            <a:ext cx="8959865" cy="13454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Jan Hus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tak byl shledán vinným,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označen za kacíře 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(osoba hlásající názory jdoucí proti názorům                          a podstatě církve) a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odsouzen k upálení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j</a:t>
            </a:r>
            <a:r>
              <a:rPr lang="cs-CZ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eště na hranici dostal Hus na Zikmundovo přání poslední možnost odvolat a zachránit si život, což opětovně odmítl a byl tak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6. 7. 1415 v Kostnici upálen   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Podnadpis 2"/>
          <p:cNvSpPr txBox="1">
            <a:spLocks/>
          </p:cNvSpPr>
          <p:nvPr/>
        </p:nvSpPr>
        <p:spPr>
          <a:xfrm>
            <a:off x="-211213" y="4696238"/>
            <a:ext cx="2627783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Hus na hranici v Kostnici</a:t>
            </a:r>
            <a:endParaRPr lang="cs-CZ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File:Muttich, Kamil Vladislav - Mistr Jan Hus na hranici v Kostnici 1415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04" y="2211710"/>
            <a:ext cx="1684293" cy="237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2123728" y="2067694"/>
            <a:ext cx="6912768" cy="3124774"/>
            <a:chOff x="2123728" y="2067694"/>
            <a:chExt cx="6912768" cy="3124774"/>
          </a:xfrm>
        </p:grpSpPr>
        <p:sp>
          <p:nvSpPr>
            <p:cNvPr id="3" name="Zaoblený obdélník 2"/>
            <p:cNvSpPr/>
            <p:nvPr/>
          </p:nvSpPr>
          <p:spPr>
            <a:xfrm>
              <a:off x="2123728" y="2067694"/>
              <a:ext cx="6912768" cy="297088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/>
            <p:cNvSpPr/>
            <p:nvPr/>
          </p:nvSpPr>
          <p:spPr>
            <a:xfrm>
              <a:off x="2219459" y="2145480"/>
              <a:ext cx="6721305" cy="3046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1000" dirty="0">
                  <a:solidFill>
                    <a:srgbClr val="002060"/>
                  </a:solidFill>
                </a:rPr>
                <a:t>Než však hranice byla podpálena, </a:t>
              </a:r>
              <a:r>
                <a:rPr lang="cs-CZ" sz="1000" b="1" dirty="0">
                  <a:solidFill>
                    <a:srgbClr val="002060"/>
                  </a:solidFill>
                </a:rPr>
                <a:t>přišel k němu říšský maršálek </a:t>
              </a:r>
              <a:r>
                <a:rPr lang="cs-CZ" sz="1000" b="1" dirty="0" err="1">
                  <a:solidFill>
                    <a:srgbClr val="002060"/>
                  </a:solidFill>
                </a:rPr>
                <a:t>Hoppe</a:t>
              </a:r>
              <a:r>
                <a:rPr lang="cs-CZ" sz="1000" b="1" dirty="0">
                  <a:solidFill>
                    <a:srgbClr val="002060"/>
                  </a:solidFill>
                </a:rPr>
                <a:t> z </a:t>
              </a:r>
              <a:r>
                <a:rPr lang="cs-CZ" sz="1000" b="1" dirty="0" err="1">
                  <a:solidFill>
                    <a:srgbClr val="002060"/>
                  </a:solidFill>
                </a:rPr>
                <a:t>Pappenheimu</a:t>
              </a:r>
              <a:r>
                <a:rPr lang="cs-CZ" sz="1000" b="1" dirty="0">
                  <a:solidFill>
                    <a:srgbClr val="002060"/>
                  </a:solidFill>
                </a:rPr>
                <a:t>, a s ním syn nebožtíka Klema a domlouvali mu prý, aby si ještě zachoval život a aby odpřisáhl a odvolal někdejší svoje kázání a učení. </a:t>
              </a:r>
              <a:r>
                <a:rPr lang="cs-CZ" sz="1000" dirty="0">
                  <a:solidFill>
                    <a:srgbClr val="002060"/>
                  </a:solidFill>
                </a:rPr>
                <a:t>On však pohlížeje k nebi hlasitě odpověděl: ,,Bůh je mi svědkem, že co se mi křivě připisuje a z čeho mne křiví svědkové obvinili, tomu jsem nikdy neučil ani toho nekázal, nýbrž mou přední snahou při kázání i při všech mých činech i spisech bylo, abych jen mohl odvrátit lidi od hříchů. A v té pravdě evangelia, kterou jsem psal, učil i kázal podle výroků a výkladů svatých doktorů, dnes s radostí chci zemříti.'' A uslyševše to, ihned onen maršálek spolu se synem Klemovým zatleskali rukama a odešli. </a:t>
              </a:r>
            </a:p>
            <a:p>
              <a:r>
                <a:rPr lang="cs-CZ" sz="1000" b="1" dirty="0">
                  <a:solidFill>
                    <a:srgbClr val="002060"/>
                  </a:solidFill>
                </a:rPr>
                <a:t>Nato </a:t>
              </a:r>
              <a:r>
                <a:rPr lang="cs-CZ" sz="1000" b="1" dirty="0" err="1">
                  <a:solidFill>
                    <a:srgbClr val="002060"/>
                  </a:solidFill>
                </a:rPr>
                <a:t>katové</a:t>
              </a:r>
              <a:r>
                <a:rPr lang="cs-CZ" sz="1000" b="1" dirty="0">
                  <a:solidFill>
                    <a:srgbClr val="002060"/>
                  </a:solidFill>
                </a:rPr>
                <a:t> pod ním zapálili; a Mistr hned hlasitě jal se zpívati nejdříve ,,Kriste, synu Boha živého, smiluj se nad námi'', potom ,,Kriste, synu Boha živého, smiluj se nade mnou'', a dále ,,Jenž jsi se narodil z Marie Panny''. A když tak potřetí začal zpívati, v tom vítr vmetl mu plamen do tváře; i modle se v duchu pohyboval rty a hlavou, a tak duši v Pánu vydechl. </a:t>
              </a:r>
              <a:r>
                <a:rPr lang="cs-CZ" sz="1000" dirty="0">
                  <a:solidFill>
                    <a:srgbClr val="002060"/>
                  </a:solidFill>
                </a:rPr>
                <a:t>Co umlkl, bylo viděti, že se hýbe, dříve než vydechl duši, asi tak dlouho, jak by bylo lze rychle odříkati dvakrát neb nejvýš třikrát Otče náš. </a:t>
              </a:r>
            </a:p>
            <a:p>
              <a:r>
                <a:rPr lang="cs-CZ" sz="1000" dirty="0">
                  <a:solidFill>
                    <a:srgbClr val="002060"/>
                  </a:solidFill>
                </a:rPr>
                <a:t>Když pak dříví oněch otepí a provazy shořely a zbytky těla ještě stály visíce za krk v onom řetěze, hned </a:t>
              </a:r>
              <a:r>
                <a:rPr lang="cs-CZ" sz="1000" dirty="0" err="1">
                  <a:solidFill>
                    <a:srgbClr val="002060"/>
                  </a:solidFill>
                </a:rPr>
                <a:t>katové</a:t>
              </a:r>
              <a:r>
                <a:rPr lang="cs-CZ" sz="1000" dirty="0">
                  <a:solidFill>
                    <a:srgbClr val="002060"/>
                  </a:solidFill>
                </a:rPr>
                <a:t> strhli to ohořelé tělo i se sloupem k zemi a spalovali je přiloživše na oheň ze třetího vozu dříví; a chodíce dokola, kyji rozbíjeli kosti, aby tím rychleji shořely na popel. A našedše hlavu, kyjem ji rozbili na kusy a znovu vhodili do ohně. A když našli jeho srdce mezi vnitřnostmi, nabodli je na konec zašpičatěného kyje jako na rožeň, a zvláště je opékajíce a spalujíce propichovali je oštěpy, a konečně všecko obrátili v popel. </a:t>
              </a:r>
              <a:r>
                <a:rPr lang="cs-CZ" sz="1000" b="1" dirty="0">
                  <a:solidFill>
                    <a:srgbClr val="002060"/>
                  </a:solidFill>
                </a:rPr>
                <a:t>A šat vhodili </a:t>
              </a:r>
              <a:r>
                <a:rPr lang="cs-CZ" sz="1000" b="1" dirty="0" err="1">
                  <a:solidFill>
                    <a:srgbClr val="002060"/>
                  </a:solidFill>
                </a:rPr>
                <a:t>katové</a:t>
              </a:r>
              <a:r>
                <a:rPr lang="cs-CZ" sz="1000" b="1" dirty="0">
                  <a:solidFill>
                    <a:srgbClr val="002060"/>
                  </a:solidFill>
                </a:rPr>
                <a:t> do ohně i se střevíci z rozkazu onoho Klema a maršálka, kteří řekli: ,,Aby snad Čechové to neměli za svaté ostatky; a my ti to dobře zaplatíme.'' Což i učinili. A tak i všechen popel ze shořelých dřev naložili na káru a hodili do proudu Rýna, jenž tam blízko teče. </a:t>
              </a:r>
              <a:r>
                <a:rPr lang="cs-CZ" sz="1000" b="1" dirty="0" smtClean="0">
                  <a:solidFill>
                    <a:srgbClr val="002060"/>
                  </a:solidFill>
                </a:rPr>
                <a:t>                                                                          </a:t>
              </a:r>
              <a:r>
                <a:rPr lang="cs-CZ" sz="1000" dirty="0" smtClean="0">
                  <a:solidFill>
                    <a:srgbClr val="002060"/>
                  </a:solidFill>
                </a:rPr>
                <a:t>(Petr z </a:t>
              </a:r>
              <a:r>
                <a:rPr lang="cs-CZ" sz="1000" dirty="0">
                  <a:solidFill>
                    <a:srgbClr val="002060"/>
                  </a:solidFill>
                </a:rPr>
                <a:t>M</a:t>
              </a:r>
              <a:r>
                <a:rPr lang="cs-CZ" sz="1000" dirty="0" smtClean="0">
                  <a:solidFill>
                    <a:srgbClr val="002060"/>
                  </a:solidFill>
                </a:rPr>
                <a:t>ladoňovic)</a:t>
              </a:r>
              <a:endParaRPr lang="cs-CZ" sz="1000" dirty="0">
                <a:solidFill>
                  <a:srgbClr val="002060"/>
                </a:solidFill>
              </a:endParaRPr>
            </a:p>
            <a:p>
              <a:r>
                <a:rPr lang="cs-CZ" sz="1200" dirty="0" smtClean="0">
                  <a:solidFill>
                    <a:srgbClr val="002060"/>
                  </a:solidFill>
                </a:rPr>
                <a:t>-</a:t>
              </a:r>
              <a:endParaRPr lang="cs-CZ" sz="1200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3859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ČESKÁ OTÁZKA – JAN HUS A DNEŠEK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0" y="1275606"/>
            <a:ext cx="9324527" cy="3384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9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</a:t>
            </a:r>
            <a:r>
              <a:rPr lang="cs-CZ" sz="19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ohled katolické církve na Husovo učení zůstává dodnes přinejmenším rozporuplný </a:t>
            </a:r>
            <a:r>
              <a:rPr lang="cs-CZ" sz="1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- přestože papež Jan Pavel II. vyslovil v roce 1999 lítost nad krutou Husovou smrtí a označil jej za reformátora, katolická církev se nikdy oficiálně nezřekla označení Husa jako kacíře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faktem však rovněž je, že </a:t>
            </a:r>
            <a:r>
              <a:rPr lang="cs-CZ" sz="19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některá Husova tvrzení jsou pro fungování společnosti značně problematická, např. názor, že církevní svátosti </a:t>
            </a:r>
            <a:r>
              <a:rPr lang="cs-CZ" sz="1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(např. manželství) </a:t>
            </a:r>
            <a:r>
              <a:rPr lang="cs-CZ" sz="19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udělované hříšným knězem jsou neplatné </a:t>
            </a:r>
            <a:r>
              <a:rPr lang="cs-CZ" sz="1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– uznání tohoto kroku by např. zpochybnilo platnost sňatků v generacích mnoho set let nazpět, podle stejné logiky by např. Maturitní zkouška byla neplatná, pokud by předseda komise žil nemravným způsobem života  (to bych už pětkrát zneplatnil maturity)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přes všechna výše zmíněná fakta však zůstává nepochybné, že Jan Hus nám může být vzorem v nezištnosti, </a:t>
            </a:r>
            <a:r>
              <a:rPr lang="cs-CZ" sz="19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v ochotě nehledět na vlastní újmu pro obecný prospěch společnosti             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6444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813"/>
            <a:ext cx="8928992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ČESKÁ OTÁZKA – JERONÝM PRAŽSKÝ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07504" y="1356766"/>
            <a:ext cx="6444207" cy="2997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často opomíjenou osobností českých dějin je </a:t>
            </a:r>
            <a:r>
              <a:rPr lang="cs-CZ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J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eroným Pražský - církevní reformátor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, který do Čech přivezl Viklefovy spisy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j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ako Viklefův a Husův zastánce byl pronásledován, poté co se v květnu 1415 vydal na Kostnický sněm byl uvězněn a souzen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30. 5. 1416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(necelý rok po Husovi) 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byl na stejném místě jako Hus upálen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6" descr="http://leccos.com/pics/pic/jeronym_prazsky_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507257"/>
            <a:ext cx="1944216" cy="276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odnadpis 2"/>
          <p:cNvSpPr txBox="1">
            <a:spLocks/>
          </p:cNvSpPr>
          <p:nvPr/>
        </p:nvSpPr>
        <p:spPr>
          <a:xfrm>
            <a:off x="6338267" y="4353896"/>
            <a:ext cx="2627783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Jeroným Pražský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4593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813"/>
            <a:ext cx="8928992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ZÁVĚR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07504" y="646206"/>
            <a:ext cx="8928992" cy="24482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jednání Kostnického koncilu byla ukončena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22. dubna 1418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v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zhledem k překonání papežského schizmatu je historiky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většinou hodnocen jako úspěšný, 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nepodařilo se mu však dosáhnout shody v otázkách církevní svátosti a především pak jasně nastoupit cestu církevních reforem, což se projevilo přibližně o 100 let později při evropských reformacích (Luther, Kalvín, </a:t>
            </a:r>
            <a:r>
              <a:rPr lang="cs-CZ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Zwingli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atd.)  </a:t>
            </a: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File:Richental Konzilssitzung Muenster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71414"/>
            <a:ext cx="3055378" cy="213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odnadpis 2"/>
          <p:cNvSpPr txBox="1">
            <a:spLocks/>
          </p:cNvSpPr>
          <p:nvPr/>
        </p:nvSpPr>
        <p:spPr>
          <a:xfrm>
            <a:off x="5796136" y="4564017"/>
            <a:ext cx="2627783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iskupové na koncilu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460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813"/>
            <a:ext cx="8928992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LITERÁRNÍ VSUVKA NA ZÁVĚR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90495" y="1044002"/>
            <a:ext cx="5601119" cy="1966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existuje mnoho děl, které různým způsobem reflektují dění Kostnického koncilu</a:t>
            </a:r>
            <a:endParaRPr lang="cs-CZ" sz="17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v</a:t>
            </a: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elmi zajímavá je </a:t>
            </a:r>
            <a:r>
              <a:rPr lang="cs-CZ" sz="1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divadelní hra </a:t>
            </a: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jednoho ze </a:t>
            </a:r>
            <a:r>
              <a:rPr lang="cs-CZ" sz="1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světově nejznámějších českých autorů současnosti </a:t>
            </a:r>
            <a:r>
              <a:rPr lang="cs-CZ" sz="1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Pavla Kohouta</a:t>
            </a: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s názvem </a:t>
            </a:r>
            <a:r>
              <a:rPr lang="cs-CZ" sz="1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Ecce </a:t>
            </a:r>
            <a:r>
              <a:rPr lang="cs-CZ" sz="17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Constantia</a:t>
            </a:r>
            <a:r>
              <a:rPr lang="cs-CZ" sz="1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! </a:t>
            </a: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(dočkala se i televizního zpracování)   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j</a:t>
            </a: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 v ní použit </a:t>
            </a:r>
            <a:r>
              <a:rPr lang="cs-CZ" sz="1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netradiční způsob zpracování</a:t>
            </a: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– doba konání koncilu není přesunuta do současnosti, nýbrž naopak – skutečné historické postavy v středověkých reáliích užívají vymožeností dnešní doby, jako je např. televizní vysílání apod.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1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</a:t>
            </a: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řestože jde o divadelní hru, autor se velmi přesně drží historických faktů a jakkoli </a:t>
            </a:r>
            <a:r>
              <a:rPr lang="cs-CZ" sz="1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může</a:t>
            </a: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hra </a:t>
            </a:r>
            <a:r>
              <a:rPr lang="cs-CZ" sz="1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působit na někoho provokativně, zachovává si nestrannou objektivitu    </a:t>
            </a: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Podnadpis 2"/>
          <p:cNvSpPr txBox="1">
            <a:spLocks/>
          </p:cNvSpPr>
          <p:nvPr/>
        </p:nvSpPr>
        <p:spPr>
          <a:xfrm>
            <a:off x="7074782" y="4443958"/>
            <a:ext cx="1512167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Pavel Kohout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File:2008.03.12. Pavel Kohout by Kubik 02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19622"/>
            <a:ext cx="2169415" cy="289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929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2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813"/>
            <a:ext cx="8928992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LITERÁRNÍ VSUVKA NA ZÁVĚR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90495" y="1044002"/>
            <a:ext cx="5601119" cy="1966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chemeClr val="bg1"/>
              </a:buClr>
            </a:pP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</a:t>
            </a: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323528" y="1144004"/>
            <a:ext cx="8870281" cy="3937755"/>
            <a:chOff x="323528" y="1144004"/>
            <a:chExt cx="8870281" cy="3937755"/>
          </a:xfrm>
        </p:grpSpPr>
        <p:sp>
          <p:nvSpPr>
            <p:cNvPr id="3" name="Zaoblený obdélník 2"/>
            <p:cNvSpPr/>
            <p:nvPr/>
          </p:nvSpPr>
          <p:spPr>
            <a:xfrm>
              <a:off x="323528" y="1144004"/>
              <a:ext cx="6120680" cy="3937755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cs-CZ" sz="1400" dirty="0" smtClean="0">
                  <a:solidFill>
                    <a:srgbClr val="002060"/>
                  </a:solidFill>
                </a:rPr>
                <a:t>„O tom svědčí i rozhovor našeho zvláštního zpravodaje Ulricha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Richentala</a:t>
              </a:r>
              <a:r>
                <a:rPr lang="cs-CZ" sz="1400" dirty="0" smtClean="0">
                  <a:solidFill>
                    <a:srgbClr val="002060"/>
                  </a:solidFill>
                </a:rPr>
                <a:t>                     s mužem, který tu zodpovídá za organizaci a bezpečnost, rytířem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Frischansem</a:t>
              </a:r>
              <a:r>
                <a:rPr lang="cs-CZ" sz="1400" dirty="0" smtClean="0">
                  <a:solidFill>
                    <a:srgbClr val="002060"/>
                  </a:solidFill>
                </a:rPr>
                <a:t> von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Bodmanem</a:t>
              </a:r>
              <a:r>
                <a:rPr lang="cs-CZ" sz="1400" dirty="0" smtClean="0">
                  <a:solidFill>
                    <a:srgbClr val="002060"/>
                  </a:solidFill>
                </a:rPr>
                <a:t>.“</a:t>
              </a:r>
            </a:p>
            <a:p>
              <a:pPr algn="just"/>
              <a:r>
                <a:rPr lang="cs-CZ" sz="1400" dirty="0" smtClean="0">
                  <a:solidFill>
                    <a:srgbClr val="002060"/>
                  </a:solidFill>
                </a:rPr>
                <a:t>(…)</a:t>
              </a:r>
            </a:p>
            <a:p>
              <a:pPr algn="just"/>
              <a:r>
                <a:rPr lang="cs-CZ" sz="1400" b="1" dirty="0" smtClean="0">
                  <a:solidFill>
                    <a:srgbClr val="002060"/>
                  </a:solidFill>
                </a:rPr>
                <a:t>Rytíř:</a:t>
              </a:r>
              <a:r>
                <a:rPr lang="cs-CZ" sz="1400" dirty="0" smtClean="0">
                  <a:solidFill>
                    <a:srgbClr val="002060"/>
                  </a:solidFill>
                </a:rPr>
                <a:t> „Následně jsem nechal pořídit soupis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pěknic</a:t>
              </a:r>
              <a:r>
                <a:rPr lang="cs-CZ" sz="1400" dirty="0" smtClean="0">
                  <a:solidFill>
                    <a:srgbClr val="002060"/>
                  </a:solidFill>
                </a:rPr>
                <a:t>.“</a:t>
              </a:r>
            </a:p>
            <a:p>
              <a:pPr algn="just"/>
              <a:r>
                <a:rPr lang="cs-CZ" sz="1400" b="1" dirty="0" err="1" smtClean="0">
                  <a:solidFill>
                    <a:srgbClr val="002060"/>
                  </a:solidFill>
                </a:rPr>
                <a:t>Richental</a:t>
              </a:r>
              <a:r>
                <a:rPr lang="cs-CZ" sz="1400" b="1" dirty="0" smtClean="0">
                  <a:solidFill>
                    <a:srgbClr val="002060"/>
                  </a:solidFill>
                </a:rPr>
                <a:t>:</a:t>
              </a:r>
              <a:r>
                <a:rPr lang="cs-CZ" sz="1400" dirty="0" smtClean="0">
                  <a:solidFill>
                    <a:srgbClr val="002060"/>
                  </a:solidFill>
                </a:rPr>
                <a:t> „</a:t>
              </a:r>
              <a:r>
                <a:rPr lang="cs-CZ" sz="1400" dirty="0" err="1">
                  <a:solidFill>
                    <a:srgbClr val="002060"/>
                  </a:solidFill>
                </a:rPr>
                <a:t>P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ěknic</a:t>
              </a:r>
              <a:r>
                <a:rPr lang="cs-CZ" sz="1400" dirty="0" smtClean="0">
                  <a:solidFill>
                    <a:srgbClr val="002060"/>
                  </a:solidFill>
                </a:rPr>
                <a:t>…?“</a:t>
              </a:r>
            </a:p>
            <a:p>
              <a:pPr algn="just"/>
              <a:r>
                <a:rPr lang="cs-CZ" sz="1400" b="1" dirty="0" smtClean="0">
                  <a:solidFill>
                    <a:srgbClr val="002060"/>
                  </a:solidFill>
                </a:rPr>
                <a:t>Rytíř:</a:t>
              </a:r>
              <a:r>
                <a:rPr lang="cs-CZ" sz="1400" dirty="0" smtClean="0">
                  <a:solidFill>
                    <a:srgbClr val="002060"/>
                  </a:solidFill>
                </a:rPr>
                <a:t> „No tak, tady je voláme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doroty</a:t>
              </a:r>
              <a:r>
                <a:rPr lang="cs-CZ" sz="1400" dirty="0" smtClean="0">
                  <a:solidFill>
                    <a:srgbClr val="002060"/>
                  </a:solidFill>
                </a:rPr>
                <a:t>, ne? Pro veřejný, jak jim říkáme, jsme sehnali suchý bydla v předměstí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Petrshausen</a:t>
              </a:r>
              <a:r>
                <a:rPr lang="cs-CZ" sz="1400" dirty="0" smtClean="0">
                  <a:solidFill>
                    <a:srgbClr val="002060"/>
                  </a:solidFill>
                </a:rPr>
                <a:t> a zavedli pevný ceny. Jejich bytný je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musej</a:t>
              </a:r>
              <a:r>
                <a:rPr lang="cs-CZ" sz="1400" dirty="0" smtClean="0">
                  <a:solidFill>
                    <a:srgbClr val="002060"/>
                  </a:solidFill>
                </a:rPr>
                <a:t> držet k dennímu mytí a chození na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meš</a:t>
              </a:r>
              <a:r>
                <a:rPr lang="cs-CZ" sz="1400" dirty="0" smtClean="0">
                  <a:solidFill>
                    <a:srgbClr val="002060"/>
                  </a:solidFill>
                </a:rPr>
                <a:t>. Pročež můžu ohlásit, že je tu víc jak sedm set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veřejnejch</a:t>
              </a:r>
              <a:r>
                <a:rPr lang="cs-CZ" sz="1400" dirty="0" smtClean="0">
                  <a:solidFill>
                    <a:srgbClr val="002060"/>
                  </a:solidFill>
                </a:rPr>
                <a:t>, čímž nikdo nemusí obcovat s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tajnejma</a:t>
              </a:r>
              <a:r>
                <a:rPr lang="cs-CZ" sz="1400" dirty="0" smtClean="0">
                  <a:solidFill>
                    <a:srgbClr val="002060"/>
                  </a:solidFill>
                </a:rPr>
                <a:t>, který valnou většinou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smrděj</a:t>
              </a:r>
              <a:r>
                <a:rPr lang="cs-CZ" sz="1400" dirty="0" smtClean="0">
                  <a:solidFill>
                    <a:srgbClr val="002060"/>
                  </a:solidFill>
                </a:rPr>
                <a:t>, kradou a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nezpovídaj</a:t>
              </a:r>
              <a:r>
                <a:rPr lang="cs-CZ" sz="1400" dirty="0" smtClean="0">
                  <a:solidFill>
                    <a:srgbClr val="002060"/>
                  </a:solidFill>
                </a:rPr>
                <a:t> se.“</a:t>
              </a:r>
            </a:p>
            <a:p>
              <a:pPr algn="just"/>
              <a:r>
                <a:rPr lang="cs-CZ" sz="1400" b="1" dirty="0" err="1" smtClean="0">
                  <a:solidFill>
                    <a:srgbClr val="002060"/>
                  </a:solidFill>
                </a:rPr>
                <a:t>Richental</a:t>
              </a:r>
              <a:r>
                <a:rPr lang="cs-CZ" sz="1400" b="1" dirty="0" smtClean="0">
                  <a:solidFill>
                    <a:srgbClr val="002060"/>
                  </a:solidFill>
                </a:rPr>
                <a:t>:</a:t>
              </a:r>
              <a:r>
                <a:rPr lang="cs-CZ" sz="1400" dirty="0" smtClean="0">
                  <a:solidFill>
                    <a:srgbClr val="002060"/>
                  </a:solidFill>
                </a:rPr>
                <a:t> „Ale tady… se přece čeká převážně církevní prominence!“</a:t>
              </a:r>
            </a:p>
            <a:p>
              <a:pPr algn="just"/>
              <a:r>
                <a:rPr lang="cs-CZ" sz="1400" b="1" dirty="0" smtClean="0">
                  <a:solidFill>
                    <a:srgbClr val="002060"/>
                  </a:solidFill>
                </a:rPr>
                <a:t>Rytíř:</a:t>
              </a:r>
              <a:r>
                <a:rPr lang="cs-CZ" sz="1400" dirty="0" smtClean="0">
                  <a:solidFill>
                    <a:srgbClr val="002060"/>
                  </a:solidFill>
                </a:rPr>
                <a:t> To jo, moji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kvartýrmajstři</a:t>
              </a:r>
              <a:r>
                <a:rPr lang="cs-CZ" sz="1400" dirty="0" smtClean="0">
                  <a:solidFill>
                    <a:srgbClr val="002060"/>
                  </a:solidFill>
                </a:rPr>
                <a:t> vedou tři sta biskupu, padesát arcibiskupu, potažmo kardinálu – a rozumí se i ty tři papeže, ne?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Prelatu</a:t>
              </a:r>
              <a:r>
                <a:rPr lang="cs-CZ" sz="1400" dirty="0" smtClean="0">
                  <a:solidFill>
                    <a:srgbClr val="002060"/>
                  </a:solidFill>
                </a:rPr>
                <a:t>,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vikářu</a:t>
              </a:r>
              <a:r>
                <a:rPr lang="cs-CZ" sz="1400" dirty="0">
                  <a:solidFill>
                    <a:srgbClr val="002060"/>
                  </a:solidFill>
                </a:rPr>
                <a:t> </a:t>
              </a:r>
              <a:r>
                <a:rPr lang="cs-CZ" sz="1400" dirty="0" smtClean="0">
                  <a:solidFill>
                    <a:srgbClr val="002060"/>
                  </a:solidFill>
                </a:rPr>
                <a:t>a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jinejch</a:t>
              </a:r>
              <a:r>
                <a:rPr lang="cs-CZ" sz="1400" dirty="0" smtClean="0">
                  <a:solidFill>
                    <a:srgbClr val="002060"/>
                  </a:solidFill>
                </a:rPr>
                <a:t> duchovních jakož i doktoru teologie a jim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podobnejch</a:t>
              </a:r>
              <a:r>
                <a:rPr lang="cs-CZ" sz="1400" dirty="0" smtClean="0">
                  <a:solidFill>
                    <a:srgbClr val="002060"/>
                  </a:solidFill>
                </a:rPr>
                <a:t> se čeká kolem sedmi tisíc.“</a:t>
              </a:r>
            </a:p>
            <a:p>
              <a:pPr algn="just"/>
              <a:r>
                <a:rPr lang="cs-CZ" sz="1400" b="1" dirty="0" err="1" smtClean="0">
                  <a:solidFill>
                    <a:srgbClr val="002060"/>
                  </a:solidFill>
                </a:rPr>
                <a:t>Richemtal</a:t>
              </a:r>
              <a:r>
                <a:rPr lang="cs-CZ" sz="1400" b="1" dirty="0" smtClean="0">
                  <a:solidFill>
                    <a:srgbClr val="002060"/>
                  </a:solidFill>
                </a:rPr>
                <a:t>:</a:t>
              </a:r>
              <a:r>
                <a:rPr lang="cs-CZ" sz="1400" dirty="0" smtClean="0">
                  <a:solidFill>
                    <a:srgbClr val="002060"/>
                  </a:solidFill>
                </a:rPr>
                <a:t> „Ale těch… sedm set </a:t>
              </a:r>
              <a:r>
                <a:rPr lang="cs-CZ" sz="1400" dirty="0" err="1" smtClean="0">
                  <a:solidFill>
                    <a:srgbClr val="002060"/>
                  </a:solidFill>
                </a:rPr>
                <a:t>dorot</a:t>
              </a:r>
              <a:r>
                <a:rPr lang="cs-CZ" sz="1400" dirty="0" smtClean="0">
                  <a:solidFill>
                    <a:srgbClr val="002060"/>
                  </a:solidFill>
                </a:rPr>
                <a:t>…</a:t>
              </a:r>
            </a:p>
            <a:p>
              <a:pPr algn="just"/>
              <a:r>
                <a:rPr lang="cs-CZ" sz="1400" b="1" dirty="0" smtClean="0">
                  <a:solidFill>
                    <a:srgbClr val="002060"/>
                  </a:solidFill>
                </a:rPr>
                <a:t>Rytíř:</a:t>
              </a:r>
              <a:r>
                <a:rPr lang="cs-CZ" sz="1400" dirty="0" smtClean="0">
                  <a:solidFill>
                    <a:srgbClr val="002060"/>
                  </a:solidFill>
                </a:rPr>
                <a:t> „Musí počítám, stačit.“</a:t>
              </a:r>
              <a:endParaRPr lang="cs-CZ" sz="1400" dirty="0">
                <a:solidFill>
                  <a:srgbClr val="002060"/>
                </a:solidFill>
              </a:endParaRPr>
            </a:p>
          </p:txBody>
        </p:sp>
        <p:sp>
          <p:nvSpPr>
            <p:cNvPr id="14" name="Podnadpis 2"/>
            <p:cNvSpPr txBox="1">
              <a:spLocks/>
            </p:cNvSpPr>
            <p:nvPr/>
          </p:nvSpPr>
          <p:spPr>
            <a:xfrm>
              <a:off x="6457505" y="2246701"/>
              <a:ext cx="2736304" cy="86409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Pavel Kohout – Ecce </a:t>
              </a:r>
              <a:r>
                <a:rPr lang="cs-CZ" sz="1600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Constantia</a:t>
              </a:r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úryvek dialogu televizního reportéra (skutečně žijící osoba) a šéfa organizačního výboru v předvečer začátku koncilu</a:t>
              </a:r>
              <a:endPara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774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80" y="2677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6695" y="2662537"/>
            <a:ext cx="8928992" cy="69672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</a:t>
            </a:r>
            <a:r>
              <a:rPr lang="cs-CZ" dirty="0" smtClean="0">
                <a:solidFill>
                  <a:schemeClr val="bg1"/>
                </a:solidFill>
              </a:rPr>
              <a:t>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>
                <a:solidFill>
                  <a:schemeClr val="bg1"/>
                </a:solidFill>
              </a:rPr>
              <a:t/>
            </a:r>
            <a:br>
              <a:rPr lang="cs-CZ" dirty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DĚKUJI ZA POZORNOST.</a:t>
            </a:r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90495" y="1044002"/>
            <a:ext cx="5601119" cy="1966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chemeClr val="bg1"/>
              </a:buClr>
            </a:pPr>
            <a:r>
              <a:rPr lang="cs-CZ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</a:t>
            </a:r>
          </a:p>
          <a:p>
            <a:pPr algn="l"/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1331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00193" y="1007585"/>
            <a:ext cx="8928992" cy="4061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dirty="0">
                <a:solidFill>
                  <a:schemeClr val="bg1"/>
                </a:solidFill>
              </a:rPr>
              <a:t>ČORNEJ P.;ČORNEJOVÁ I.; PARKAN F.; KUDRYS M.. </a:t>
            </a:r>
            <a:r>
              <a:rPr lang="cs-CZ" sz="1000" i="1" dirty="0">
                <a:solidFill>
                  <a:schemeClr val="bg1"/>
                </a:solidFill>
              </a:rPr>
              <a:t>Dějepis pro střední odborné školy</a:t>
            </a:r>
            <a:r>
              <a:rPr lang="cs-CZ" sz="1000" dirty="0">
                <a:solidFill>
                  <a:schemeClr val="bg1"/>
                </a:solidFill>
              </a:rPr>
              <a:t>. Praha: SPN, 2010, ISBN 978-80-7275-382-8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KOLEKTIV AUTORŮ. </a:t>
            </a:r>
            <a:r>
              <a:rPr lang="cs-CZ" sz="1000" i="1" dirty="0">
                <a:solidFill>
                  <a:schemeClr val="bg1"/>
                </a:solidFill>
              </a:rPr>
              <a:t>Dějiny zemí Koruny české</a:t>
            </a:r>
            <a:r>
              <a:rPr lang="cs-CZ" sz="1000" dirty="0">
                <a:solidFill>
                  <a:schemeClr val="bg1"/>
                </a:solidFill>
              </a:rPr>
              <a:t>. Praha: Paseka, 1992, ISBN 80-85192-29-2</a:t>
            </a:r>
            <a:r>
              <a:rPr lang="cs-CZ" sz="1000" dirty="0" smtClean="0">
                <a:solidFill>
                  <a:schemeClr val="bg1"/>
                </a:solidFill>
              </a:rPr>
              <a:t>.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OSCAR.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bg1"/>
                </a:solidFill>
              </a:rPr>
              <a:t>commons.wikimedia.org/wiki/File:DancingFlames.jpg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VÍTVÍT.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http://commons.wikimedia.org/wiki/File:Pape%C5%BEsk%C3%A1_ti%C3%A1ra.JPG?uselang=cs 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KOLEKTIV AUTORŮ. </a:t>
            </a:r>
            <a:r>
              <a:rPr lang="cs-CZ" sz="1000" i="1" dirty="0">
                <a:solidFill>
                  <a:schemeClr val="bg1"/>
                </a:solidFill>
              </a:rPr>
              <a:t>Atlas světových dějin - 1. díl</a:t>
            </a:r>
            <a:r>
              <a:rPr lang="cs-CZ" sz="1000" dirty="0">
                <a:solidFill>
                  <a:schemeClr val="bg1"/>
                </a:solidFill>
              </a:rPr>
              <a:t>. Praha: Kartografie Praha, 2003, ISBN 80-7011-343-X</a:t>
            </a:r>
            <a:r>
              <a:rPr lang="cs-CZ" sz="1000" dirty="0" smtClean="0">
                <a:solidFill>
                  <a:schemeClr val="bg1"/>
                </a:solidFill>
              </a:rPr>
              <a:t>.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KOLEKTIV AUTORŮ. </a:t>
            </a:r>
            <a:r>
              <a:rPr lang="cs-CZ" sz="1000" i="1" dirty="0">
                <a:solidFill>
                  <a:schemeClr val="bg1"/>
                </a:solidFill>
              </a:rPr>
              <a:t>Kapesní atlas světa</a:t>
            </a:r>
            <a:r>
              <a:rPr lang="cs-CZ" sz="1000" dirty="0">
                <a:solidFill>
                  <a:schemeClr val="bg1"/>
                </a:solidFill>
              </a:rPr>
              <a:t>. Praha: Kartografie Praha, 1995, ISBN 80-7011-293-X</a:t>
            </a:r>
            <a:r>
              <a:rPr lang="cs-CZ" sz="1000" dirty="0" smtClean="0">
                <a:solidFill>
                  <a:schemeClr val="bg1"/>
                </a:solidFill>
              </a:rPr>
              <a:t>.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KOZHUKHOV, </a:t>
            </a:r>
            <a:r>
              <a:rPr lang="cs-CZ" sz="1000" dirty="0" err="1">
                <a:solidFill>
                  <a:schemeClr val="bg1"/>
                </a:solidFill>
              </a:rPr>
              <a:t>Sergey</a:t>
            </a:r>
            <a:r>
              <a:rPr lang="cs-CZ" sz="1000" dirty="0">
                <a:solidFill>
                  <a:schemeClr val="bg1"/>
                </a:solidFill>
              </a:rPr>
              <a:t>. </a:t>
            </a:r>
            <a:r>
              <a:rPr lang="cs-CZ" sz="1000" i="1" dirty="0" err="1">
                <a:solidFill>
                  <a:schemeClr val="bg1"/>
                </a:solidFill>
              </a:rPr>
              <a:t>Wikiímedia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http://commons.wikimedia.org/wiki/File:Pope_Benedictus_XVI_january,20_2006_(2).</a:t>
            </a:r>
            <a:r>
              <a:rPr lang="cs-CZ" sz="1000" dirty="0" smtClean="0">
                <a:solidFill>
                  <a:schemeClr val="bg1"/>
                </a:solidFill>
              </a:rPr>
              <a:t>JPG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AUTOR NEUVEDEN. </a:t>
            </a:r>
            <a:r>
              <a:rPr lang="cs-CZ" sz="1000" i="1" dirty="0" err="1">
                <a:solidFill>
                  <a:schemeClr val="bg1"/>
                </a:solidFill>
              </a:rPr>
              <a:t>Wikiímedia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http://commons.wikimedia.org/wiki/File:Jan_Hus_2.jpg 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KENNEDY T., John M. Kennedy T.. </a:t>
            </a:r>
            <a:r>
              <a:rPr lang="cs-CZ" sz="1000" i="1" dirty="0" err="1">
                <a:solidFill>
                  <a:schemeClr val="bg1"/>
                </a:solidFill>
              </a:rPr>
              <a:t>Wikiímedia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http://commons.wikimedia.org/wiki/File:Jwycliffejmk.jpg 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AUTOR NEUVEDEN. </a:t>
            </a:r>
            <a:r>
              <a:rPr lang="cs-CZ" sz="1000" i="1" dirty="0">
                <a:solidFill>
                  <a:schemeClr val="bg1"/>
                </a:solidFill>
              </a:rPr>
              <a:t>Kostnický koncil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bg1"/>
                </a:solidFill>
              </a:rPr>
              <a:t>cs.wikipedia.org/wiki/Kostnick%C3%BD_koncil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AUTOR NEUVEDEN. </a:t>
            </a:r>
            <a:r>
              <a:rPr lang="cs-CZ" sz="1000" i="1" dirty="0">
                <a:solidFill>
                  <a:schemeClr val="bg1"/>
                </a:solidFill>
              </a:rPr>
              <a:t>Papežské schizma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bg1"/>
                </a:solidFill>
              </a:rPr>
              <a:t>cs.wikipedia.org/wiki/Kostnick%C3%BD_koncil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AUTOR NEUVEDEN.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http://commons.wikimedia.org/wiki/File:Johannes_XXIII_Gegenpapst.jpg </a:t>
            </a:r>
            <a:r>
              <a:rPr lang="cs-CZ" sz="1000" dirty="0" smtClean="0">
                <a:solidFill>
                  <a:schemeClr val="bg1"/>
                </a:solidFill>
              </a:rPr>
              <a:t> 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SEGUR, </a:t>
            </a:r>
            <a:r>
              <a:rPr lang="cs-CZ" sz="1000" dirty="0" err="1">
                <a:solidFill>
                  <a:schemeClr val="bg1"/>
                </a:solidFill>
              </a:rPr>
              <a:t>Henri</a:t>
            </a:r>
            <a:r>
              <a:rPr lang="cs-CZ" sz="1000" dirty="0">
                <a:solidFill>
                  <a:schemeClr val="bg1"/>
                </a:solidFill>
              </a:rPr>
              <a:t>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http://en.wikipedia.org/wiki/File:Pape_avignon_benoit13.jpg 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AUTOR NEUVEDEN.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bg1"/>
                </a:solidFill>
              </a:rPr>
              <a:t>en.wikipedia.org/wiki/File:Gregory_xii.jpg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AUTOR NEUVEDEN. </a:t>
            </a:r>
            <a:r>
              <a:rPr lang="cs-CZ" sz="1000" i="1" dirty="0" err="1">
                <a:solidFill>
                  <a:schemeClr val="bg1"/>
                </a:solidFill>
              </a:rPr>
              <a:t>Pixabay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http://pixabay.com/cs/karetn%C3%AD-hra-bal%C3%AD%C4%8Dek-karet-karty-hra-48980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ANONYMOUS.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bg1"/>
                </a:solidFill>
              </a:rPr>
              <a:t>commons.wikimedia.org/wiki/File:Zikmund_Zho%C5%99elecka_radnice.jpg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AUTOR NEUVEDEN. </a:t>
            </a:r>
            <a:r>
              <a:rPr lang="cs-CZ" sz="1000" i="1" dirty="0">
                <a:solidFill>
                  <a:schemeClr val="bg1"/>
                </a:solidFill>
              </a:rPr>
              <a:t>Leccos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http://leccos.com/index.php/clanky/jeronym-prazsky 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r>
              <a:rPr lang="en-US" sz="1000" dirty="0">
                <a:solidFill>
                  <a:schemeClr val="bg1"/>
                </a:solidFill>
              </a:rPr>
              <a:t>AUTOR NEUVEDEN. </a:t>
            </a:r>
            <a:r>
              <a:rPr lang="en-US" sz="1000" i="1" dirty="0">
                <a:solidFill>
                  <a:schemeClr val="bg1"/>
                </a:solidFill>
              </a:rPr>
              <a:t>MS </a:t>
            </a:r>
            <a:r>
              <a:rPr lang="en-US" sz="1000" i="1" dirty="0" err="1">
                <a:solidFill>
                  <a:schemeClr val="bg1"/>
                </a:solidFill>
              </a:rPr>
              <a:t>Officce</a:t>
            </a:r>
            <a:r>
              <a:rPr lang="en-US" sz="1000" i="1" dirty="0">
                <a:solidFill>
                  <a:schemeClr val="bg1"/>
                </a:solidFill>
              </a:rPr>
              <a:t> 2010</a:t>
            </a:r>
            <a:r>
              <a:rPr lang="en-US" sz="1000" dirty="0">
                <a:solidFill>
                  <a:schemeClr val="bg1"/>
                </a:solidFill>
              </a:rPr>
              <a:t> [online]. [cit. </a:t>
            </a:r>
            <a:r>
              <a:rPr lang="en-US" sz="1000" dirty="0" smtClean="0">
                <a:solidFill>
                  <a:schemeClr val="bg1"/>
                </a:solidFill>
              </a:rPr>
              <a:t>9.</a:t>
            </a:r>
            <a:r>
              <a:rPr lang="cs-CZ" sz="1000" dirty="0" smtClean="0">
                <a:solidFill>
                  <a:schemeClr val="bg1"/>
                </a:solidFill>
              </a:rPr>
              <a:t>1</a:t>
            </a:r>
            <a:r>
              <a:rPr lang="en-US" sz="1000" dirty="0" smtClean="0">
                <a:solidFill>
                  <a:schemeClr val="bg1"/>
                </a:solidFill>
              </a:rPr>
              <a:t>.201</a:t>
            </a:r>
            <a:r>
              <a:rPr lang="cs-CZ" sz="1000" dirty="0" smtClean="0">
                <a:solidFill>
                  <a:schemeClr val="bg1"/>
                </a:solidFill>
              </a:rPr>
              <a:t>3</a:t>
            </a:r>
            <a:r>
              <a:rPr lang="en-US" sz="1000" dirty="0" smtClean="0">
                <a:solidFill>
                  <a:schemeClr val="bg1"/>
                </a:solidFill>
              </a:rPr>
              <a:t>]. </a:t>
            </a:r>
            <a:r>
              <a:rPr lang="en-US" sz="1000" dirty="0" err="1">
                <a:solidFill>
                  <a:schemeClr val="bg1"/>
                </a:solidFill>
              </a:rPr>
              <a:t>Dostupný</a:t>
            </a:r>
            <a:r>
              <a:rPr lang="en-US" sz="1000" dirty="0">
                <a:solidFill>
                  <a:schemeClr val="bg1"/>
                </a:solidFill>
              </a:rPr>
              <a:t> </a:t>
            </a:r>
            <a:r>
              <a:rPr lang="cs-CZ" sz="1000" dirty="0" smtClean="0">
                <a:solidFill>
                  <a:schemeClr val="bg1"/>
                </a:solidFill>
              </a:rPr>
              <a:t>pod licencí MS Office 2010 </a:t>
            </a:r>
            <a:r>
              <a:rPr lang="en-US" sz="1000" dirty="0" err="1" smtClean="0">
                <a:solidFill>
                  <a:schemeClr val="bg1"/>
                </a:solidFill>
              </a:rPr>
              <a:t>na</a:t>
            </a:r>
            <a:r>
              <a:rPr lang="en-US" sz="1000" dirty="0" smtClean="0">
                <a:solidFill>
                  <a:schemeClr val="bg1"/>
                </a:solidFill>
              </a:rPr>
              <a:t> </a:t>
            </a:r>
            <a:r>
              <a:rPr lang="en-US" sz="1000" dirty="0">
                <a:solidFill>
                  <a:schemeClr val="bg1"/>
                </a:solidFill>
              </a:rPr>
              <a:t>WWW: https://encrypted-tbn0.gstatic.com/images?q=tbn:ANd9GcRgi9FQv6zARDpbNWULL8Tuco1EnlkoxVOwf3UgkZAkPYyw_CqN-A</a:t>
            </a:r>
            <a:r>
              <a:rPr lang="cs-CZ" sz="1000" dirty="0" smtClean="0">
                <a:solidFill>
                  <a:schemeClr val="bg1"/>
                </a:solidFill>
              </a:rPr>
              <a:t>  </a:t>
            </a:r>
          </a:p>
          <a:p>
            <a:pPr algn="l"/>
            <a:r>
              <a:rPr lang="en-US" sz="1000" dirty="0">
                <a:solidFill>
                  <a:schemeClr val="bg1"/>
                </a:solidFill>
              </a:rPr>
              <a:t>AUTOR NEUVEDEN. </a:t>
            </a:r>
            <a:r>
              <a:rPr lang="en-US" sz="1000" i="1" dirty="0">
                <a:solidFill>
                  <a:schemeClr val="bg1"/>
                </a:solidFill>
              </a:rPr>
              <a:t>MS </a:t>
            </a:r>
            <a:r>
              <a:rPr lang="en-US" sz="1000" i="1" dirty="0" err="1">
                <a:solidFill>
                  <a:schemeClr val="bg1"/>
                </a:solidFill>
              </a:rPr>
              <a:t>Officce</a:t>
            </a:r>
            <a:r>
              <a:rPr lang="en-US" sz="1000" i="1" dirty="0">
                <a:solidFill>
                  <a:schemeClr val="bg1"/>
                </a:solidFill>
              </a:rPr>
              <a:t> 2010</a:t>
            </a:r>
            <a:r>
              <a:rPr lang="en-US" sz="1000" dirty="0">
                <a:solidFill>
                  <a:schemeClr val="bg1"/>
                </a:solidFill>
              </a:rPr>
              <a:t> [online]. [cit. </a:t>
            </a:r>
            <a:r>
              <a:rPr lang="en-US" sz="1000" dirty="0" smtClean="0">
                <a:solidFill>
                  <a:schemeClr val="bg1"/>
                </a:solidFill>
              </a:rPr>
              <a:t>9.</a:t>
            </a:r>
            <a:r>
              <a:rPr lang="cs-CZ" sz="1000" dirty="0" smtClean="0">
                <a:solidFill>
                  <a:schemeClr val="bg1"/>
                </a:solidFill>
              </a:rPr>
              <a:t>1</a:t>
            </a:r>
            <a:r>
              <a:rPr lang="en-US" sz="1000" dirty="0" smtClean="0">
                <a:solidFill>
                  <a:schemeClr val="bg1"/>
                </a:solidFill>
              </a:rPr>
              <a:t>.201</a:t>
            </a:r>
            <a:r>
              <a:rPr lang="cs-CZ" sz="1000" dirty="0" smtClean="0">
                <a:solidFill>
                  <a:schemeClr val="bg1"/>
                </a:solidFill>
              </a:rPr>
              <a:t>3</a:t>
            </a:r>
            <a:r>
              <a:rPr lang="en-US" sz="1000" dirty="0" smtClean="0">
                <a:solidFill>
                  <a:schemeClr val="bg1"/>
                </a:solidFill>
              </a:rPr>
              <a:t>]. </a:t>
            </a:r>
            <a:r>
              <a:rPr lang="en-US" sz="1000" dirty="0" err="1" smtClean="0">
                <a:solidFill>
                  <a:schemeClr val="bg1"/>
                </a:solidFill>
              </a:rPr>
              <a:t>Dostupný</a:t>
            </a:r>
            <a:r>
              <a:rPr lang="cs-CZ" sz="1000" dirty="0" smtClean="0">
                <a:solidFill>
                  <a:schemeClr val="bg1"/>
                </a:solidFill>
              </a:rPr>
              <a:t> pod licencí MS Office 2010</a:t>
            </a:r>
            <a:r>
              <a:rPr lang="en-US" sz="1000" dirty="0" smtClean="0">
                <a:solidFill>
                  <a:schemeClr val="bg1"/>
                </a:solidFill>
              </a:rPr>
              <a:t> </a:t>
            </a:r>
            <a:r>
              <a:rPr lang="en-US" sz="1000" dirty="0" err="1">
                <a:solidFill>
                  <a:schemeClr val="bg1"/>
                </a:solidFill>
              </a:rPr>
              <a:t>na</a:t>
            </a:r>
            <a:r>
              <a:rPr lang="en-US" sz="1000" dirty="0">
                <a:solidFill>
                  <a:schemeClr val="bg1"/>
                </a:solidFill>
              </a:rPr>
              <a:t> WWW: http://office.microsoft.com/cs-cz/images/results.aspx?qu=kr%C3%A1lovsk%C3%A1+koruna&amp;ex=1#ai:MC900432659</a:t>
            </a:r>
            <a:r>
              <a:rPr lang="en-US" sz="1000" dirty="0"/>
              <a:t>|</a:t>
            </a:r>
            <a:r>
              <a:rPr lang="cs-CZ" sz="1000" dirty="0" smtClean="0">
                <a:solidFill>
                  <a:schemeClr val="bg1"/>
                </a:solidFill>
              </a:rPr>
              <a:t>  </a:t>
            </a:r>
            <a:endParaRPr lang="cs-CZ" sz="1000" dirty="0">
              <a:solidFill>
                <a:schemeClr val="bg1"/>
              </a:solidFill>
            </a:endParaRPr>
          </a:p>
          <a:p>
            <a:pPr algn="l"/>
            <a:endParaRPr lang="cs-CZ" sz="1200" dirty="0">
              <a:solidFill>
                <a:schemeClr val="bg1"/>
              </a:solidFill>
            </a:endParaRPr>
          </a:p>
          <a:p>
            <a:pPr algn="l"/>
            <a:r>
              <a:rPr lang="cs-CZ" sz="1200" dirty="0" smtClean="0">
                <a:solidFill>
                  <a:schemeClr val="bg1"/>
                </a:solidFill>
              </a:rPr>
              <a:t> </a:t>
            </a:r>
            <a:endParaRPr lang="cs-CZ" sz="1200" dirty="0">
              <a:solidFill>
                <a:schemeClr val="bg1"/>
              </a:solidFill>
            </a:endParaRPr>
          </a:p>
          <a:p>
            <a:pPr algn="l"/>
            <a:endParaRPr lang="cs-CZ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586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-7538" y="0"/>
            <a:ext cx="9177786" cy="5143500"/>
            <a:chOff x="-7538" y="1"/>
            <a:chExt cx="9177786" cy="5143500"/>
          </a:xfrm>
        </p:grpSpPr>
        <p:grpSp>
          <p:nvGrpSpPr>
            <p:cNvPr id="6" name="Skupina 5"/>
            <p:cNvGrpSpPr/>
            <p:nvPr/>
          </p:nvGrpSpPr>
          <p:grpSpPr>
            <a:xfrm>
              <a:off x="0" y="1082267"/>
              <a:ext cx="9170248" cy="4061234"/>
              <a:chOff x="-26249" y="-1"/>
              <a:chExt cx="9170248" cy="4061234"/>
            </a:xfrm>
          </p:grpSpPr>
          <p:pic>
            <p:nvPicPr>
              <p:cNvPr id="1036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6249" y="0"/>
                <a:ext cx="3068311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2062" y="-1"/>
                <a:ext cx="3045925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12" descr="File:Papežská tiára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Blur radius="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7986" y="0"/>
                <a:ext cx="3056013" cy="406123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2" name="Picture 18" descr="File:DancingFlames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36454" y="-4043991"/>
              <a:ext cx="1082267" cy="9170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813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KOSTNICKÝ KONCIL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Podnadpis 2"/>
          <p:cNvSpPr txBox="1">
            <a:spLocks/>
          </p:cNvSpPr>
          <p:nvPr/>
        </p:nvSpPr>
        <p:spPr>
          <a:xfrm>
            <a:off x="100193" y="1007585"/>
            <a:ext cx="8928992" cy="4061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dirty="0">
                <a:solidFill>
                  <a:schemeClr val="bg1"/>
                </a:solidFill>
              </a:rPr>
              <a:t>AUTOR NEUVEDEN. </a:t>
            </a:r>
            <a:r>
              <a:rPr lang="cs-CZ" sz="1000" i="1" dirty="0">
                <a:solidFill>
                  <a:schemeClr val="bg1"/>
                </a:solidFill>
              </a:rPr>
              <a:t>Jan Hus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bg1"/>
                </a:solidFill>
              </a:rPr>
              <a:t>cs.wikipedia.org/wiki/Jan_Hus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BROŽÍK, Václav.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http://commons.wikimedia.org/wiki/File:Brozik,_Vaclav_-_</a:t>
            </a:r>
            <a:r>
              <a:rPr lang="cs-CZ" sz="1000" dirty="0" smtClean="0">
                <a:solidFill>
                  <a:schemeClr val="bg1"/>
                </a:solidFill>
              </a:rPr>
              <a:t>Jan_Hus_souzen_na_snemu_Kostnici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HUS, Jan. </a:t>
            </a:r>
            <a:r>
              <a:rPr lang="cs-CZ" sz="1000" i="1" dirty="0">
                <a:solidFill>
                  <a:schemeClr val="bg1"/>
                </a:solidFill>
              </a:rPr>
              <a:t>Přátelům svým v Kostnici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cb.cz/praha2/hus/83.doc</a:t>
            </a:r>
            <a:r>
              <a:rPr lang="cs-CZ" sz="1000" dirty="0"/>
              <a:t>‎ </a:t>
            </a:r>
            <a:endParaRPr lang="cs-CZ" sz="1000" dirty="0" smtClean="0"/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MUTTICH, Kamil Vladislav.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http://commons.wikimedia.org/wiki/File:Muttich,_Kamil_Vladislav_-_Posledni_vyzvani_mistru_Husovi.jpg 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MUTTICH, Kamil Vladislav.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http://commons.wikimedia.org/wiki/File:Muttich,_Kamil_Vladislav_-_Mistr_Jan_Hus_na_hranici_v_Kostnici_1415.jpg 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Literatura pro I. ročník středních škol, učebnice. I. vyd. Brno, </a:t>
            </a:r>
            <a:r>
              <a:rPr lang="cs-CZ" sz="1000" dirty="0" err="1">
                <a:solidFill>
                  <a:schemeClr val="bg1"/>
                </a:solidFill>
              </a:rPr>
              <a:t>Didaktis</a:t>
            </a:r>
            <a:r>
              <a:rPr lang="cs-CZ" sz="1000" dirty="0">
                <a:solidFill>
                  <a:schemeClr val="bg1"/>
                </a:solidFill>
              </a:rPr>
              <a:t> 2 008. 151 s. ISBN 978 – 80 – 7358 – 115 – </a:t>
            </a:r>
            <a:r>
              <a:rPr lang="cs-CZ" sz="1000" dirty="0" smtClean="0">
                <a:solidFill>
                  <a:schemeClr val="bg1"/>
                </a:solidFill>
              </a:rPr>
              <a:t>2 (citováno z poslechového CD)</a:t>
            </a:r>
          </a:p>
          <a:p>
            <a:pPr algn="l"/>
            <a:r>
              <a:rPr lang="pt-BR" sz="1000" dirty="0">
                <a:solidFill>
                  <a:schemeClr val="bg1"/>
                </a:solidFill>
              </a:rPr>
              <a:t>AUTOR NEUVEDEN. </a:t>
            </a:r>
            <a:r>
              <a:rPr lang="pt-BR" sz="1000" i="1" dirty="0">
                <a:solidFill>
                  <a:schemeClr val="bg1"/>
                </a:solidFill>
              </a:rPr>
              <a:t>Jeroným Pražský</a:t>
            </a:r>
            <a:r>
              <a:rPr lang="pt-BR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9</a:t>
            </a:r>
            <a:r>
              <a:rPr lang="pt-BR" sz="1000" dirty="0" smtClean="0">
                <a:solidFill>
                  <a:schemeClr val="bg1"/>
                </a:solidFill>
              </a:rPr>
              <a:t>.</a:t>
            </a:r>
            <a:r>
              <a:rPr lang="cs-CZ" sz="1000" dirty="0" smtClean="0">
                <a:solidFill>
                  <a:schemeClr val="bg1"/>
                </a:solidFill>
              </a:rPr>
              <a:t>1</a:t>
            </a:r>
            <a:r>
              <a:rPr lang="pt-BR" sz="1000" dirty="0" smtClean="0">
                <a:solidFill>
                  <a:schemeClr val="bg1"/>
                </a:solidFill>
              </a:rPr>
              <a:t>.201</a:t>
            </a:r>
            <a:r>
              <a:rPr lang="cs-CZ" sz="1000" dirty="0" smtClean="0">
                <a:solidFill>
                  <a:schemeClr val="bg1"/>
                </a:solidFill>
              </a:rPr>
              <a:t>3</a:t>
            </a:r>
            <a:r>
              <a:rPr lang="pt-BR" sz="1000" dirty="0" smtClean="0">
                <a:solidFill>
                  <a:schemeClr val="bg1"/>
                </a:solidFill>
              </a:rPr>
              <a:t>]. </a:t>
            </a:r>
            <a:r>
              <a:rPr lang="pt-BR" sz="1000" dirty="0">
                <a:solidFill>
                  <a:schemeClr val="bg1"/>
                </a:solidFill>
              </a:rPr>
              <a:t>Dostupný na WWW: http://</a:t>
            </a:r>
            <a:r>
              <a:rPr lang="pt-BR" sz="1000" dirty="0" smtClean="0">
                <a:solidFill>
                  <a:schemeClr val="bg1"/>
                </a:solidFill>
              </a:rPr>
              <a:t>cs.wikipedia.org/wiki/Jeron%C3%BDm_Pra%C5%BEsk%C3%BD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AUTOR NEUVEDEN.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9</a:t>
            </a:r>
            <a:r>
              <a:rPr lang="cs-CZ" sz="1000" dirty="0" smtClean="0">
                <a:solidFill>
                  <a:schemeClr val="bg1"/>
                </a:solidFill>
              </a:rPr>
              <a:t>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</a:t>
            </a:r>
            <a:r>
              <a:rPr lang="cs-CZ" sz="1000" dirty="0" smtClean="0">
                <a:solidFill>
                  <a:schemeClr val="bg1"/>
                </a:solidFill>
              </a:rPr>
              <a:t>commons.wikimedia.org/wiki/File:Richental_Konzilssitzung_Muenster.jpg</a:t>
            </a: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KUBIK, Mariusz. </a:t>
            </a:r>
            <a:r>
              <a:rPr lang="cs-CZ" sz="1000" i="1" dirty="0" err="1">
                <a:solidFill>
                  <a:schemeClr val="bg1"/>
                </a:solidFill>
              </a:rPr>
              <a:t>Wikimedia</a:t>
            </a:r>
            <a:r>
              <a:rPr lang="cs-CZ" sz="1000" i="1" dirty="0">
                <a:solidFill>
                  <a:schemeClr val="bg1"/>
                </a:solidFill>
              </a:rPr>
              <a:t> </a:t>
            </a:r>
            <a:r>
              <a:rPr lang="cs-CZ" sz="1000" i="1" dirty="0" err="1">
                <a:solidFill>
                  <a:schemeClr val="bg1"/>
                </a:solidFill>
              </a:rPr>
              <a:t>Commons</a:t>
            </a:r>
            <a:r>
              <a:rPr lang="cs-CZ" sz="1000" dirty="0">
                <a:solidFill>
                  <a:schemeClr val="bg1"/>
                </a:solidFill>
              </a:rPr>
              <a:t> [online]. [cit. </a:t>
            </a:r>
            <a:r>
              <a:rPr lang="cs-CZ" sz="1000" dirty="0" smtClean="0">
                <a:solidFill>
                  <a:schemeClr val="bg1"/>
                </a:solidFill>
              </a:rPr>
              <a:t>19.1.2013]. </a:t>
            </a:r>
            <a:r>
              <a:rPr lang="cs-CZ" sz="1000" dirty="0">
                <a:solidFill>
                  <a:schemeClr val="bg1"/>
                </a:solidFill>
              </a:rPr>
              <a:t>Dostupný na WWW: http://commons.wikimedia.org/wiki/File:2008.03.12._Pavel_Kohout_by_Kubik_02.JPG 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r>
              <a:rPr lang="cs-CZ" sz="1000" dirty="0">
                <a:solidFill>
                  <a:schemeClr val="bg1"/>
                </a:solidFill>
              </a:rPr>
              <a:t>KOHOUT, Pavel. </a:t>
            </a:r>
            <a:r>
              <a:rPr lang="cs-CZ" sz="1000" i="1" dirty="0">
                <a:solidFill>
                  <a:schemeClr val="bg1"/>
                </a:solidFill>
              </a:rPr>
              <a:t>Hry v posteli</a:t>
            </a:r>
            <a:r>
              <a:rPr lang="cs-CZ" sz="1000" dirty="0">
                <a:solidFill>
                  <a:schemeClr val="bg1"/>
                </a:solidFill>
              </a:rPr>
              <a:t>. Praha a Litomyšl: Paseka, 2001, ISBN 80-7185-441-7. </a:t>
            </a:r>
            <a:r>
              <a:rPr lang="cs-CZ" sz="1000" dirty="0" smtClean="0">
                <a:solidFill>
                  <a:schemeClr val="bg1"/>
                </a:solidFill>
              </a:rPr>
              <a:t> </a:t>
            </a:r>
            <a:r>
              <a:rPr lang="pt-BR" sz="1000" dirty="0" smtClean="0">
                <a:solidFill>
                  <a:schemeClr val="bg1"/>
                </a:solidFill>
              </a:rPr>
              <a:t> </a:t>
            </a:r>
            <a:endParaRPr lang="cs-CZ" sz="1000" dirty="0">
              <a:solidFill>
                <a:schemeClr val="bg1"/>
              </a:solidFill>
            </a:endParaRPr>
          </a:p>
          <a:p>
            <a:pPr algn="l"/>
            <a:r>
              <a:rPr lang="cs-CZ" sz="1000" dirty="0" smtClean="0">
                <a:solidFill>
                  <a:schemeClr val="bg1"/>
                </a:solidFill>
              </a:rPr>
              <a:t> </a:t>
            </a:r>
            <a:endParaRPr lang="cs-CZ" sz="1000" dirty="0" smtClean="0">
              <a:solidFill>
                <a:schemeClr val="bg1"/>
              </a:solidFill>
            </a:endParaRPr>
          </a:p>
          <a:p>
            <a:pPr algn="l"/>
            <a:endParaRPr lang="cs-CZ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044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1670</TotalTime>
  <Words>3658</Words>
  <Application>Microsoft Office PowerPoint</Application>
  <PresentationFormat>Předvádění na obrazovce (16:9)</PresentationFormat>
  <Paragraphs>224</Paragraphs>
  <Slides>27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systému Office</vt:lpstr>
      <vt:lpstr>Prezentace aplikace PowerPoint</vt:lpstr>
      <vt:lpstr>KOSTNICKÝ KONCIL</vt:lpstr>
      <vt:lpstr>KOSTNICKÝ KONCIL DEFINICE POJMU</vt:lpstr>
      <vt:lpstr>KOSTNICKÝ KONCIL DALŠÍ DŮLEŽITÉCÍRKEVNÍ POJMY</vt:lpstr>
      <vt:lpstr>KOSTNICKÝ KONCIL GEOGRAFICKÁ LOKALIZACE</vt:lpstr>
      <vt:lpstr>KOSTNICKÝ KONCIL CÍRKEV PŘED KONCILEM</vt:lpstr>
      <vt:lpstr>KOSTNICKÝ KONCIL CÍRKEV PŘED KONCILEM</vt:lpstr>
      <vt:lpstr>KOSTNICKÝ KONCIL TŘI NA TRŮNU</vt:lpstr>
      <vt:lpstr>KOSTNICKÝ KONCIL PAPEŽSKÝ ZEMĚPIS</vt:lpstr>
      <vt:lpstr>KOSTNICKÝ KONCIL VŽITÉ (ČESKÉ) OMYLY A FAKTA</vt:lpstr>
      <vt:lpstr>KOSTNICKÝ KONCIL PRŮBĚH KONCILU - SCHIZMA</vt:lpstr>
      <vt:lpstr>KOSTNICKÝ KONCIL PRŮBĚH KONCILU - SCHIZMA</vt:lpstr>
      <vt:lpstr>KOSTNICKÝ KONCIL  PRŮBĚH KONCILU - ČESKÁ OTÁZKA</vt:lpstr>
      <vt:lpstr>KOSTNICKÝ KONCIL ČESKÁ OTÁZKA - ČESKÉ KARTY NA KONCILU</vt:lpstr>
      <vt:lpstr>KOSTNICKÝ KONCIL  ČESKÁ OTÁZKA – JAN HUS</vt:lpstr>
      <vt:lpstr>KOSTNICKÝ KONCIL  ČESKÁ OTÁZKA – JAN HUS</vt:lpstr>
      <vt:lpstr>KOSTNICKÝ KONCIL  ČESKÁ OTÁZKA – JAN HUS</vt:lpstr>
      <vt:lpstr>KOSTNICKÝ KONCIL  ČESKÁ OTÁZKA – JAN HUS</vt:lpstr>
      <vt:lpstr>KOSTNICKÝ KONCIL  ČESKÁ OTÁZKA – JAN HUS</vt:lpstr>
      <vt:lpstr>KOSTNICKÝ KONCIL  ČESKÁ OTÁZKA – JAN HUS A DNEŠEK</vt:lpstr>
      <vt:lpstr>KOSTNICKÝ KONCIL  ČESKÁ OTÁZKA – JERONÝM PRAŽSKÝ</vt:lpstr>
      <vt:lpstr>KOSTNICKÝ KONCIL  ZÁVĚR</vt:lpstr>
      <vt:lpstr>KOSTNICKÝ KONCIL  LITERÁRNÍ VSUVKA NA ZÁVĚR</vt:lpstr>
      <vt:lpstr>KOSTNICKÝ KONCIL  LITERÁRNÍ VSUVKA NA ZÁVĚR</vt:lpstr>
      <vt:lpstr>KOSTNICKÝ KONCIL  DĚKUJI ZA POZORNOST.  </vt:lpstr>
      <vt:lpstr>KOSTNICKÝ KONCIL ZDROJE</vt:lpstr>
      <vt:lpstr>KOSTNICKÝ KONCIL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Dušan</cp:lastModifiedBy>
  <cp:revision>130</cp:revision>
  <dcterms:created xsi:type="dcterms:W3CDTF">2014-04-07T13:48:53Z</dcterms:created>
  <dcterms:modified xsi:type="dcterms:W3CDTF">2014-04-14T11:58:10Z</dcterms:modified>
</cp:coreProperties>
</file>