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0"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00CC"/>
    <a:srgbClr val="FF0066"/>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BB6F1438-3BE2-46D4-AC80-35BFAD37C210}" type="datetimeFigureOut">
              <a:rPr lang="cs-CZ" smtClean="0"/>
              <a:t>3.3.2014</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492456BD-D486-46D6-BC7E-F9218E368E65}"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BB6F1438-3BE2-46D4-AC80-35BFAD37C210}" type="datetimeFigureOut">
              <a:rPr lang="cs-CZ" smtClean="0"/>
              <a:t>3.3.2014</a:t>
            </a:fld>
            <a:endParaRPr lang="cs-CZ"/>
          </a:p>
        </p:txBody>
      </p:sp>
      <p:sp>
        <p:nvSpPr>
          <p:cNvPr id="9" name="Zástupný symbol pro číslo snímku 8"/>
          <p:cNvSpPr>
            <a:spLocks noGrp="1"/>
          </p:cNvSpPr>
          <p:nvPr>
            <p:ph type="sldNum" sz="quarter" idx="15"/>
          </p:nvPr>
        </p:nvSpPr>
        <p:spPr/>
        <p:txBody>
          <a:bodyPr rtlCol="0"/>
          <a:lstStyle/>
          <a:p>
            <a:fld id="{492456BD-D486-46D6-BC7E-F9218E368E65}"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BB6F1438-3BE2-46D4-AC80-35BFAD37C210}" type="datetimeFigureOut">
              <a:rPr lang="cs-CZ" smtClean="0"/>
              <a:t>3.3.2014</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492456BD-D486-46D6-BC7E-F9218E368E65}"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BB6F1438-3BE2-46D4-AC80-35BFAD37C210}"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92456BD-D486-46D6-BC7E-F9218E368E65}"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BB6F1438-3BE2-46D4-AC80-35BFAD37C210}"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92456BD-D486-46D6-BC7E-F9218E368E65}"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BB6F1438-3BE2-46D4-AC80-35BFAD37C210}" type="datetimeFigureOut">
              <a:rPr lang="cs-CZ" smtClean="0"/>
              <a:t>3.3.2014</a:t>
            </a:fld>
            <a:endParaRPr lang="cs-CZ"/>
          </a:p>
        </p:txBody>
      </p:sp>
      <p:sp>
        <p:nvSpPr>
          <p:cNvPr id="7" name="Zástupný symbol pro číslo snímku 6"/>
          <p:cNvSpPr>
            <a:spLocks noGrp="1"/>
          </p:cNvSpPr>
          <p:nvPr>
            <p:ph type="sldNum" sz="quarter" idx="11"/>
          </p:nvPr>
        </p:nvSpPr>
        <p:spPr/>
        <p:txBody>
          <a:bodyPr rtlCol="0"/>
          <a:lstStyle/>
          <a:p>
            <a:fld id="{492456BD-D486-46D6-BC7E-F9218E368E65}"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B6F1438-3BE2-46D4-AC80-35BFAD37C210}"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92456BD-D486-46D6-BC7E-F9218E368E65}"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BB6F1438-3BE2-46D4-AC80-35BFAD37C210}" type="datetimeFigureOut">
              <a:rPr lang="cs-CZ" smtClean="0"/>
              <a:t>3.3.2014</a:t>
            </a:fld>
            <a:endParaRPr lang="cs-CZ"/>
          </a:p>
        </p:txBody>
      </p:sp>
      <p:sp>
        <p:nvSpPr>
          <p:cNvPr id="22" name="Zástupný symbol pro číslo snímku 21"/>
          <p:cNvSpPr>
            <a:spLocks noGrp="1"/>
          </p:cNvSpPr>
          <p:nvPr>
            <p:ph type="sldNum" sz="quarter" idx="15"/>
          </p:nvPr>
        </p:nvSpPr>
        <p:spPr/>
        <p:txBody>
          <a:bodyPr rtlCol="0"/>
          <a:lstStyle/>
          <a:p>
            <a:fld id="{492456BD-D486-46D6-BC7E-F9218E368E65}"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BB6F1438-3BE2-46D4-AC80-35BFAD37C210}" type="datetimeFigureOut">
              <a:rPr lang="cs-CZ" smtClean="0"/>
              <a:t>3.3.2014</a:t>
            </a:fld>
            <a:endParaRPr lang="cs-CZ"/>
          </a:p>
        </p:txBody>
      </p:sp>
      <p:sp>
        <p:nvSpPr>
          <p:cNvPr id="18" name="Zástupný symbol pro číslo snímku 17"/>
          <p:cNvSpPr>
            <a:spLocks noGrp="1"/>
          </p:cNvSpPr>
          <p:nvPr>
            <p:ph type="sldNum" sz="quarter" idx="11"/>
          </p:nvPr>
        </p:nvSpPr>
        <p:spPr/>
        <p:txBody>
          <a:bodyPr rtlCol="0"/>
          <a:lstStyle/>
          <a:p>
            <a:fld id="{492456BD-D486-46D6-BC7E-F9218E368E65}"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B6F1438-3BE2-46D4-AC80-35BFAD37C210}"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92456BD-D486-46D6-BC7E-F9218E368E65}"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B6F1438-3BE2-46D4-AC80-35BFAD37C210}"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92456BD-D486-46D6-BC7E-F9218E368E65}"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B6F1438-3BE2-46D4-AC80-35BFAD37C210}" type="datetimeFigureOut">
              <a:rPr lang="cs-CZ" smtClean="0"/>
              <a:t>3.3.2014</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492456BD-D486-46D6-BC7E-F9218E368E65}"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242762628"/>
              </p:ext>
            </p:extLst>
          </p:nvPr>
        </p:nvGraphicFramePr>
        <p:xfrm>
          <a:off x="1498768" y="1599565"/>
          <a:ext cx="5792470" cy="839470"/>
        </p:xfrm>
        <a:graphic>
          <a:graphicData uri="http://schemas.openxmlformats.org/drawingml/2006/table">
            <a:tbl>
              <a:tblPr firstRow="1" firstCol="1" bandRow="1"/>
              <a:tblGrid>
                <a:gridCol w="2177415"/>
                <a:gridCol w="3615055"/>
              </a:tblGrid>
              <a:tr h="252095">
                <a:tc>
                  <a:txBody>
                    <a:bodyPr/>
                    <a:lstStyle/>
                    <a:p>
                      <a:pPr algn="ctr"/>
                      <a:r>
                        <a:rPr lang="cs-CZ" sz="1100" b="1" dirty="0">
                          <a:solidFill>
                            <a:srgbClr val="000000"/>
                          </a:solidFill>
                          <a:effectLst/>
                          <a:latin typeface="Calibri"/>
                          <a:cs typeface="Times New Roman"/>
                        </a:rPr>
                        <a:t>Název školy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Základní škola a mateřská škola Libchavy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520">
                <a:tc>
                  <a:txBody>
                    <a:bodyPr/>
                    <a:lstStyle/>
                    <a:p>
                      <a:pPr algn="ctr"/>
                      <a:r>
                        <a:rPr lang="cs-CZ" sz="1100" b="1">
                          <a:solidFill>
                            <a:srgbClr val="000000"/>
                          </a:solidFill>
                          <a:effectLst/>
                          <a:latin typeface="Calibri"/>
                          <a:cs typeface="Times New Roman"/>
                        </a:rPr>
                        <a:t>Název a číslo projektu</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EU peníze pro ZŠ Libchavy</a:t>
                      </a:r>
                      <a:endParaRPr lang="cs-CZ" sz="1100" dirty="0">
                        <a:effectLst/>
                        <a:latin typeface="Times New Roman"/>
                        <a:cs typeface="Times New Roman"/>
                      </a:endParaRPr>
                    </a:p>
                    <a:p>
                      <a:pPr algn="ctr"/>
                      <a:r>
                        <a:rPr lang="cs-CZ" sz="1100" b="1" dirty="0">
                          <a:solidFill>
                            <a:srgbClr val="000000"/>
                          </a:solidFill>
                          <a:effectLst/>
                          <a:latin typeface="Calibri"/>
                          <a:cs typeface="Times New Roman"/>
                        </a:rPr>
                        <a:t>CZ.1.07/1.4.00/21.3403</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2095">
                <a:tc>
                  <a:txBody>
                    <a:bodyPr/>
                    <a:lstStyle/>
                    <a:p>
                      <a:pPr algn="ctr"/>
                      <a:r>
                        <a:rPr lang="cs-CZ" sz="1100" b="1" dirty="0">
                          <a:solidFill>
                            <a:srgbClr val="000000"/>
                          </a:solidFill>
                          <a:effectLst/>
                          <a:latin typeface="Calibri"/>
                          <a:cs typeface="Times New Roman"/>
                        </a:rPr>
                        <a:t>Číslo a název klíčové aktivity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III/2 Inovace a zkvalitnění výuky prostřednictvím ICT</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2"/>
          <p:cNvSpPr>
            <a:spLocks noChangeArrowheads="1"/>
          </p:cNvSpPr>
          <p:nvPr/>
        </p:nvSpPr>
        <p:spPr bwMode="auto">
          <a:xfrm>
            <a:off x="1639888" y="15621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3073" name="obrázek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9623" y="161925"/>
            <a:ext cx="5743575" cy="1400175"/>
          </a:xfrm>
          <a:prstGeom prst="rect">
            <a:avLst/>
          </a:prstGeom>
          <a:solidFill>
            <a:srgbClr val="FFFFFF"/>
          </a:solidFill>
        </p:spPr>
      </p:pic>
      <p:sp>
        <p:nvSpPr>
          <p:cNvPr id="7" name="Rectangle 3"/>
          <p:cNvSpPr>
            <a:spLocks noChangeArrowheads="1"/>
          </p:cNvSpPr>
          <p:nvPr/>
        </p:nvSpPr>
        <p:spPr bwMode="auto">
          <a:xfrm>
            <a:off x="1639888" y="20193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graphicFrame>
        <p:nvGraphicFramePr>
          <p:cNvPr id="2" name="Tabulka 1"/>
          <p:cNvGraphicFramePr>
            <a:graphicFrameLocks noGrp="1"/>
          </p:cNvGraphicFramePr>
          <p:nvPr>
            <p:extLst>
              <p:ext uri="{D42A27DB-BD31-4B8C-83A1-F6EECF244321}">
                <p14:modId xmlns:p14="http://schemas.microsoft.com/office/powerpoint/2010/main" val="2971479811"/>
              </p:ext>
            </p:extLst>
          </p:nvPr>
        </p:nvGraphicFramePr>
        <p:xfrm>
          <a:off x="899592" y="2636912"/>
          <a:ext cx="7056784" cy="3988926"/>
        </p:xfrm>
        <a:graphic>
          <a:graphicData uri="http://schemas.openxmlformats.org/drawingml/2006/table">
            <a:tbl>
              <a:tblPr firstRow="1" firstCol="1" bandRow="1"/>
              <a:tblGrid>
                <a:gridCol w="1870129"/>
                <a:gridCol w="5186655"/>
              </a:tblGrid>
              <a:tr h="316439">
                <a:tc>
                  <a:txBody>
                    <a:bodyPr/>
                    <a:lstStyle/>
                    <a:p>
                      <a:pPr algn="ctr"/>
                      <a:r>
                        <a:rPr lang="cs-CZ" sz="1000" b="1" dirty="0">
                          <a:solidFill>
                            <a:srgbClr val="000000"/>
                          </a:solidFill>
                          <a:effectLst/>
                          <a:latin typeface="Calibri"/>
                          <a:cs typeface="Times New Roman"/>
                        </a:rPr>
                        <a:t>Název materiálu:</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300">
                          <a:solidFill>
                            <a:srgbClr val="000000"/>
                          </a:solidFill>
                          <a:effectLst/>
                          <a:latin typeface="Calibri"/>
                          <a:cs typeface="Times New Roman"/>
                        </a:rPr>
                        <a:t>Úvod do literatury. Základní literární pojmy, struktura literárního díla.</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6517">
                <a:tc>
                  <a:txBody>
                    <a:bodyPr/>
                    <a:lstStyle/>
                    <a:p>
                      <a:pPr algn="ctr"/>
                      <a:r>
                        <a:rPr lang="cs-CZ" sz="1000" b="1">
                          <a:solidFill>
                            <a:srgbClr val="000000"/>
                          </a:solidFill>
                          <a:effectLst/>
                          <a:latin typeface="Calibri"/>
                          <a:cs typeface="Times New Roman"/>
                        </a:rPr>
                        <a:t>Číslo materiálu:</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b="1">
                          <a:solidFill>
                            <a:srgbClr val="000000"/>
                          </a:solidFill>
                          <a:effectLst/>
                          <a:latin typeface="Calibri"/>
                          <a:cs typeface="Times New Roman"/>
                        </a:rPr>
                        <a:t> </a:t>
                      </a:r>
                      <a:endParaRPr lang="cs-CZ" sz="1000">
                        <a:effectLst/>
                        <a:latin typeface="Times New Roman"/>
                        <a:cs typeface="Times New Roman"/>
                      </a:endParaRPr>
                    </a:p>
                    <a:p>
                      <a:pPr algn="ctr"/>
                      <a:r>
                        <a:rPr lang="cs-CZ" sz="1000" b="1">
                          <a:solidFill>
                            <a:srgbClr val="000000"/>
                          </a:solidFill>
                          <a:effectLst/>
                          <a:latin typeface="Calibri"/>
                          <a:cs typeface="Times New Roman"/>
                        </a:rPr>
                        <a:t>VY_32_INOVACE_14_1</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944">
                <a:tc>
                  <a:txBody>
                    <a:bodyPr/>
                    <a:lstStyle/>
                    <a:p>
                      <a:pPr algn="ctr"/>
                      <a:r>
                        <a:rPr lang="cs-CZ" sz="1000" b="1">
                          <a:solidFill>
                            <a:srgbClr val="000000"/>
                          </a:solidFill>
                          <a:effectLst/>
                          <a:latin typeface="Calibri"/>
                          <a:cs typeface="Times New Roman"/>
                        </a:rPr>
                        <a:t>Autor:</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solidFill>
                            <a:srgbClr val="000000"/>
                          </a:solidFill>
                          <a:effectLst/>
                          <a:latin typeface="Calibri"/>
                          <a:cs typeface="Times New Roman"/>
                        </a:rPr>
                        <a:t>Mgr. Hana Pleváková</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944">
                <a:tc>
                  <a:txBody>
                    <a:bodyPr/>
                    <a:lstStyle/>
                    <a:p>
                      <a:pPr algn="ctr"/>
                      <a:r>
                        <a:rPr lang="cs-CZ" sz="1000" b="1">
                          <a:solidFill>
                            <a:srgbClr val="000000"/>
                          </a:solidFill>
                          <a:effectLst/>
                          <a:latin typeface="Calibri"/>
                          <a:cs typeface="Times New Roman"/>
                        </a:rPr>
                        <a:t>Datum vytvoření:</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smtClean="0">
                          <a:effectLst/>
                          <a:latin typeface="Calibri"/>
                          <a:cs typeface="Times New Roman"/>
                        </a:rPr>
                        <a:t>15. 7.</a:t>
                      </a:r>
                      <a:r>
                        <a:rPr lang="cs-CZ" sz="1000" baseline="0" dirty="0" smtClean="0">
                          <a:effectLst/>
                          <a:latin typeface="Calibri"/>
                          <a:cs typeface="Times New Roman"/>
                        </a:rPr>
                        <a:t> 2013</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944">
                <a:tc>
                  <a:txBody>
                    <a:bodyPr/>
                    <a:lstStyle/>
                    <a:p>
                      <a:pPr algn="ctr"/>
                      <a:r>
                        <a:rPr lang="cs-CZ" sz="1000" b="1">
                          <a:solidFill>
                            <a:srgbClr val="000000"/>
                          </a:solidFill>
                          <a:effectLst/>
                          <a:latin typeface="Calibri"/>
                          <a:cs typeface="Times New Roman"/>
                        </a:rPr>
                        <a:t>Vyučovací předmět:</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Český jazyk a literatura</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944">
                <a:tc>
                  <a:txBody>
                    <a:bodyPr/>
                    <a:lstStyle/>
                    <a:p>
                      <a:pPr algn="ctr"/>
                      <a:r>
                        <a:rPr lang="cs-CZ" sz="1000" b="1">
                          <a:solidFill>
                            <a:srgbClr val="000000"/>
                          </a:solidFill>
                          <a:effectLst/>
                          <a:latin typeface="Calibri"/>
                          <a:cs typeface="Times New Roman"/>
                        </a:rPr>
                        <a:t>Ročník:</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6. - 9. </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944">
                <a:tc>
                  <a:txBody>
                    <a:bodyPr/>
                    <a:lstStyle/>
                    <a:p>
                      <a:pPr algn="ctr"/>
                      <a:r>
                        <a:rPr lang="cs-CZ" sz="1000" b="1">
                          <a:solidFill>
                            <a:srgbClr val="000000"/>
                          </a:solidFill>
                          <a:effectLst/>
                          <a:latin typeface="Calibri"/>
                          <a:cs typeface="Times New Roman"/>
                        </a:rPr>
                        <a:t>Vzdělávací oblast:</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Jazyk a jazyková komunikace</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944">
                <a:tc>
                  <a:txBody>
                    <a:bodyPr/>
                    <a:lstStyle/>
                    <a:p>
                      <a:pPr algn="ctr"/>
                      <a:r>
                        <a:rPr lang="cs-CZ" sz="1000" b="1">
                          <a:solidFill>
                            <a:srgbClr val="000000"/>
                          </a:solidFill>
                          <a:effectLst/>
                          <a:latin typeface="Calibri"/>
                          <a:cs typeface="Times New Roman"/>
                        </a:rPr>
                        <a:t>Vzdělávací obor:</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Český jazyk a literatura</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944">
                <a:tc>
                  <a:txBody>
                    <a:bodyPr/>
                    <a:lstStyle/>
                    <a:p>
                      <a:pPr algn="ctr"/>
                      <a:r>
                        <a:rPr lang="cs-CZ" sz="1000" b="1">
                          <a:solidFill>
                            <a:srgbClr val="000000"/>
                          </a:solidFill>
                          <a:effectLst/>
                          <a:latin typeface="Calibri"/>
                          <a:cs typeface="Times New Roman"/>
                        </a:rPr>
                        <a:t>Tematický okruh:</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Literatura</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944">
                <a:tc>
                  <a:txBody>
                    <a:bodyPr/>
                    <a:lstStyle/>
                    <a:p>
                      <a:pPr algn="ctr"/>
                      <a:r>
                        <a:rPr lang="cs-CZ" sz="1000" b="1">
                          <a:solidFill>
                            <a:srgbClr val="000000"/>
                          </a:solidFill>
                          <a:effectLst/>
                          <a:latin typeface="Calibri"/>
                          <a:cs typeface="Times New Roman"/>
                        </a:rPr>
                        <a:t>Téma:</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Úvod do literatury. Základní literární pojmy, struktura literárního díla.</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8631">
                <a:tc>
                  <a:txBody>
                    <a:bodyPr/>
                    <a:lstStyle/>
                    <a:p>
                      <a:pPr algn="ctr"/>
                      <a:r>
                        <a:rPr lang="cs-CZ" sz="1000" b="1">
                          <a:solidFill>
                            <a:srgbClr val="000000"/>
                          </a:solidFill>
                          <a:effectLst/>
                          <a:latin typeface="Calibri"/>
                          <a:cs typeface="Times New Roman"/>
                        </a:rPr>
                        <a:t>Druh učebního materiálu:</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smtClean="0">
                          <a:effectLst/>
                          <a:latin typeface="Calibri"/>
                          <a:cs typeface="Times New Roman"/>
                        </a:rPr>
                        <a:t>Prezentace</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8631">
                <a:tc>
                  <a:txBody>
                    <a:bodyPr/>
                    <a:lstStyle/>
                    <a:p>
                      <a:pPr algn="ctr"/>
                      <a:r>
                        <a:rPr lang="cs-CZ" sz="1000" b="1">
                          <a:solidFill>
                            <a:srgbClr val="000000"/>
                          </a:solidFill>
                          <a:effectLst/>
                          <a:latin typeface="Calibri"/>
                          <a:cs typeface="Times New Roman"/>
                        </a:rPr>
                        <a:t>Potřebný čas pro výuku DUM:</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15 - 25 min </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43156">
                <a:tc>
                  <a:txBody>
                    <a:bodyPr/>
                    <a:lstStyle/>
                    <a:p>
                      <a:pPr algn="ctr"/>
                      <a:r>
                        <a:rPr lang="cs-CZ" sz="1000" b="1">
                          <a:solidFill>
                            <a:srgbClr val="000000"/>
                          </a:solidFill>
                          <a:effectLst/>
                          <a:latin typeface="Calibri"/>
                          <a:cs typeface="Times New Roman"/>
                        </a:rPr>
                        <a:t>Anotace / Metodický list: </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Prezentace žákům poskytuje informace o základních literárních pojmech a struktuře díla. </a:t>
                      </a:r>
                      <a:r>
                        <a:rPr lang="cs-CZ" sz="1000" dirty="0" smtClean="0">
                          <a:effectLst/>
                          <a:latin typeface="Calibri"/>
                          <a:cs typeface="Times New Roman"/>
                        </a:rPr>
                        <a:t> Je vhodná pro seznámení</a:t>
                      </a:r>
                      <a:r>
                        <a:rPr lang="cs-CZ" sz="1000" baseline="0" dirty="0" smtClean="0">
                          <a:effectLst/>
                          <a:latin typeface="Calibri"/>
                          <a:cs typeface="Times New Roman"/>
                        </a:rPr>
                        <a:t> s učivem i pro opakování. </a:t>
                      </a:r>
                      <a:r>
                        <a:rPr lang="cs-CZ" sz="1000" dirty="0" smtClean="0">
                          <a:effectLst/>
                          <a:latin typeface="Calibri"/>
                          <a:cs typeface="Times New Roman"/>
                        </a:rPr>
                        <a:t>V</a:t>
                      </a:r>
                      <a:r>
                        <a:rPr lang="cs-CZ" sz="1000" dirty="0">
                          <a:effectLst/>
                          <a:latin typeface="Calibri"/>
                          <a:cs typeface="Times New Roman"/>
                        </a:rPr>
                        <a:t> rámci prezentace jsou úkoly pro žáky, na které žáci odpovídají ústně. Na snímku (následujícím po zadání úkolu) je vždy odpověď. Prezentaci lze využít pro projekci na interaktivní tabuli, přes datový projektor ad. </a:t>
                      </a:r>
                      <a:r>
                        <a:rPr lang="cs-CZ" sz="1000" dirty="0" smtClean="0">
                          <a:effectLst/>
                          <a:latin typeface="Calibri"/>
                          <a:cs typeface="Times New Roman"/>
                        </a:rPr>
                        <a:t>Potřebný </a:t>
                      </a:r>
                      <a:r>
                        <a:rPr lang="cs-CZ" sz="1000" dirty="0">
                          <a:effectLst/>
                          <a:latin typeface="Calibri"/>
                          <a:cs typeface="Times New Roman"/>
                        </a:rPr>
                        <a:t>čas pro výuku je závislý na rychlosti odpovědí </a:t>
                      </a:r>
                      <a:r>
                        <a:rPr lang="cs-CZ" sz="1000" smtClean="0">
                          <a:effectLst/>
                          <a:latin typeface="Calibri"/>
                          <a:cs typeface="Times New Roman"/>
                        </a:rPr>
                        <a:t>žáků.</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532757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lstStyle/>
          <a:p>
            <a:r>
              <a:rPr lang="cs-CZ" dirty="0" smtClean="0"/>
              <a:t>Úvod do literatury</a:t>
            </a:r>
            <a:endParaRPr lang="cs-CZ" dirty="0"/>
          </a:p>
        </p:txBody>
      </p:sp>
      <p:sp>
        <p:nvSpPr>
          <p:cNvPr id="5" name="Podnadpis 4"/>
          <p:cNvSpPr>
            <a:spLocks noGrp="1"/>
          </p:cNvSpPr>
          <p:nvPr>
            <p:ph type="subTitle" idx="1"/>
          </p:nvPr>
        </p:nvSpPr>
        <p:spPr/>
        <p:txBody>
          <a:bodyPr/>
          <a:lstStyle/>
          <a:p>
            <a:r>
              <a:rPr lang="cs-CZ" dirty="0" smtClean="0"/>
              <a:t>Základní literární pojmy, struktura literárního díla </a:t>
            </a:r>
            <a:endParaRPr lang="cs-CZ" dirty="0"/>
          </a:p>
        </p:txBody>
      </p:sp>
    </p:spTree>
    <p:extLst>
      <p:ext uri="{BB962C8B-B14F-4D97-AF65-F5344CB8AC3E}">
        <p14:creationId xmlns:p14="http://schemas.microsoft.com/office/powerpoint/2010/main" val="31170553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Literatura = písemnictví</a:t>
            </a:r>
            <a:endParaRPr lang="cs-CZ" dirty="0"/>
          </a:p>
        </p:txBody>
      </p:sp>
      <p:sp>
        <p:nvSpPr>
          <p:cNvPr id="3" name="Zástupný symbol pro obsah 2"/>
          <p:cNvSpPr>
            <a:spLocks noGrp="1"/>
          </p:cNvSpPr>
          <p:nvPr>
            <p:ph sz="quarter" idx="1"/>
          </p:nvPr>
        </p:nvSpPr>
        <p:spPr>
          <a:xfrm>
            <a:off x="457200" y="1412776"/>
            <a:ext cx="7467600" cy="5040560"/>
          </a:xfrm>
        </p:spPr>
        <p:txBody>
          <a:bodyPr>
            <a:normAutofit fontScale="85000" lnSpcReduction="20000"/>
          </a:bodyPr>
          <a:lstStyle/>
          <a:p>
            <a:r>
              <a:rPr lang="cs-CZ" dirty="0" smtClean="0"/>
              <a:t>Jeden z druhů umění (slovesné umění), písemné záznamy.</a:t>
            </a:r>
          </a:p>
          <a:p>
            <a:r>
              <a:rPr lang="cs-CZ" b="1" u="sng" dirty="0" smtClean="0">
                <a:solidFill>
                  <a:srgbClr val="009900"/>
                </a:solidFill>
              </a:rPr>
              <a:t>Rozdělení:</a:t>
            </a:r>
            <a:r>
              <a:rPr lang="cs-CZ" dirty="0" smtClean="0">
                <a:solidFill>
                  <a:srgbClr val="009900"/>
                </a:solidFill>
              </a:rPr>
              <a:t> a) odborná literatura</a:t>
            </a:r>
          </a:p>
          <a:p>
            <a:pPr marL="0" indent="0">
              <a:buNone/>
            </a:pPr>
            <a:r>
              <a:rPr lang="cs-CZ" dirty="0" smtClean="0">
                <a:solidFill>
                  <a:srgbClr val="009900"/>
                </a:solidFill>
              </a:rPr>
              <a:t>                      b) krásná literatura = BELETRIE</a:t>
            </a:r>
          </a:p>
          <a:p>
            <a:pPr marL="0" indent="0">
              <a:buNone/>
            </a:pPr>
            <a:r>
              <a:rPr lang="cs-CZ" dirty="0" smtClean="0">
                <a:solidFill>
                  <a:srgbClr val="009900"/>
                </a:solidFill>
              </a:rPr>
              <a:t>                      c) jednací písemnosti (př. úřední spis)</a:t>
            </a:r>
          </a:p>
          <a:p>
            <a:r>
              <a:rPr lang="cs-CZ" b="1" u="sng" dirty="0" smtClean="0">
                <a:solidFill>
                  <a:srgbClr val="FF0000"/>
                </a:solidFill>
              </a:rPr>
              <a:t>beletrie:</a:t>
            </a:r>
            <a:r>
              <a:rPr lang="cs-CZ" dirty="0" smtClean="0">
                <a:solidFill>
                  <a:srgbClr val="FF0000"/>
                </a:solidFill>
              </a:rPr>
              <a:t> umělecká literatura (básně, pohádky, romány, povídky)</a:t>
            </a:r>
          </a:p>
          <a:p>
            <a:r>
              <a:rPr lang="cs-CZ" b="1" u="sng" dirty="0" smtClean="0">
                <a:solidFill>
                  <a:srgbClr val="0000FF"/>
                </a:solidFill>
              </a:rPr>
              <a:t>Rozdělení umělecké literatury: </a:t>
            </a:r>
          </a:p>
          <a:p>
            <a:pPr marL="457200" indent="-457200">
              <a:buAutoNum type="arabicParenR"/>
            </a:pPr>
            <a:r>
              <a:rPr lang="cs-CZ" b="1" u="sng" dirty="0" smtClean="0">
                <a:solidFill>
                  <a:srgbClr val="0000FF"/>
                </a:solidFill>
              </a:rPr>
              <a:t>Ústní lidová slovesnost </a:t>
            </a:r>
            <a:r>
              <a:rPr lang="cs-CZ" dirty="0" smtClean="0">
                <a:solidFill>
                  <a:srgbClr val="0000FF"/>
                </a:solidFill>
              </a:rPr>
              <a:t>– vznik před literaturou psanou, předávala se pouze ústní formou, většinou anonymní autor.</a:t>
            </a:r>
          </a:p>
          <a:p>
            <a:pPr marL="457200" indent="-457200">
              <a:buAutoNum type="arabicParenR"/>
            </a:pPr>
            <a:r>
              <a:rPr lang="cs-CZ" b="1" u="sng" dirty="0" smtClean="0">
                <a:solidFill>
                  <a:srgbClr val="0000FF"/>
                </a:solidFill>
              </a:rPr>
              <a:t>Psané texty </a:t>
            </a:r>
            <a:r>
              <a:rPr lang="cs-CZ" dirty="0" smtClean="0">
                <a:solidFill>
                  <a:srgbClr val="0000FF"/>
                </a:solidFill>
              </a:rPr>
              <a:t>(uměle vytvořené, s nějakým záměrem, např. potěšit, vysvětlit, seznámit s něčím,…)</a:t>
            </a:r>
          </a:p>
          <a:p>
            <a:pPr marL="0" indent="0">
              <a:buNone/>
            </a:pPr>
            <a:endParaRPr lang="cs-CZ" dirty="0" smtClean="0"/>
          </a:p>
          <a:p>
            <a:r>
              <a:rPr lang="cs-CZ" i="1" dirty="0" smtClean="0">
                <a:solidFill>
                  <a:srgbClr val="FF0066"/>
                </a:solidFill>
              </a:rPr>
              <a:t>Úkol pro žáky ústně, poté zapsat do sešitu: </a:t>
            </a:r>
            <a:r>
              <a:rPr lang="cs-CZ" i="1" dirty="0">
                <a:solidFill>
                  <a:srgbClr val="FF0066"/>
                </a:solidFill>
              </a:rPr>
              <a:t>Co si mezi sebou lidé vyprávěli, když ještě neexistovalo </a:t>
            </a:r>
            <a:r>
              <a:rPr lang="cs-CZ" i="1" dirty="0" smtClean="0">
                <a:solidFill>
                  <a:srgbClr val="FF0066"/>
                </a:solidFill>
              </a:rPr>
              <a:t>písmo? Využijte </a:t>
            </a:r>
            <a:r>
              <a:rPr lang="cs-CZ" i="1" dirty="0">
                <a:solidFill>
                  <a:srgbClr val="FF0066"/>
                </a:solidFill>
              </a:rPr>
              <a:t>své znalosti z dějepisu</a:t>
            </a:r>
            <a:r>
              <a:rPr lang="cs-CZ" i="1" dirty="0" smtClean="0">
                <a:solidFill>
                  <a:srgbClr val="FF0066"/>
                </a:solidFill>
              </a:rPr>
              <a:t>.</a:t>
            </a:r>
            <a:endParaRPr lang="cs-CZ" dirty="0" smtClean="0">
              <a:solidFill>
                <a:srgbClr val="FF0066"/>
              </a:solidFill>
            </a:endParaRPr>
          </a:p>
          <a:p>
            <a:pPr marL="0" indent="0">
              <a:buNone/>
            </a:pPr>
            <a:endParaRPr lang="cs-CZ" dirty="0" smtClean="0"/>
          </a:p>
        </p:txBody>
      </p:sp>
    </p:spTree>
    <p:extLst>
      <p:ext uri="{BB962C8B-B14F-4D97-AF65-F5344CB8AC3E}">
        <p14:creationId xmlns:p14="http://schemas.microsoft.com/office/powerpoint/2010/main" val="1649526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Odpověď + další úkoly:</a:t>
            </a:r>
            <a:endParaRPr lang="cs-CZ" dirty="0"/>
          </a:p>
        </p:txBody>
      </p:sp>
      <p:sp>
        <p:nvSpPr>
          <p:cNvPr id="3" name="Zástupný symbol pro obsah 2"/>
          <p:cNvSpPr>
            <a:spLocks noGrp="1"/>
          </p:cNvSpPr>
          <p:nvPr>
            <p:ph sz="quarter" idx="1"/>
          </p:nvPr>
        </p:nvSpPr>
        <p:spPr/>
        <p:txBody>
          <a:bodyPr/>
          <a:lstStyle/>
          <a:p>
            <a:r>
              <a:rPr lang="cs-CZ" i="1" dirty="0" smtClean="0">
                <a:solidFill>
                  <a:srgbClr val="FF0066"/>
                </a:solidFill>
              </a:rPr>
              <a:t>Do sešitu: Ústní lidová slovesnost - Mezi lidmi se šířily pohádky, pověsti, říkadla, písničky, básničky, hádanky a pranostiky.</a:t>
            </a:r>
          </a:p>
          <a:p>
            <a:pPr marL="0" indent="0">
              <a:buNone/>
            </a:pPr>
            <a:endParaRPr lang="cs-CZ" i="1" dirty="0" smtClean="0">
              <a:solidFill>
                <a:srgbClr val="FF0066"/>
              </a:solidFill>
            </a:endParaRPr>
          </a:p>
          <a:p>
            <a:r>
              <a:rPr lang="cs-CZ" i="1" dirty="0" smtClean="0">
                <a:solidFill>
                  <a:srgbClr val="FF0066"/>
                </a:solidFill>
              </a:rPr>
              <a:t>Ústně - Uveďte libovolný název 1 pohádky, název 1 pověsti, název 1 lidové písně.</a:t>
            </a:r>
          </a:p>
          <a:p>
            <a:r>
              <a:rPr lang="cs-CZ" i="1" dirty="0" smtClean="0">
                <a:solidFill>
                  <a:srgbClr val="FF0066"/>
                </a:solidFill>
              </a:rPr>
              <a:t>Ústně - Předneste libovolné 1 říkadlo, 1 básničku, 1 hádanku a 1 pranostiku.</a:t>
            </a:r>
            <a:endParaRPr lang="cs-CZ" i="1" dirty="0">
              <a:solidFill>
                <a:srgbClr val="FF0066"/>
              </a:solidFill>
            </a:endParaRPr>
          </a:p>
        </p:txBody>
      </p:sp>
    </p:spTree>
    <p:extLst>
      <p:ext uri="{BB962C8B-B14F-4D97-AF65-F5344CB8AC3E}">
        <p14:creationId xmlns:p14="http://schemas.microsoft.com/office/powerpoint/2010/main" val="18913754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Možné odpovědi:</a:t>
            </a:r>
            <a:endParaRPr lang="cs-CZ" dirty="0"/>
          </a:p>
        </p:txBody>
      </p:sp>
      <p:sp>
        <p:nvSpPr>
          <p:cNvPr id="3" name="Zástupný symbol pro obsah 2"/>
          <p:cNvSpPr>
            <a:spLocks noGrp="1"/>
          </p:cNvSpPr>
          <p:nvPr>
            <p:ph sz="quarter" idx="1"/>
          </p:nvPr>
        </p:nvSpPr>
        <p:spPr/>
        <p:txBody>
          <a:bodyPr>
            <a:normAutofit lnSpcReduction="10000"/>
          </a:bodyPr>
          <a:lstStyle/>
          <a:p>
            <a:r>
              <a:rPr lang="cs-CZ" i="1" dirty="0">
                <a:solidFill>
                  <a:srgbClr val="FF0066"/>
                </a:solidFill>
              </a:rPr>
              <a:t>P</a:t>
            </a:r>
            <a:r>
              <a:rPr lang="cs-CZ" i="1" dirty="0" smtClean="0">
                <a:solidFill>
                  <a:srgbClr val="FF0066"/>
                </a:solidFill>
              </a:rPr>
              <a:t>ohádka – Zlatovláska</a:t>
            </a:r>
          </a:p>
          <a:p>
            <a:r>
              <a:rPr lang="cs-CZ" i="1" dirty="0" smtClean="0">
                <a:solidFill>
                  <a:srgbClr val="FF0066"/>
                </a:solidFill>
              </a:rPr>
              <a:t>Pověst – O Krokovi a jeho dcerách</a:t>
            </a:r>
          </a:p>
          <a:p>
            <a:r>
              <a:rPr lang="cs-CZ" i="1" dirty="0" smtClean="0">
                <a:solidFill>
                  <a:srgbClr val="FF0066"/>
                </a:solidFill>
              </a:rPr>
              <a:t>Lidová píseň – Pod našima okny</a:t>
            </a:r>
          </a:p>
          <a:p>
            <a:r>
              <a:rPr lang="cs-CZ" i="1" dirty="0" smtClean="0">
                <a:solidFill>
                  <a:srgbClr val="FF0066"/>
                </a:solidFill>
              </a:rPr>
              <a:t>Říkadlo – Paci, paci, pacičky; Zlatá brána </a:t>
            </a:r>
          </a:p>
          <a:p>
            <a:r>
              <a:rPr lang="cs-CZ" i="1" dirty="0" smtClean="0">
                <a:solidFill>
                  <a:srgbClr val="FF0066"/>
                </a:solidFill>
              </a:rPr>
              <a:t>Báseň – </a:t>
            </a:r>
            <a:r>
              <a:rPr lang="cs-CZ" b="1" i="1" dirty="0">
                <a:solidFill>
                  <a:srgbClr val="FF0066"/>
                </a:solidFill>
              </a:rPr>
              <a:t>Větříček</a:t>
            </a:r>
            <a:endParaRPr lang="cs-CZ" i="1" dirty="0">
              <a:solidFill>
                <a:srgbClr val="FF0066"/>
              </a:solidFill>
            </a:endParaRPr>
          </a:p>
          <a:p>
            <a:pPr marL="0" indent="0">
              <a:buNone/>
            </a:pPr>
            <a:r>
              <a:rPr lang="cs-CZ" i="1" dirty="0" smtClean="0">
                <a:solidFill>
                  <a:srgbClr val="FF0066"/>
                </a:solidFill>
              </a:rPr>
              <a:t>                  Foukej</a:t>
            </a:r>
            <a:r>
              <a:rPr lang="cs-CZ" i="1" dirty="0">
                <a:solidFill>
                  <a:srgbClr val="FF0066"/>
                </a:solidFill>
              </a:rPr>
              <a:t>, foukej větříčku,</a:t>
            </a:r>
            <a:br>
              <a:rPr lang="cs-CZ" i="1" dirty="0">
                <a:solidFill>
                  <a:srgbClr val="FF0066"/>
                </a:solidFill>
              </a:rPr>
            </a:br>
            <a:r>
              <a:rPr lang="cs-CZ" i="1" dirty="0" smtClean="0">
                <a:solidFill>
                  <a:srgbClr val="FF0066"/>
                </a:solidFill>
              </a:rPr>
              <a:t>                  shoď </a:t>
            </a:r>
            <a:r>
              <a:rPr lang="cs-CZ" i="1" dirty="0">
                <a:solidFill>
                  <a:srgbClr val="FF0066"/>
                </a:solidFill>
              </a:rPr>
              <a:t>mi jednu hruštičku.</a:t>
            </a:r>
            <a:br>
              <a:rPr lang="cs-CZ" i="1" dirty="0">
                <a:solidFill>
                  <a:srgbClr val="FF0066"/>
                </a:solidFill>
              </a:rPr>
            </a:br>
            <a:r>
              <a:rPr lang="cs-CZ" i="1" dirty="0" smtClean="0">
                <a:solidFill>
                  <a:srgbClr val="FF0066"/>
                </a:solidFill>
              </a:rPr>
              <a:t>                  Shoď </a:t>
            </a:r>
            <a:r>
              <a:rPr lang="cs-CZ" i="1" dirty="0">
                <a:solidFill>
                  <a:srgbClr val="FF0066"/>
                </a:solidFill>
              </a:rPr>
              <a:t>mi jednu nebo dvě,</a:t>
            </a:r>
            <a:br>
              <a:rPr lang="cs-CZ" i="1" dirty="0">
                <a:solidFill>
                  <a:srgbClr val="FF0066"/>
                </a:solidFill>
              </a:rPr>
            </a:br>
            <a:r>
              <a:rPr lang="cs-CZ" i="1" dirty="0" smtClean="0">
                <a:solidFill>
                  <a:srgbClr val="FF0066"/>
                </a:solidFill>
              </a:rPr>
              <a:t>                  budou </a:t>
            </a:r>
            <a:r>
              <a:rPr lang="cs-CZ" i="1" dirty="0">
                <a:solidFill>
                  <a:srgbClr val="FF0066"/>
                </a:solidFill>
              </a:rPr>
              <a:t>sladké obě dvě</a:t>
            </a:r>
            <a:r>
              <a:rPr lang="cs-CZ" i="1" dirty="0" smtClean="0">
                <a:solidFill>
                  <a:srgbClr val="FF0066"/>
                </a:solidFill>
              </a:rPr>
              <a:t>.</a:t>
            </a:r>
          </a:p>
          <a:p>
            <a:r>
              <a:rPr lang="cs-CZ" i="1" dirty="0" smtClean="0">
                <a:solidFill>
                  <a:srgbClr val="FF0066"/>
                </a:solidFill>
              </a:rPr>
              <a:t>Hádanka – Leze, leze po železe, nedá pokoj, než tam vleze (klíč)</a:t>
            </a:r>
          </a:p>
          <a:p>
            <a:r>
              <a:rPr lang="cs-CZ" i="1" dirty="0" smtClean="0">
                <a:solidFill>
                  <a:srgbClr val="FF0066"/>
                </a:solidFill>
              </a:rPr>
              <a:t>Pranostika – Únor bílý - pole sílí.</a:t>
            </a:r>
          </a:p>
          <a:p>
            <a:pPr marL="0" indent="0">
              <a:buNone/>
            </a:pPr>
            <a:endParaRPr lang="cs-CZ" dirty="0">
              <a:solidFill>
                <a:srgbClr val="FF0066"/>
              </a:solidFill>
            </a:endParaRPr>
          </a:p>
        </p:txBody>
      </p:sp>
    </p:spTree>
    <p:extLst>
      <p:ext uri="{BB962C8B-B14F-4D97-AF65-F5344CB8AC3E}">
        <p14:creationId xmlns:p14="http://schemas.microsoft.com/office/powerpoint/2010/main" val="1077042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Funkce umělecké literatury:</a:t>
            </a:r>
            <a:endParaRPr lang="cs-CZ" dirty="0"/>
          </a:p>
        </p:txBody>
      </p:sp>
      <p:sp>
        <p:nvSpPr>
          <p:cNvPr id="3" name="Zástupný symbol pro obsah 2"/>
          <p:cNvSpPr>
            <a:spLocks noGrp="1"/>
          </p:cNvSpPr>
          <p:nvPr>
            <p:ph sz="quarter" idx="1"/>
          </p:nvPr>
        </p:nvSpPr>
        <p:spPr/>
        <p:txBody>
          <a:bodyPr/>
          <a:lstStyle/>
          <a:p>
            <a:r>
              <a:rPr lang="cs-CZ" dirty="0" smtClean="0"/>
              <a:t>Lidé začali psát uměleckou literaturu, aby vyjádřili např. vyjádřili své pocity, zapůsobili na čtenáře, něco čtenářům vysvětlili, sdělili, atd.…</a:t>
            </a:r>
          </a:p>
          <a:p>
            <a:r>
              <a:rPr lang="cs-CZ" b="1" u="sng" dirty="0" smtClean="0">
                <a:solidFill>
                  <a:srgbClr val="009900"/>
                </a:solidFill>
              </a:rPr>
              <a:t>Funkce umělecké literatury:</a:t>
            </a:r>
          </a:p>
          <a:p>
            <a:pPr marL="0" indent="0">
              <a:buNone/>
            </a:pPr>
            <a:r>
              <a:rPr lang="cs-CZ" dirty="0" smtClean="0">
                <a:solidFill>
                  <a:srgbClr val="009900"/>
                </a:solidFill>
              </a:rPr>
              <a:t>1) sdělení poznatků</a:t>
            </a:r>
          </a:p>
          <a:p>
            <a:pPr marL="0" indent="0">
              <a:buNone/>
            </a:pPr>
            <a:r>
              <a:rPr lang="cs-CZ" dirty="0" smtClean="0">
                <a:solidFill>
                  <a:srgbClr val="009900"/>
                </a:solidFill>
              </a:rPr>
              <a:t>2) citové působení</a:t>
            </a:r>
          </a:p>
          <a:p>
            <a:pPr marL="0" indent="0">
              <a:buNone/>
            </a:pPr>
            <a:r>
              <a:rPr lang="cs-CZ" dirty="0" smtClean="0">
                <a:solidFill>
                  <a:srgbClr val="009900"/>
                </a:solidFill>
              </a:rPr>
              <a:t>3) výchovné působení</a:t>
            </a:r>
          </a:p>
          <a:p>
            <a:pPr marL="0" indent="0">
              <a:buNone/>
            </a:pPr>
            <a:r>
              <a:rPr lang="cs-CZ" dirty="0" smtClean="0">
                <a:solidFill>
                  <a:srgbClr val="009900"/>
                </a:solidFill>
              </a:rPr>
              <a:t>4) estetické působení </a:t>
            </a:r>
          </a:p>
          <a:p>
            <a:pPr marL="0" indent="0">
              <a:buNone/>
            </a:pPr>
            <a:endParaRPr lang="cs-CZ" dirty="0"/>
          </a:p>
        </p:txBody>
      </p:sp>
    </p:spTree>
    <p:extLst>
      <p:ext uri="{BB962C8B-B14F-4D97-AF65-F5344CB8AC3E}">
        <p14:creationId xmlns:p14="http://schemas.microsoft.com/office/powerpoint/2010/main" val="22598001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Literární vědy:	</a:t>
            </a:r>
            <a:endParaRPr lang="cs-CZ" dirty="0"/>
          </a:p>
        </p:txBody>
      </p:sp>
      <p:sp>
        <p:nvSpPr>
          <p:cNvPr id="3" name="Zástupný symbol pro obsah 2"/>
          <p:cNvSpPr>
            <a:spLocks noGrp="1"/>
          </p:cNvSpPr>
          <p:nvPr>
            <p:ph sz="quarter" idx="1"/>
          </p:nvPr>
        </p:nvSpPr>
        <p:spPr/>
        <p:txBody>
          <a:bodyPr>
            <a:normAutofit/>
          </a:bodyPr>
          <a:lstStyle/>
          <a:p>
            <a:r>
              <a:rPr lang="cs-CZ" b="1" u="sng" dirty="0" smtClean="0">
                <a:solidFill>
                  <a:srgbClr val="0000FF"/>
                </a:solidFill>
              </a:rPr>
              <a:t>Literaturou se zabývají 3 vědy:</a:t>
            </a:r>
          </a:p>
          <a:p>
            <a:pPr marL="0" indent="0">
              <a:buNone/>
            </a:pPr>
            <a:r>
              <a:rPr lang="cs-CZ" dirty="0" smtClean="0">
                <a:solidFill>
                  <a:srgbClr val="0000FF"/>
                </a:solidFill>
              </a:rPr>
              <a:t>1) </a:t>
            </a:r>
            <a:r>
              <a:rPr lang="cs-CZ" b="1" u="sng" dirty="0" smtClean="0">
                <a:solidFill>
                  <a:srgbClr val="0000FF"/>
                </a:solidFill>
              </a:rPr>
              <a:t>literární teorie </a:t>
            </a:r>
            <a:r>
              <a:rPr lang="cs-CZ" dirty="0" smtClean="0">
                <a:solidFill>
                  <a:srgbClr val="0000FF"/>
                </a:solidFill>
              </a:rPr>
              <a:t>– tzv. POETIKA – zkoumá literární díla z hlediska žánrů, struktury, jazykových prostředků</a:t>
            </a:r>
          </a:p>
          <a:p>
            <a:pPr marL="0" indent="0">
              <a:buNone/>
            </a:pPr>
            <a:r>
              <a:rPr lang="cs-CZ" dirty="0" smtClean="0">
                <a:solidFill>
                  <a:srgbClr val="0000FF"/>
                </a:solidFill>
              </a:rPr>
              <a:t>2) </a:t>
            </a:r>
            <a:r>
              <a:rPr lang="cs-CZ" b="1" u="sng" dirty="0" smtClean="0">
                <a:solidFill>
                  <a:srgbClr val="0000FF"/>
                </a:solidFill>
              </a:rPr>
              <a:t>literární historie</a:t>
            </a:r>
            <a:r>
              <a:rPr lang="cs-CZ" dirty="0" smtClean="0">
                <a:solidFill>
                  <a:srgbClr val="0000FF"/>
                </a:solidFill>
              </a:rPr>
              <a:t> </a:t>
            </a:r>
          </a:p>
          <a:p>
            <a:pPr marL="0" indent="0">
              <a:buNone/>
            </a:pPr>
            <a:r>
              <a:rPr lang="cs-CZ" dirty="0" smtClean="0">
                <a:solidFill>
                  <a:srgbClr val="0000FF"/>
                </a:solidFill>
              </a:rPr>
              <a:t>3) </a:t>
            </a:r>
            <a:r>
              <a:rPr lang="cs-CZ" b="1" u="sng" dirty="0" smtClean="0">
                <a:solidFill>
                  <a:srgbClr val="0000FF"/>
                </a:solidFill>
              </a:rPr>
              <a:t>Literární kritika</a:t>
            </a:r>
          </a:p>
          <a:p>
            <a:pPr marL="0" indent="0">
              <a:buNone/>
            </a:pPr>
            <a:endParaRPr lang="cs-CZ" b="1" u="sng" dirty="0" smtClean="0"/>
          </a:p>
          <a:p>
            <a:pPr marL="0" indent="0">
              <a:buNone/>
            </a:pPr>
            <a:r>
              <a:rPr lang="cs-CZ" i="1" dirty="0" smtClean="0">
                <a:solidFill>
                  <a:srgbClr val="FF0066"/>
                </a:solidFill>
              </a:rPr>
              <a:t>Úkol pro žáky – ústně, poté zapsat do sešitu:</a:t>
            </a:r>
          </a:p>
          <a:p>
            <a:r>
              <a:rPr lang="cs-CZ" i="1" dirty="0">
                <a:solidFill>
                  <a:srgbClr val="FF0066"/>
                </a:solidFill>
              </a:rPr>
              <a:t>Co zkoumá literární historie?</a:t>
            </a:r>
          </a:p>
          <a:p>
            <a:r>
              <a:rPr lang="cs-CZ" i="1" dirty="0">
                <a:solidFill>
                  <a:srgbClr val="FF0066"/>
                </a:solidFill>
              </a:rPr>
              <a:t>K čemu slouží literární kritika?</a:t>
            </a:r>
          </a:p>
          <a:p>
            <a:r>
              <a:rPr lang="cs-CZ" i="1" dirty="0">
                <a:solidFill>
                  <a:srgbClr val="FF0066"/>
                </a:solidFill>
              </a:rPr>
              <a:t>Co je to recenze?</a:t>
            </a:r>
          </a:p>
          <a:p>
            <a:pPr marL="0" indent="0">
              <a:buNone/>
            </a:pPr>
            <a:endParaRPr lang="cs-CZ" b="1" u="sng" dirty="0"/>
          </a:p>
        </p:txBody>
      </p:sp>
    </p:spTree>
    <p:extLst>
      <p:ext uri="{BB962C8B-B14F-4D97-AF65-F5344CB8AC3E}">
        <p14:creationId xmlns:p14="http://schemas.microsoft.com/office/powerpoint/2010/main" val="31314335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Odpověď:	</a:t>
            </a:r>
            <a:endParaRPr lang="cs-CZ" dirty="0"/>
          </a:p>
        </p:txBody>
      </p:sp>
      <p:sp>
        <p:nvSpPr>
          <p:cNvPr id="3" name="Zástupný symbol pro obsah 2"/>
          <p:cNvSpPr>
            <a:spLocks noGrp="1"/>
          </p:cNvSpPr>
          <p:nvPr>
            <p:ph sz="quarter" idx="1"/>
          </p:nvPr>
        </p:nvSpPr>
        <p:spPr/>
        <p:txBody>
          <a:bodyPr/>
          <a:lstStyle/>
          <a:p>
            <a:r>
              <a:rPr lang="cs-CZ" b="1" i="1" u="sng" dirty="0" smtClean="0">
                <a:solidFill>
                  <a:srgbClr val="FF0066"/>
                </a:solidFill>
              </a:rPr>
              <a:t>Literární historie </a:t>
            </a:r>
            <a:r>
              <a:rPr lang="cs-CZ" i="1" dirty="0" smtClean="0">
                <a:solidFill>
                  <a:srgbClr val="FF0066"/>
                </a:solidFill>
              </a:rPr>
              <a:t>– zkoumá vývoj literatury = písemnictví od počátku k dnešku, zkoumá jednotlivá literární období (např. literatura období starověku)</a:t>
            </a:r>
          </a:p>
          <a:p>
            <a:r>
              <a:rPr lang="cs-CZ" b="1" i="1" u="sng" dirty="0" smtClean="0">
                <a:solidFill>
                  <a:srgbClr val="FF0066"/>
                </a:solidFill>
              </a:rPr>
              <a:t>Literární kritika </a:t>
            </a:r>
            <a:r>
              <a:rPr lang="cs-CZ" i="1" dirty="0" smtClean="0">
                <a:solidFill>
                  <a:srgbClr val="FF0066"/>
                </a:solidFill>
              </a:rPr>
              <a:t>– hodnotí literární dílo a napomáhá čtenářům i spisovatelům v dílech</a:t>
            </a:r>
          </a:p>
          <a:p>
            <a:r>
              <a:rPr lang="cs-CZ" b="1" i="1" u="sng" dirty="0" smtClean="0">
                <a:solidFill>
                  <a:srgbClr val="FF0066"/>
                </a:solidFill>
              </a:rPr>
              <a:t>Recenze</a:t>
            </a:r>
            <a:r>
              <a:rPr lang="cs-CZ" i="1" dirty="0" smtClean="0">
                <a:solidFill>
                  <a:srgbClr val="FF0066"/>
                </a:solidFill>
              </a:rPr>
              <a:t> – kritika v časopisech – hodnotí nová literární díla</a:t>
            </a:r>
          </a:p>
        </p:txBody>
      </p:sp>
    </p:spTree>
    <p:extLst>
      <p:ext uri="{BB962C8B-B14F-4D97-AF65-F5344CB8AC3E}">
        <p14:creationId xmlns:p14="http://schemas.microsoft.com/office/powerpoint/2010/main" val="30933571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Čím začíná každý autor?</a:t>
            </a:r>
            <a:endParaRPr lang="cs-CZ" dirty="0"/>
          </a:p>
        </p:txBody>
      </p:sp>
      <p:sp>
        <p:nvSpPr>
          <p:cNvPr id="3" name="Zástupný symbol pro obsah 2"/>
          <p:cNvSpPr>
            <a:spLocks noGrp="1"/>
          </p:cNvSpPr>
          <p:nvPr>
            <p:ph sz="quarter" idx="1"/>
          </p:nvPr>
        </p:nvSpPr>
        <p:spPr/>
        <p:txBody>
          <a:bodyPr>
            <a:normAutofit lnSpcReduction="10000"/>
          </a:bodyPr>
          <a:lstStyle/>
          <a:p>
            <a:r>
              <a:rPr lang="cs-CZ" b="1" u="sng" dirty="0" smtClean="0">
                <a:solidFill>
                  <a:srgbClr val="009900"/>
                </a:solidFill>
              </a:rPr>
              <a:t>Struktura literárního díla:</a:t>
            </a:r>
          </a:p>
          <a:p>
            <a:pPr marL="0" indent="0">
              <a:buNone/>
            </a:pPr>
            <a:r>
              <a:rPr lang="cs-CZ" dirty="0" smtClean="0">
                <a:solidFill>
                  <a:srgbClr val="009900"/>
                </a:solidFill>
              </a:rPr>
              <a:t>1) tematika</a:t>
            </a:r>
          </a:p>
          <a:p>
            <a:pPr marL="0" indent="0">
              <a:buNone/>
            </a:pPr>
            <a:r>
              <a:rPr lang="cs-CZ" dirty="0" smtClean="0">
                <a:solidFill>
                  <a:srgbClr val="009900"/>
                </a:solidFill>
              </a:rPr>
              <a:t>2) kompozice</a:t>
            </a:r>
          </a:p>
          <a:p>
            <a:pPr marL="0" indent="0">
              <a:buNone/>
            </a:pPr>
            <a:r>
              <a:rPr lang="cs-CZ" dirty="0" smtClean="0">
                <a:solidFill>
                  <a:srgbClr val="009900"/>
                </a:solidFill>
              </a:rPr>
              <a:t>3) jazyk</a:t>
            </a:r>
          </a:p>
          <a:p>
            <a:pPr marL="0" indent="0">
              <a:buNone/>
            </a:pPr>
            <a:endParaRPr lang="cs-CZ" dirty="0"/>
          </a:p>
          <a:p>
            <a:pPr marL="0" indent="0">
              <a:buNone/>
            </a:pPr>
            <a:r>
              <a:rPr lang="cs-CZ" b="1" u="sng" dirty="0" smtClean="0">
                <a:solidFill>
                  <a:srgbClr val="FF0000"/>
                </a:solidFill>
              </a:rPr>
              <a:t>Tematika </a:t>
            </a:r>
            <a:r>
              <a:rPr lang="cs-CZ" dirty="0" smtClean="0">
                <a:solidFill>
                  <a:srgbClr val="FF0000"/>
                </a:solidFill>
              </a:rPr>
              <a:t>= soubor témat v díle.</a:t>
            </a:r>
          </a:p>
          <a:p>
            <a:pPr marL="0" indent="0">
              <a:buNone/>
            </a:pPr>
            <a:r>
              <a:rPr lang="cs-CZ" b="1" u="sng" dirty="0" smtClean="0">
                <a:solidFill>
                  <a:srgbClr val="7030A0"/>
                </a:solidFill>
              </a:rPr>
              <a:t>Kompozice </a:t>
            </a:r>
            <a:r>
              <a:rPr lang="cs-CZ" dirty="0" smtClean="0">
                <a:solidFill>
                  <a:srgbClr val="7030A0"/>
                </a:solidFill>
              </a:rPr>
              <a:t>= uspořádání témat.</a:t>
            </a:r>
          </a:p>
          <a:p>
            <a:pPr marL="0" indent="0">
              <a:buNone/>
            </a:pPr>
            <a:r>
              <a:rPr lang="cs-CZ" b="1" u="sng" dirty="0" smtClean="0">
                <a:solidFill>
                  <a:srgbClr val="0000FF"/>
                </a:solidFill>
              </a:rPr>
              <a:t>Jazyk</a:t>
            </a:r>
            <a:r>
              <a:rPr lang="cs-CZ" dirty="0" smtClean="0">
                <a:solidFill>
                  <a:srgbClr val="0000FF"/>
                </a:solidFill>
              </a:rPr>
              <a:t> = použití jazykových prostředků (vhodná slova pro daný text)</a:t>
            </a:r>
          </a:p>
          <a:p>
            <a:pPr marL="0" indent="0">
              <a:buNone/>
            </a:pPr>
            <a:endParaRPr lang="cs-CZ" dirty="0" smtClean="0"/>
          </a:p>
          <a:p>
            <a:r>
              <a:rPr lang="cs-CZ" i="1" dirty="0" smtClean="0">
                <a:solidFill>
                  <a:srgbClr val="FF0066"/>
                </a:solidFill>
              </a:rPr>
              <a:t>Úkol pro žáky, ústně, poté zapsat do sešitu: Jaká mohou být témata děl?</a:t>
            </a:r>
            <a:endParaRPr lang="cs-CZ" i="1" dirty="0">
              <a:solidFill>
                <a:srgbClr val="FF0066"/>
              </a:solidFill>
            </a:endParaRPr>
          </a:p>
        </p:txBody>
      </p:sp>
    </p:spTree>
    <p:extLst>
      <p:ext uri="{BB962C8B-B14F-4D97-AF65-F5344CB8AC3E}">
        <p14:creationId xmlns:p14="http://schemas.microsoft.com/office/powerpoint/2010/main" val="27312900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Tematika:</a:t>
            </a:r>
            <a:endParaRPr lang="cs-CZ" dirty="0"/>
          </a:p>
        </p:txBody>
      </p:sp>
      <p:sp>
        <p:nvSpPr>
          <p:cNvPr id="3" name="Zástupný symbol pro obsah 2"/>
          <p:cNvSpPr>
            <a:spLocks noGrp="1"/>
          </p:cNvSpPr>
          <p:nvPr>
            <p:ph sz="quarter" idx="1"/>
          </p:nvPr>
        </p:nvSpPr>
        <p:spPr/>
        <p:txBody>
          <a:bodyPr>
            <a:normAutofit fontScale="92500" lnSpcReduction="10000"/>
          </a:bodyPr>
          <a:lstStyle/>
          <a:p>
            <a:r>
              <a:rPr lang="cs-CZ" i="1" dirty="0" smtClean="0">
                <a:solidFill>
                  <a:srgbClr val="FF0066"/>
                </a:solidFill>
              </a:rPr>
              <a:t>Odpověď - </a:t>
            </a:r>
            <a:r>
              <a:rPr lang="cs-CZ" b="1" i="1" u="sng" dirty="0" smtClean="0">
                <a:solidFill>
                  <a:srgbClr val="FF0066"/>
                </a:solidFill>
              </a:rPr>
              <a:t>Témata:</a:t>
            </a:r>
            <a:r>
              <a:rPr lang="cs-CZ" i="1" dirty="0" smtClean="0">
                <a:solidFill>
                  <a:srgbClr val="FF0066"/>
                </a:solidFill>
              </a:rPr>
              <a:t> milostná, válečná, historická (např. konkrétní historická postava</a:t>
            </a:r>
            <a:r>
              <a:rPr lang="cs-CZ" i="1" dirty="0">
                <a:solidFill>
                  <a:srgbClr val="FF0066"/>
                </a:solidFill>
              </a:rPr>
              <a:t> </a:t>
            </a:r>
            <a:r>
              <a:rPr lang="cs-CZ" i="1" dirty="0" smtClean="0">
                <a:solidFill>
                  <a:srgbClr val="FF0066"/>
                </a:solidFill>
              </a:rPr>
              <a:t>nebo období), přírodní (příroda jako celek, zvířata, rostliny,…), životopisná atd.</a:t>
            </a:r>
          </a:p>
          <a:p>
            <a:pPr marL="0" indent="0">
              <a:buNone/>
            </a:pPr>
            <a:endParaRPr lang="cs-CZ" i="1" dirty="0" smtClean="0"/>
          </a:p>
          <a:p>
            <a:r>
              <a:rPr lang="cs-CZ" b="1" u="sng" dirty="0" smtClean="0">
                <a:solidFill>
                  <a:srgbClr val="009900"/>
                </a:solidFill>
              </a:rPr>
              <a:t>Typy témat:</a:t>
            </a:r>
          </a:p>
          <a:p>
            <a:pPr marL="0" indent="0">
              <a:buNone/>
            </a:pPr>
            <a:r>
              <a:rPr lang="cs-CZ" dirty="0" smtClean="0">
                <a:solidFill>
                  <a:srgbClr val="009900"/>
                </a:solidFill>
              </a:rPr>
              <a:t>1) celkové téma (téma knihy)</a:t>
            </a:r>
          </a:p>
          <a:p>
            <a:pPr marL="0" indent="0">
              <a:buNone/>
            </a:pPr>
            <a:r>
              <a:rPr lang="cs-CZ" dirty="0" smtClean="0">
                <a:solidFill>
                  <a:srgbClr val="009900"/>
                </a:solidFill>
              </a:rPr>
              <a:t>2) hlavní téma (téma hlavní postavy)</a:t>
            </a:r>
          </a:p>
          <a:p>
            <a:pPr marL="0" indent="0">
              <a:buNone/>
            </a:pPr>
            <a:r>
              <a:rPr lang="cs-CZ" dirty="0" smtClean="0">
                <a:solidFill>
                  <a:srgbClr val="009900"/>
                </a:solidFill>
              </a:rPr>
              <a:t>3) vedlejší téma (obsah knihy)</a:t>
            </a:r>
          </a:p>
          <a:p>
            <a:pPr marL="0" indent="0">
              <a:buNone/>
            </a:pPr>
            <a:r>
              <a:rPr lang="cs-CZ" dirty="0" smtClean="0">
                <a:solidFill>
                  <a:srgbClr val="009900"/>
                </a:solidFill>
              </a:rPr>
              <a:t>4) motiv (nejmenší téma)</a:t>
            </a:r>
          </a:p>
          <a:p>
            <a:pPr marL="0" indent="0">
              <a:buNone/>
            </a:pPr>
            <a:r>
              <a:rPr lang="cs-CZ" dirty="0" smtClean="0">
                <a:solidFill>
                  <a:srgbClr val="009900"/>
                </a:solidFill>
              </a:rPr>
              <a:t>5) epizoda (volně spjatý příběh s knihou)</a:t>
            </a:r>
          </a:p>
          <a:p>
            <a:pPr marL="0" indent="0">
              <a:buNone/>
            </a:pPr>
            <a:endParaRPr lang="cs-CZ" dirty="0" smtClean="0"/>
          </a:p>
          <a:p>
            <a:r>
              <a:rPr lang="cs-CZ" b="1" u="sng" dirty="0" smtClean="0">
                <a:solidFill>
                  <a:srgbClr val="0000CC"/>
                </a:solidFill>
              </a:rPr>
              <a:t>Postavy: </a:t>
            </a:r>
            <a:r>
              <a:rPr lang="cs-CZ" dirty="0" smtClean="0">
                <a:solidFill>
                  <a:srgbClr val="0000CC"/>
                </a:solidFill>
              </a:rPr>
              <a:t>hlavní a vedlejší</a:t>
            </a:r>
          </a:p>
          <a:p>
            <a:endParaRPr lang="cs-CZ" dirty="0"/>
          </a:p>
        </p:txBody>
      </p:sp>
    </p:spTree>
    <p:extLst>
      <p:ext uri="{BB962C8B-B14F-4D97-AF65-F5344CB8AC3E}">
        <p14:creationId xmlns:p14="http://schemas.microsoft.com/office/powerpoint/2010/main" val="17541379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 pro žáky:	</a:t>
            </a:r>
            <a:endParaRPr lang="cs-CZ" dirty="0"/>
          </a:p>
        </p:txBody>
      </p:sp>
      <p:sp>
        <p:nvSpPr>
          <p:cNvPr id="3" name="Zástupný symbol pro obsah 2"/>
          <p:cNvSpPr>
            <a:spLocks noGrp="1"/>
          </p:cNvSpPr>
          <p:nvPr>
            <p:ph sz="quarter" idx="1"/>
          </p:nvPr>
        </p:nvSpPr>
        <p:spPr/>
        <p:txBody>
          <a:bodyPr/>
          <a:lstStyle/>
          <a:p>
            <a:r>
              <a:rPr lang="cs-CZ" i="1" dirty="0" smtClean="0">
                <a:solidFill>
                  <a:srgbClr val="FF0066"/>
                </a:solidFill>
              </a:rPr>
              <a:t>Vyberte si 1 knihu (nejlépe svou oblíbenou, celou přečtenou) a zkuste vlastními slovy popsat, co je ve vámi vybrané knize: celkové téma, hlavní téma, vedlejší téma, motiv, příp. epizoda.</a:t>
            </a:r>
          </a:p>
          <a:p>
            <a:r>
              <a:rPr lang="cs-CZ" i="1" dirty="0" smtClean="0">
                <a:solidFill>
                  <a:srgbClr val="FF0066"/>
                </a:solidFill>
              </a:rPr>
              <a:t>Odpovědi sepište do sešitu.</a:t>
            </a:r>
            <a:endParaRPr lang="cs-CZ" i="1" dirty="0">
              <a:solidFill>
                <a:srgbClr val="FF0066"/>
              </a:solidFill>
            </a:endParaRPr>
          </a:p>
        </p:txBody>
      </p:sp>
    </p:spTree>
    <p:extLst>
      <p:ext uri="{BB962C8B-B14F-4D97-AF65-F5344CB8AC3E}">
        <p14:creationId xmlns:p14="http://schemas.microsoft.com/office/powerpoint/2010/main" val="39822973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Možné odpovědi:</a:t>
            </a:r>
            <a:endParaRPr lang="cs-CZ" dirty="0"/>
          </a:p>
        </p:txBody>
      </p:sp>
      <p:sp>
        <p:nvSpPr>
          <p:cNvPr id="3" name="Zástupný symbol pro obsah 2"/>
          <p:cNvSpPr>
            <a:spLocks noGrp="1"/>
          </p:cNvSpPr>
          <p:nvPr>
            <p:ph sz="quarter" idx="1"/>
          </p:nvPr>
        </p:nvSpPr>
        <p:spPr/>
        <p:txBody>
          <a:bodyPr/>
          <a:lstStyle/>
          <a:p>
            <a:r>
              <a:rPr lang="cs-CZ" i="1" dirty="0" smtClean="0">
                <a:solidFill>
                  <a:srgbClr val="FF0066"/>
                </a:solidFill>
              </a:rPr>
              <a:t>Harry Potter a Tajemná komnata</a:t>
            </a:r>
          </a:p>
          <a:p>
            <a:r>
              <a:rPr lang="cs-CZ" i="1" dirty="0" smtClean="0">
                <a:solidFill>
                  <a:srgbClr val="FF0066"/>
                </a:solidFill>
              </a:rPr>
              <a:t>Celkové téma – kouzelník bojuje proti zlu </a:t>
            </a:r>
          </a:p>
          <a:p>
            <a:r>
              <a:rPr lang="cs-CZ" i="1" dirty="0" smtClean="0">
                <a:solidFill>
                  <a:srgbClr val="FF0066"/>
                </a:solidFill>
              </a:rPr>
              <a:t>Hlavní téma – o klukovi, který se stane kouzelníkem a porazí zlo – Voldemorta</a:t>
            </a:r>
          </a:p>
          <a:p>
            <a:r>
              <a:rPr lang="cs-CZ" i="1" dirty="0" smtClean="0">
                <a:solidFill>
                  <a:srgbClr val="FF0066"/>
                </a:solidFill>
              </a:rPr>
              <a:t>Vedlejší téma – Tajemná komnata – v tajemné komnatě Harry bojuje proti zlu - baziliškovi</a:t>
            </a:r>
          </a:p>
          <a:p>
            <a:r>
              <a:rPr lang="cs-CZ" i="1" dirty="0" smtClean="0">
                <a:solidFill>
                  <a:srgbClr val="FF0066"/>
                </a:solidFill>
              </a:rPr>
              <a:t>Motiv – Harry jako jediný slyší baziliška ve zdech hradu (v trubkách) a zjistí, kde je tajemná komnata</a:t>
            </a:r>
          </a:p>
          <a:p>
            <a:r>
              <a:rPr lang="cs-CZ" i="1" dirty="0" smtClean="0">
                <a:solidFill>
                  <a:srgbClr val="FF0066"/>
                </a:solidFill>
              </a:rPr>
              <a:t>Epizoda – Harry osvobodí skřítka Dobbyho z rodiny Malfoyových, který ho chtěl hned na začátku zachránit</a:t>
            </a:r>
          </a:p>
          <a:p>
            <a:endParaRPr lang="cs-CZ" dirty="0" smtClean="0"/>
          </a:p>
        </p:txBody>
      </p:sp>
    </p:spTree>
    <p:extLst>
      <p:ext uri="{BB962C8B-B14F-4D97-AF65-F5344CB8AC3E}">
        <p14:creationId xmlns:p14="http://schemas.microsoft.com/office/powerpoint/2010/main" val="17823833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Kompozice:</a:t>
            </a:r>
            <a:endParaRPr lang="cs-CZ" dirty="0"/>
          </a:p>
        </p:txBody>
      </p:sp>
      <p:sp>
        <p:nvSpPr>
          <p:cNvPr id="3" name="Zástupný symbol pro obsah 2"/>
          <p:cNvSpPr>
            <a:spLocks noGrp="1"/>
          </p:cNvSpPr>
          <p:nvPr>
            <p:ph sz="quarter" idx="1"/>
          </p:nvPr>
        </p:nvSpPr>
        <p:spPr/>
        <p:txBody>
          <a:bodyPr>
            <a:normAutofit fontScale="85000" lnSpcReduction="20000"/>
          </a:bodyPr>
          <a:lstStyle/>
          <a:p>
            <a:r>
              <a:rPr lang="cs-CZ" b="1" u="sng" dirty="0" smtClean="0">
                <a:solidFill>
                  <a:srgbClr val="009900"/>
                </a:solidFill>
              </a:rPr>
              <a:t>2 způsoby uspořádání témat</a:t>
            </a:r>
          </a:p>
          <a:p>
            <a:pPr marL="457200" indent="-457200">
              <a:buAutoNum type="arabicParenR"/>
            </a:pPr>
            <a:r>
              <a:rPr lang="cs-CZ" b="1" u="sng" dirty="0" smtClean="0">
                <a:solidFill>
                  <a:srgbClr val="009900"/>
                </a:solidFill>
              </a:rPr>
              <a:t>Chronologické uspořádání </a:t>
            </a:r>
            <a:r>
              <a:rPr lang="cs-CZ" dirty="0" smtClean="0">
                <a:solidFill>
                  <a:srgbClr val="009900"/>
                </a:solidFill>
              </a:rPr>
              <a:t>– jak události probíhaly za sebou</a:t>
            </a:r>
          </a:p>
          <a:p>
            <a:pPr marL="457200" indent="-457200">
              <a:buAutoNum type="arabicParenR"/>
            </a:pPr>
            <a:r>
              <a:rPr lang="cs-CZ" b="1" u="sng" dirty="0" smtClean="0">
                <a:solidFill>
                  <a:srgbClr val="009900"/>
                </a:solidFill>
              </a:rPr>
              <a:t>Retrospektivní uspořádání </a:t>
            </a:r>
            <a:r>
              <a:rPr lang="cs-CZ" dirty="0" smtClean="0">
                <a:solidFill>
                  <a:srgbClr val="009900"/>
                </a:solidFill>
              </a:rPr>
              <a:t>– postava se vrací do minulosti, např. vzpomínky, při objasňování trestního činu (vraždy)</a:t>
            </a:r>
          </a:p>
          <a:p>
            <a:pPr marL="0" indent="0">
              <a:buNone/>
            </a:pPr>
            <a:endParaRPr lang="cs-CZ" dirty="0"/>
          </a:p>
          <a:p>
            <a:pPr marL="0" indent="0">
              <a:buNone/>
            </a:pPr>
            <a:r>
              <a:rPr lang="cs-CZ" b="1" u="sng" dirty="0" smtClean="0">
                <a:solidFill>
                  <a:srgbClr val="0000FF"/>
                </a:solidFill>
              </a:rPr>
              <a:t>Více událostí může probíhat současně </a:t>
            </a:r>
            <a:r>
              <a:rPr lang="cs-CZ" dirty="0" smtClean="0">
                <a:solidFill>
                  <a:srgbClr val="0000FF"/>
                </a:solidFill>
              </a:rPr>
              <a:t>(tzv. vedle sebe), např. láska během probíhající války – </a:t>
            </a:r>
            <a:r>
              <a:rPr lang="cs-CZ" b="1" u="sng" dirty="0" smtClean="0">
                <a:solidFill>
                  <a:srgbClr val="0000FF"/>
                </a:solidFill>
              </a:rPr>
              <a:t>PARALELNÍ spojení událostí</a:t>
            </a:r>
            <a:r>
              <a:rPr lang="cs-CZ" dirty="0" smtClean="0">
                <a:solidFill>
                  <a:srgbClr val="0000FF"/>
                </a:solidFill>
              </a:rPr>
              <a:t>.  </a:t>
            </a:r>
          </a:p>
          <a:p>
            <a:pPr marL="0" indent="0">
              <a:buNone/>
            </a:pPr>
            <a:endParaRPr lang="cs-CZ" dirty="0" smtClean="0">
              <a:solidFill>
                <a:schemeClr val="accent2">
                  <a:lumMod val="50000"/>
                </a:schemeClr>
              </a:solidFill>
            </a:endParaRPr>
          </a:p>
          <a:p>
            <a:pPr marL="0" indent="0">
              <a:buNone/>
            </a:pPr>
            <a:r>
              <a:rPr lang="cs-CZ" i="1" dirty="0" smtClean="0">
                <a:solidFill>
                  <a:srgbClr val="FF0066"/>
                </a:solidFill>
              </a:rPr>
              <a:t>Úkol pro žáky – pouze ústně: Vzpomeňte </a:t>
            </a:r>
            <a:r>
              <a:rPr lang="cs-CZ" i="1" dirty="0">
                <a:solidFill>
                  <a:srgbClr val="FF0066"/>
                </a:solidFill>
              </a:rPr>
              <a:t>si na názvy knih, příp. filmů, ve kterých se uplatnilo:</a:t>
            </a:r>
          </a:p>
          <a:p>
            <a:pPr marL="457200" indent="-457200">
              <a:buAutoNum type="arabicParenR"/>
            </a:pPr>
            <a:r>
              <a:rPr lang="cs-CZ" i="1" dirty="0">
                <a:solidFill>
                  <a:srgbClr val="FF0066"/>
                </a:solidFill>
              </a:rPr>
              <a:t>Chronologické uspořádání</a:t>
            </a:r>
          </a:p>
          <a:p>
            <a:pPr marL="457200" indent="-457200">
              <a:buAutoNum type="arabicParenR"/>
            </a:pPr>
            <a:r>
              <a:rPr lang="cs-CZ" i="1" dirty="0">
                <a:solidFill>
                  <a:srgbClr val="FF0066"/>
                </a:solidFill>
              </a:rPr>
              <a:t>Retrospektivní uspořádání</a:t>
            </a:r>
          </a:p>
          <a:p>
            <a:pPr marL="457200" indent="-457200">
              <a:buAutoNum type="arabicParenR"/>
            </a:pPr>
            <a:r>
              <a:rPr lang="cs-CZ" i="1" dirty="0">
                <a:solidFill>
                  <a:srgbClr val="FF0066"/>
                </a:solidFill>
              </a:rPr>
              <a:t>Paralelní spojení událostí</a:t>
            </a:r>
          </a:p>
          <a:p>
            <a:pPr marL="0" indent="0">
              <a:buNone/>
            </a:pPr>
            <a:endParaRPr lang="cs-CZ" dirty="0"/>
          </a:p>
        </p:txBody>
      </p:sp>
    </p:spTree>
    <p:extLst>
      <p:ext uri="{BB962C8B-B14F-4D97-AF65-F5344CB8AC3E}">
        <p14:creationId xmlns:p14="http://schemas.microsoft.com/office/powerpoint/2010/main" val="27751212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Možné odpovědi:	</a:t>
            </a:r>
            <a:endParaRPr lang="cs-CZ" dirty="0"/>
          </a:p>
        </p:txBody>
      </p:sp>
      <p:sp>
        <p:nvSpPr>
          <p:cNvPr id="3" name="Zástupný symbol pro obsah 2"/>
          <p:cNvSpPr>
            <a:spLocks noGrp="1"/>
          </p:cNvSpPr>
          <p:nvPr>
            <p:ph sz="quarter" idx="1"/>
          </p:nvPr>
        </p:nvSpPr>
        <p:spPr/>
        <p:txBody>
          <a:bodyPr/>
          <a:lstStyle/>
          <a:p>
            <a:r>
              <a:rPr lang="cs-CZ" b="1" i="1" u="sng" dirty="0" smtClean="0">
                <a:solidFill>
                  <a:srgbClr val="FF0066"/>
                </a:solidFill>
              </a:rPr>
              <a:t>Chronologické uspořádání: </a:t>
            </a:r>
            <a:r>
              <a:rPr lang="cs-CZ" i="1" dirty="0" smtClean="0">
                <a:solidFill>
                  <a:srgbClr val="FF0066"/>
                </a:solidFill>
              </a:rPr>
              <a:t>Harry Potter – Joanne Kathleen Rowling</a:t>
            </a:r>
          </a:p>
          <a:p>
            <a:r>
              <a:rPr lang="cs-CZ" b="1" i="1" u="sng" dirty="0" smtClean="0">
                <a:solidFill>
                  <a:srgbClr val="FF0066"/>
                </a:solidFill>
              </a:rPr>
              <a:t>Retrospektivní uspořádání: </a:t>
            </a:r>
            <a:r>
              <a:rPr lang="cs-CZ" i="1" dirty="0" smtClean="0">
                <a:solidFill>
                  <a:srgbClr val="FF0066"/>
                </a:solidFill>
              </a:rPr>
              <a:t>Vražda v Orient exprese – Agatha Christie</a:t>
            </a:r>
          </a:p>
          <a:p>
            <a:r>
              <a:rPr lang="cs-CZ" b="1" i="1" u="sng" dirty="0" smtClean="0">
                <a:solidFill>
                  <a:srgbClr val="FF0066"/>
                </a:solidFill>
              </a:rPr>
              <a:t>Paralelní spojení událostí:</a:t>
            </a:r>
            <a:r>
              <a:rPr lang="cs-CZ" i="1" dirty="0" smtClean="0">
                <a:solidFill>
                  <a:srgbClr val="FF0066"/>
                </a:solidFill>
              </a:rPr>
              <a:t> Petr a Lucie – Romain Rolland, film: Vlak dětství a naděje.</a:t>
            </a:r>
          </a:p>
          <a:p>
            <a:endParaRPr lang="cs-CZ" dirty="0"/>
          </a:p>
        </p:txBody>
      </p:sp>
    </p:spTree>
    <p:extLst>
      <p:ext uri="{BB962C8B-B14F-4D97-AF65-F5344CB8AC3E}">
        <p14:creationId xmlns:p14="http://schemas.microsoft.com/office/powerpoint/2010/main" val="4387210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sz="quarter" idx="1"/>
          </p:nvPr>
        </p:nvSpPr>
        <p:spPr>
          <a:xfrm>
            <a:off x="457200" y="1600200"/>
            <a:ext cx="7715200" cy="4997152"/>
          </a:xfrm>
        </p:spPr>
        <p:txBody>
          <a:bodyPr/>
          <a:lstStyle/>
          <a:p>
            <a:pPr algn="just">
              <a:spcAft>
                <a:spcPts val="0"/>
              </a:spcAft>
            </a:pPr>
            <a:r>
              <a:rPr lang="cs-CZ" dirty="0" err="1">
                <a:latin typeface="Times New Roman"/>
                <a:ea typeface="Calibri"/>
              </a:rPr>
              <a:t>SOCHROVÁ</a:t>
            </a:r>
            <a:r>
              <a:rPr lang="cs-CZ" dirty="0">
                <a:latin typeface="Times New Roman"/>
                <a:ea typeface="Calibri"/>
              </a:rPr>
              <a:t>, Marie. </a:t>
            </a:r>
            <a:r>
              <a:rPr lang="cs-CZ" i="1" dirty="0">
                <a:latin typeface="Times New Roman"/>
                <a:ea typeface="Calibri"/>
              </a:rPr>
              <a:t>Literatura v kostce</a:t>
            </a:r>
            <a:r>
              <a:rPr lang="cs-CZ" dirty="0">
                <a:latin typeface="Times New Roman"/>
                <a:ea typeface="Calibri"/>
              </a:rPr>
              <a:t>. Havlíčkův Brod: Fragment, 2004, ISBN 80-7200-965-6.</a:t>
            </a:r>
          </a:p>
          <a:p>
            <a:pPr algn="just">
              <a:spcAft>
                <a:spcPts val="0"/>
              </a:spcAft>
            </a:pPr>
            <a:r>
              <a:rPr lang="cs-CZ" dirty="0">
                <a:latin typeface="Times New Roman"/>
                <a:ea typeface="Calibri"/>
              </a:rPr>
              <a:t>BAUER, Alois. </a:t>
            </a:r>
            <a:r>
              <a:rPr lang="cs-CZ" i="1" dirty="0">
                <a:latin typeface="Times New Roman"/>
                <a:ea typeface="Calibri"/>
              </a:rPr>
              <a:t>Čeština na dlani - přehled světové a české literatury</a:t>
            </a:r>
            <a:r>
              <a:rPr lang="cs-CZ" dirty="0">
                <a:latin typeface="Times New Roman"/>
                <a:ea typeface="Calibri"/>
              </a:rPr>
              <a:t>. Olomouc: </a:t>
            </a:r>
            <a:r>
              <a:rPr lang="cs-CZ" dirty="0" err="1">
                <a:latin typeface="Times New Roman"/>
                <a:ea typeface="Calibri"/>
              </a:rPr>
              <a:t>Rubico</a:t>
            </a:r>
            <a:r>
              <a:rPr lang="cs-CZ" dirty="0">
                <a:latin typeface="Times New Roman"/>
                <a:ea typeface="Calibri"/>
              </a:rPr>
              <a:t>, 2007, ISBN 80-7346-068-8.</a:t>
            </a:r>
          </a:p>
          <a:p>
            <a:pPr algn="just">
              <a:spcAft>
                <a:spcPts val="0"/>
              </a:spcAft>
            </a:pPr>
            <a:r>
              <a:rPr lang="cs-CZ" dirty="0" err="1">
                <a:latin typeface="Times New Roman"/>
                <a:ea typeface="Calibri"/>
              </a:rPr>
              <a:t>LEHÁR</a:t>
            </a:r>
            <a:r>
              <a:rPr lang="cs-CZ" dirty="0">
                <a:latin typeface="Times New Roman"/>
                <a:ea typeface="Calibri"/>
              </a:rPr>
              <a:t>, Jan; </a:t>
            </a:r>
            <a:r>
              <a:rPr lang="cs-CZ" dirty="0" err="1">
                <a:latin typeface="Times New Roman"/>
                <a:ea typeface="Calibri"/>
              </a:rPr>
              <a:t>STICH</a:t>
            </a:r>
            <a:r>
              <a:rPr lang="cs-CZ" dirty="0">
                <a:latin typeface="Times New Roman"/>
                <a:ea typeface="Calibri"/>
              </a:rPr>
              <a:t>, Alexandr; JANÁČKOVÁ, Jaroslava; HOLÝ, Jiří. </a:t>
            </a:r>
            <a:r>
              <a:rPr lang="cs-CZ" i="1" dirty="0">
                <a:latin typeface="Times New Roman"/>
                <a:ea typeface="Calibri"/>
              </a:rPr>
              <a:t>Česká literatura od počátků k dnešku</a:t>
            </a:r>
            <a:r>
              <a:rPr lang="cs-CZ" dirty="0">
                <a:latin typeface="Times New Roman"/>
                <a:ea typeface="Calibri"/>
              </a:rPr>
              <a:t>. Praha: </a:t>
            </a:r>
            <a:r>
              <a:rPr lang="cs-CZ" dirty="0" smtClean="0">
                <a:latin typeface="Times New Roman"/>
                <a:ea typeface="Calibri"/>
              </a:rPr>
              <a:t>Nakladatelství Lidové </a:t>
            </a:r>
            <a:r>
              <a:rPr lang="cs-CZ" dirty="0">
                <a:latin typeface="Times New Roman"/>
                <a:ea typeface="Calibri"/>
              </a:rPr>
              <a:t>noviny, 2004, ISBN 80-7106-308-8.</a:t>
            </a:r>
          </a:p>
          <a:p>
            <a:endParaRPr lang="cs-CZ" dirty="0"/>
          </a:p>
        </p:txBody>
      </p:sp>
    </p:spTree>
    <p:extLst>
      <p:ext uri="{BB962C8B-B14F-4D97-AF65-F5344CB8AC3E}">
        <p14:creationId xmlns:p14="http://schemas.microsoft.com/office/powerpoint/2010/main" val="25127208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40</TotalTime>
  <Words>1024</Words>
  <Application>Microsoft Office PowerPoint</Application>
  <PresentationFormat>Předvádění na obrazovce (4:3)</PresentationFormat>
  <Paragraphs>133</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Arkýř</vt:lpstr>
      <vt:lpstr>Prezentace aplikace PowerPoint</vt:lpstr>
      <vt:lpstr>Úvod do literatury</vt:lpstr>
      <vt:lpstr>Literatura = písemnictví</vt:lpstr>
      <vt:lpstr>Odpověď + další úkoly:</vt:lpstr>
      <vt:lpstr>Možné odpovědi:</vt:lpstr>
      <vt:lpstr>Funkce umělecké literatury:</vt:lpstr>
      <vt:lpstr>Literární vědy: </vt:lpstr>
      <vt:lpstr>Odpověď: </vt:lpstr>
      <vt:lpstr>Čím začíná každý autor?</vt:lpstr>
      <vt:lpstr>Tematika:</vt:lpstr>
      <vt:lpstr>Úkol pro žáky: </vt:lpstr>
      <vt:lpstr>Možné odpovědi:</vt:lpstr>
      <vt:lpstr>Kompozice:</vt:lpstr>
      <vt:lpstr>Možné odpovědi: </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PC05</dc:creator>
  <cp:lastModifiedBy>PC05</cp:lastModifiedBy>
  <cp:revision>14</cp:revision>
  <dcterms:created xsi:type="dcterms:W3CDTF">2013-11-10T09:23:24Z</dcterms:created>
  <dcterms:modified xsi:type="dcterms:W3CDTF">2014-03-03T06:05:41Z</dcterms:modified>
</cp:coreProperties>
</file>