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69" r:id="rId4"/>
    <p:sldId id="257" r:id="rId5"/>
    <p:sldId id="258" r:id="rId6"/>
    <p:sldId id="259" r:id="rId7"/>
    <p:sldId id="260" r:id="rId8"/>
    <p:sldId id="261" r:id="rId9"/>
    <p:sldId id="262" r:id="rId10"/>
    <p:sldId id="263" r:id="rId11"/>
    <p:sldId id="265" r:id="rId12"/>
    <p:sldId id="266" r:id="rId13"/>
    <p:sldId id="267" r:id="rId14"/>
    <p:sldId id="268" r:id="rId15"/>
    <p:sldId id="270"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8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BECA9600-EC14-4D61-B1A6-293523985D9F}" type="datetimeFigureOut">
              <a:rPr lang="cs-CZ" smtClean="0"/>
              <a:t>3.3.2014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310008E1-33A6-4D68-977C-7AEBCEA62008}"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BECA9600-EC14-4D61-B1A6-293523985D9F}" type="datetimeFigureOut">
              <a:rPr lang="cs-CZ" smtClean="0"/>
              <a:t>3.3.2014</a:t>
            </a:fld>
            <a:endParaRPr lang="cs-CZ"/>
          </a:p>
        </p:txBody>
      </p:sp>
      <p:sp>
        <p:nvSpPr>
          <p:cNvPr id="9" name="Zástupný symbol pro číslo snímku 8"/>
          <p:cNvSpPr>
            <a:spLocks noGrp="1"/>
          </p:cNvSpPr>
          <p:nvPr>
            <p:ph type="sldNum" sz="quarter" idx="15"/>
          </p:nvPr>
        </p:nvSpPr>
        <p:spPr/>
        <p:txBody>
          <a:bodyPr rtlCol="0"/>
          <a:lstStyle/>
          <a:p>
            <a:fld id="{310008E1-33A6-4D68-977C-7AEBCEA62008}"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BECA9600-EC14-4D61-B1A6-293523985D9F}" type="datetimeFigureOut">
              <a:rPr lang="cs-CZ" smtClean="0"/>
              <a:t>3.3.2014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310008E1-33A6-4D68-977C-7AEBCEA62008}"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BECA9600-EC14-4D61-B1A6-293523985D9F}"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0008E1-33A6-4D68-977C-7AEBCEA62008}"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BECA9600-EC14-4D61-B1A6-293523985D9F}"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0008E1-33A6-4D68-977C-7AEBCEA62008}"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BECA9600-EC14-4D61-B1A6-293523985D9F}" type="datetimeFigureOut">
              <a:rPr lang="cs-CZ" smtClean="0"/>
              <a:t>3.3.2014</a:t>
            </a:fld>
            <a:endParaRPr lang="cs-CZ"/>
          </a:p>
        </p:txBody>
      </p:sp>
      <p:sp>
        <p:nvSpPr>
          <p:cNvPr id="7" name="Zástupný symbol pro číslo snímku 6"/>
          <p:cNvSpPr>
            <a:spLocks noGrp="1"/>
          </p:cNvSpPr>
          <p:nvPr>
            <p:ph type="sldNum" sz="quarter" idx="11"/>
          </p:nvPr>
        </p:nvSpPr>
        <p:spPr/>
        <p:txBody>
          <a:bodyPr rtlCol="0"/>
          <a:lstStyle/>
          <a:p>
            <a:fld id="{310008E1-33A6-4D68-977C-7AEBCEA62008}"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ECA9600-EC14-4D61-B1A6-293523985D9F}"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0008E1-33A6-4D68-977C-7AEBCEA62008}"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BECA9600-EC14-4D61-B1A6-293523985D9F}" type="datetimeFigureOut">
              <a:rPr lang="cs-CZ" smtClean="0"/>
              <a:t>3.3.2014</a:t>
            </a:fld>
            <a:endParaRPr lang="cs-CZ"/>
          </a:p>
        </p:txBody>
      </p:sp>
      <p:sp>
        <p:nvSpPr>
          <p:cNvPr id="22" name="Zástupný symbol pro číslo snímku 21"/>
          <p:cNvSpPr>
            <a:spLocks noGrp="1"/>
          </p:cNvSpPr>
          <p:nvPr>
            <p:ph type="sldNum" sz="quarter" idx="15"/>
          </p:nvPr>
        </p:nvSpPr>
        <p:spPr/>
        <p:txBody>
          <a:bodyPr rtlCol="0"/>
          <a:lstStyle/>
          <a:p>
            <a:fld id="{310008E1-33A6-4D68-977C-7AEBCEA62008}"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BECA9600-EC14-4D61-B1A6-293523985D9F}" type="datetimeFigureOut">
              <a:rPr lang="cs-CZ" smtClean="0"/>
              <a:t>3.3.2014</a:t>
            </a:fld>
            <a:endParaRPr lang="cs-CZ"/>
          </a:p>
        </p:txBody>
      </p:sp>
      <p:sp>
        <p:nvSpPr>
          <p:cNvPr id="18" name="Zástupný symbol pro číslo snímku 17"/>
          <p:cNvSpPr>
            <a:spLocks noGrp="1"/>
          </p:cNvSpPr>
          <p:nvPr>
            <p:ph type="sldNum" sz="quarter" idx="11"/>
          </p:nvPr>
        </p:nvSpPr>
        <p:spPr/>
        <p:txBody>
          <a:bodyPr rtlCol="0"/>
          <a:lstStyle/>
          <a:p>
            <a:fld id="{310008E1-33A6-4D68-977C-7AEBCEA62008}"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ECA9600-EC14-4D61-B1A6-293523985D9F}"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0008E1-33A6-4D68-977C-7AEBCEA62008}"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ECA9600-EC14-4D61-B1A6-293523985D9F}"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0008E1-33A6-4D68-977C-7AEBCEA62008}"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BECA9600-EC14-4D61-B1A6-293523985D9F}" type="datetimeFigureOut">
              <a:rPr lang="cs-CZ" smtClean="0"/>
              <a:t>3.3.2014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310008E1-33A6-4D68-977C-7AEBCEA62008}"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BECA9600-EC14-4D61-B1A6-293523985D9F}" type="datetimeFigureOut">
              <a:rPr lang="cs-CZ" smtClean="0"/>
              <a:t>3.3.2014</a:t>
            </a:fld>
            <a:endParaRPr lang="cs-CZ"/>
          </a:p>
        </p:txBody>
      </p:sp>
      <p:sp>
        <p:nvSpPr>
          <p:cNvPr id="9" name="Zástupný symbol pro číslo snímku 8"/>
          <p:cNvSpPr>
            <a:spLocks noGrp="1"/>
          </p:cNvSpPr>
          <p:nvPr>
            <p:ph type="sldNum" sz="quarter" idx="15"/>
          </p:nvPr>
        </p:nvSpPr>
        <p:spPr/>
        <p:txBody>
          <a:bodyPr rtlCol="0"/>
          <a:lstStyle/>
          <a:p>
            <a:fld id="{310008E1-33A6-4D68-977C-7AEBCEA62008}"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BECA9600-EC14-4D61-B1A6-293523985D9F}" type="datetimeFigureOut">
              <a:rPr lang="cs-CZ" smtClean="0"/>
              <a:t>3.3.2014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310008E1-33A6-4D68-977C-7AEBCEA62008}"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BECA9600-EC14-4D61-B1A6-293523985D9F}"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0008E1-33A6-4D68-977C-7AEBCEA62008}"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BECA9600-EC14-4D61-B1A6-293523985D9F}"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0008E1-33A6-4D68-977C-7AEBCEA62008}"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BECA9600-EC14-4D61-B1A6-293523985D9F}" type="datetimeFigureOut">
              <a:rPr lang="cs-CZ" smtClean="0"/>
              <a:t>3.3.2014</a:t>
            </a:fld>
            <a:endParaRPr lang="cs-CZ"/>
          </a:p>
        </p:txBody>
      </p:sp>
      <p:sp>
        <p:nvSpPr>
          <p:cNvPr id="7" name="Zástupný symbol pro číslo snímku 6"/>
          <p:cNvSpPr>
            <a:spLocks noGrp="1"/>
          </p:cNvSpPr>
          <p:nvPr>
            <p:ph type="sldNum" sz="quarter" idx="11"/>
          </p:nvPr>
        </p:nvSpPr>
        <p:spPr/>
        <p:txBody>
          <a:bodyPr rtlCol="0"/>
          <a:lstStyle/>
          <a:p>
            <a:fld id="{310008E1-33A6-4D68-977C-7AEBCEA62008}"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ECA9600-EC14-4D61-B1A6-293523985D9F}"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0008E1-33A6-4D68-977C-7AEBCEA62008}" type="slidenum">
              <a:rPr lang="cs-CZ" smtClean="0"/>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BECA9600-EC14-4D61-B1A6-293523985D9F}" type="datetimeFigureOut">
              <a:rPr lang="cs-CZ" smtClean="0"/>
              <a:t>3.3.2014</a:t>
            </a:fld>
            <a:endParaRPr lang="cs-CZ"/>
          </a:p>
        </p:txBody>
      </p:sp>
      <p:sp>
        <p:nvSpPr>
          <p:cNvPr id="22" name="Zástupný symbol pro číslo snímku 21"/>
          <p:cNvSpPr>
            <a:spLocks noGrp="1"/>
          </p:cNvSpPr>
          <p:nvPr>
            <p:ph type="sldNum" sz="quarter" idx="15"/>
          </p:nvPr>
        </p:nvSpPr>
        <p:spPr/>
        <p:txBody>
          <a:bodyPr rtlCol="0"/>
          <a:lstStyle/>
          <a:p>
            <a:fld id="{310008E1-33A6-4D68-977C-7AEBCEA62008}"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BECA9600-EC14-4D61-B1A6-293523985D9F}" type="datetimeFigureOut">
              <a:rPr lang="cs-CZ" smtClean="0"/>
              <a:t>3.3.2014</a:t>
            </a:fld>
            <a:endParaRPr lang="cs-CZ"/>
          </a:p>
        </p:txBody>
      </p:sp>
      <p:sp>
        <p:nvSpPr>
          <p:cNvPr id="18" name="Zástupný symbol pro číslo snímku 17"/>
          <p:cNvSpPr>
            <a:spLocks noGrp="1"/>
          </p:cNvSpPr>
          <p:nvPr>
            <p:ph type="sldNum" sz="quarter" idx="11"/>
          </p:nvPr>
        </p:nvSpPr>
        <p:spPr/>
        <p:txBody>
          <a:bodyPr rtlCol="0"/>
          <a:lstStyle/>
          <a:p>
            <a:fld id="{310008E1-33A6-4D68-977C-7AEBCEA62008}"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ECA9600-EC14-4D61-B1A6-293523985D9F}"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0008E1-33A6-4D68-977C-7AEBCEA62008}" type="slidenum">
              <a:rPr lang="cs-CZ" smtClean="0"/>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ECA9600-EC14-4D61-B1A6-293523985D9F}"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0008E1-33A6-4D68-977C-7AEBCEA62008}"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ECA9600-EC14-4D61-B1A6-293523985D9F}" type="datetimeFigureOut">
              <a:rPr lang="cs-CZ" smtClean="0"/>
              <a:t>3.3.2014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10008E1-33A6-4D68-977C-7AEBCEA62008}"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ECA9600-EC14-4D61-B1A6-293523985D9F}" type="datetimeFigureOut">
              <a:rPr lang="cs-CZ" smtClean="0"/>
              <a:t>3.3.2014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10008E1-33A6-4D68-977C-7AEBCEA62008}"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775435218"/>
              </p:ext>
            </p:extLst>
          </p:nvPr>
        </p:nvGraphicFramePr>
        <p:xfrm>
          <a:off x="1354752" y="1584026"/>
          <a:ext cx="5792470" cy="839470"/>
        </p:xfrm>
        <a:graphic>
          <a:graphicData uri="http://schemas.openxmlformats.org/drawingml/2006/table">
            <a:tbl>
              <a:tblPr firstRow="1" firstCol="1" bandRow="1"/>
              <a:tblGrid>
                <a:gridCol w="2177415"/>
                <a:gridCol w="361505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Základní škola a mateřská škola Libchavy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dirty="0">
                          <a:solidFill>
                            <a:srgbClr val="000000"/>
                          </a:solidFill>
                          <a:effectLst/>
                          <a:latin typeface="Calibri"/>
                          <a:cs typeface="Times New Roman"/>
                        </a:rPr>
                        <a:t>Název a číslo projektu</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EU peníze pro ZŠ Libchavy</a:t>
                      </a:r>
                      <a:endParaRPr lang="cs-CZ" sz="1100" dirty="0">
                        <a:effectLst/>
                        <a:latin typeface="Times New Roman"/>
                        <a:cs typeface="Times New Roman"/>
                      </a:endParaRPr>
                    </a:p>
                    <a:p>
                      <a:pPr algn="ctr"/>
                      <a:r>
                        <a:rPr lang="cs-CZ" sz="1100" b="1" dirty="0">
                          <a:solidFill>
                            <a:srgbClr val="000000"/>
                          </a:solidFill>
                          <a:effectLst/>
                          <a:latin typeface="Calibri"/>
                          <a:cs typeface="Times New Roman"/>
                        </a:rPr>
                        <a:t>CZ.1.07/1.4.00/21.3403</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a:solidFill>
                            <a:srgbClr val="000000"/>
                          </a:solidFill>
                          <a:effectLst/>
                          <a:latin typeface="Calibri"/>
                          <a:cs typeface="Times New Roman"/>
                        </a:rPr>
                        <a:t>Číslo a název klíčové aktivity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3417518698"/>
              </p:ext>
            </p:extLst>
          </p:nvPr>
        </p:nvGraphicFramePr>
        <p:xfrm>
          <a:off x="675034" y="2506663"/>
          <a:ext cx="7200800" cy="4149085"/>
        </p:xfrm>
        <a:graphic>
          <a:graphicData uri="http://schemas.openxmlformats.org/drawingml/2006/table">
            <a:tbl>
              <a:tblPr firstRow="1" firstCol="1" bandRow="1"/>
              <a:tblGrid>
                <a:gridCol w="1908295"/>
                <a:gridCol w="5292505"/>
              </a:tblGrid>
              <a:tr h="336175">
                <a:tc>
                  <a:txBody>
                    <a:bodyPr/>
                    <a:lstStyle/>
                    <a:p>
                      <a:pPr algn="ctr"/>
                      <a:r>
                        <a:rPr lang="cs-CZ" sz="1000" b="1" dirty="0">
                          <a:solidFill>
                            <a:srgbClr val="000000"/>
                          </a:solidFill>
                          <a:effectLst/>
                          <a:latin typeface="Calibri"/>
                          <a:cs typeface="Times New Roman"/>
                        </a:rPr>
                        <a:t>Název materiálu:</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300" dirty="0">
                          <a:solidFill>
                            <a:srgbClr val="000000"/>
                          </a:solidFill>
                          <a:effectLst/>
                          <a:latin typeface="Calibri"/>
                          <a:cs typeface="Times New Roman"/>
                        </a:rPr>
                        <a:t>Úvod do literatury. Jazykové prostředky, literární druhy a </a:t>
                      </a:r>
                      <a:r>
                        <a:rPr lang="cs-CZ" sz="1300" dirty="0" smtClean="0">
                          <a:solidFill>
                            <a:srgbClr val="000000"/>
                          </a:solidFill>
                          <a:effectLst/>
                          <a:latin typeface="Calibri"/>
                          <a:cs typeface="Times New Roman"/>
                        </a:rPr>
                        <a:t>žánry</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2484">
                <a:tc>
                  <a:txBody>
                    <a:bodyPr/>
                    <a:lstStyle/>
                    <a:p>
                      <a:pPr algn="ctr"/>
                      <a:r>
                        <a:rPr lang="cs-CZ" sz="1000" b="1" dirty="0">
                          <a:solidFill>
                            <a:srgbClr val="000000"/>
                          </a:solidFill>
                          <a:effectLst/>
                          <a:latin typeface="Calibri"/>
                          <a:cs typeface="Times New Roman"/>
                        </a:rPr>
                        <a:t>Číslo materiálu:</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b="1">
                          <a:solidFill>
                            <a:srgbClr val="000000"/>
                          </a:solidFill>
                          <a:effectLst/>
                          <a:latin typeface="Calibri"/>
                          <a:cs typeface="Times New Roman"/>
                        </a:rPr>
                        <a:t> </a:t>
                      </a:r>
                      <a:endParaRPr lang="cs-CZ" sz="1000">
                        <a:effectLst/>
                        <a:latin typeface="Times New Roman"/>
                        <a:cs typeface="Times New Roman"/>
                      </a:endParaRPr>
                    </a:p>
                    <a:p>
                      <a:pPr algn="ctr"/>
                      <a:r>
                        <a:rPr lang="cs-CZ" sz="1000" b="1">
                          <a:solidFill>
                            <a:srgbClr val="000000"/>
                          </a:solidFill>
                          <a:effectLst/>
                          <a:latin typeface="Calibri"/>
                          <a:cs typeface="Times New Roman"/>
                        </a:rPr>
                        <a:t>VY_32_INOVACE_14_2</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a:solidFill>
                            <a:srgbClr val="000000"/>
                          </a:solidFill>
                          <a:effectLst/>
                          <a:latin typeface="Calibri"/>
                          <a:cs typeface="Times New Roman"/>
                        </a:rPr>
                        <a:t>Autor:</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solidFill>
                            <a:srgbClr val="000000"/>
                          </a:solidFill>
                          <a:effectLst/>
                          <a:latin typeface="Calibri"/>
                          <a:cs typeface="Times New Roman"/>
                        </a:rPr>
                        <a:t>Mgr. Hana Pleváková</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a:solidFill>
                            <a:srgbClr val="000000"/>
                          </a:solidFill>
                          <a:effectLst/>
                          <a:latin typeface="Calibri"/>
                          <a:cs typeface="Times New Roman"/>
                        </a:rPr>
                        <a:t>Datum vytvoření:</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smtClean="0">
                          <a:effectLst/>
                          <a:latin typeface="Calibri"/>
                          <a:cs typeface="Times New Roman"/>
                        </a:rPr>
                        <a:t>15.</a:t>
                      </a:r>
                      <a:r>
                        <a:rPr lang="cs-CZ" sz="1000" baseline="0" dirty="0" smtClean="0">
                          <a:effectLst/>
                          <a:latin typeface="Calibri"/>
                          <a:cs typeface="Times New Roman"/>
                        </a:rPr>
                        <a:t> 7</a:t>
                      </a:r>
                      <a:r>
                        <a:rPr lang="cs-CZ" sz="1000" dirty="0" smtClean="0">
                          <a:effectLst/>
                          <a:latin typeface="Calibri"/>
                          <a:cs typeface="Times New Roman"/>
                        </a:rPr>
                        <a:t>. 2013</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a:solidFill>
                            <a:srgbClr val="000000"/>
                          </a:solidFill>
                          <a:effectLst/>
                          <a:latin typeface="Calibri"/>
                          <a:cs typeface="Times New Roman"/>
                        </a:rPr>
                        <a:t>Vyučovací předmět:</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dirty="0">
                          <a:solidFill>
                            <a:srgbClr val="000000"/>
                          </a:solidFill>
                          <a:effectLst/>
                          <a:latin typeface="Calibri"/>
                          <a:cs typeface="Times New Roman"/>
                        </a:rPr>
                        <a:t>Ročník:</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6. - 9. </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a:solidFill>
                            <a:srgbClr val="000000"/>
                          </a:solidFill>
                          <a:effectLst/>
                          <a:latin typeface="Calibri"/>
                          <a:cs typeface="Times New Roman"/>
                        </a:rPr>
                        <a:t>Vzdělávací oblast:</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Jazyk a jazyková komunikace</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a:solidFill>
                            <a:srgbClr val="000000"/>
                          </a:solidFill>
                          <a:effectLst/>
                          <a:latin typeface="Calibri"/>
                          <a:cs typeface="Times New Roman"/>
                        </a:rPr>
                        <a:t>Vzdělávací obor:</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a:solidFill>
                            <a:srgbClr val="000000"/>
                          </a:solidFill>
                          <a:effectLst/>
                          <a:latin typeface="Calibri"/>
                          <a:cs typeface="Times New Roman"/>
                        </a:rPr>
                        <a:t>Tematický okruh:</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Literatura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782">
                <a:tc>
                  <a:txBody>
                    <a:bodyPr/>
                    <a:lstStyle/>
                    <a:p>
                      <a:pPr algn="ctr"/>
                      <a:r>
                        <a:rPr lang="cs-CZ" sz="1000" b="1">
                          <a:solidFill>
                            <a:srgbClr val="000000"/>
                          </a:solidFill>
                          <a:effectLst/>
                          <a:latin typeface="Calibri"/>
                          <a:cs typeface="Times New Roman"/>
                        </a:rPr>
                        <a:t>Téma:</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Úvod do literatury. Jazykové prostředky, literární druhy a </a:t>
                      </a:r>
                      <a:r>
                        <a:rPr lang="cs-CZ" sz="1000" dirty="0" smtClean="0">
                          <a:effectLst/>
                          <a:latin typeface="Calibri"/>
                          <a:cs typeface="Times New Roman"/>
                        </a:rPr>
                        <a:t>žánry</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8596">
                <a:tc>
                  <a:txBody>
                    <a:bodyPr/>
                    <a:lstStyle/>
                    <a:p>
                      <a:pPr algn="ctr"/>
                      <a:r>
                        <a:rPr lang="cs-CZ" sz="1000" b="1" dirty="0">
                          <a:solidFill>
                            <a:srgbClr val="000000"/>
                          </a:solidFill>
                          <a:effectLst/>
                          <a:latin typeface="Calibri"/>
                          <a:cs typeface="Times New Roman"/>
                        </a:rPr>
                        <a:t>Druh učebního materiálu:</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smtClean="0">
                          <a:effectLst/>
                          <a:latin typeface="Calibri"/>
                          <a:cs typeface="Times New Roman"/>
                        </a:rPr>
                        <a:t>Prezentace</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8596">
                <a:tc>
                  <a:txBody>
                    <a:bodyPr/>
                    <a:lstStyle/>
                    <a:p>
                      <a:pPr algn="ctr"/>
                      <a:r>
                        <a:rPr lang="cs-CZ" sz="1000" b="1">
                          <a:solidFill>
                            <a:srgbClr val="000000"/>
                          </a:solidFill>
                          <a:effectLst/>
                          <a:latin typeface="Calibri"/>
                          <a:cs typeface="Times New Roman"/>
                        </a:rPr>
                        <a:t>Potřebný čas pro výuku DUM:</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15 - 25 min </a:t>
                      </a:r>
                      <a:endParaRPr lang="cs-CZ" sz="100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92978">
                <a:tc>
                  <a:txBody>
                    <a:bodyPr/>
                    <a:lstStyle/>
                    <a:p>
                      <a:pPr algn="ctr"/>
                      <a:r>
                        <a:rPr lang="cs-CZ" sz="1000" b="1" dirty="0">
                          <a:solidFill>
                            <a:srgbClr val="000000"/>
                          </a:solidFill>
                          <a:effectLst/>
                          <a:latin typeface="Calibri"/>
                          <a:cs typeface="Times New Roman"/>
                        </a:rPr>
                        <a:t>Anotace / Metodický list: </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Prezentace žákům poskytuje informace o jazykových prostředcích, literárních druzích a žánrech. </a:t>
                      </a:r>
                      <a:r>
                        <a:rPr lang="cs-CZ" sz="1000" dirty="0" smtClean="0">
                          <a:effectLst/>
                          <a:latin typeface="Calibri"/>
                          <a:cs typeface="Times New Roman"/>
                        </a:rPr>
                        <a:t>Je</a:t>
                      </a:r>
                      <a:r>
                        <a:rPr lang="cs-CZ" sz="1000" baseline="0" dirty="0" smtClean="0">
                          <a:effectLst/>
                          <a:latin typeface="Calibri"/>
                          <a:cs typeface="Times New Roman"/>
                        </a:rPr>
                        <a:t> vhodná pro seznámení s učivem i pro opakování. </a:t>
                      </a:r>
                      <a:r>
                        <a:rPr lang="cs-CZ" sz="1000" dirty="0" smtClean="0">
                          <a:effectLst/>
                          <a:latin typeface="Calibri"/>
                          <a:cs typeface="Times New Roman"/>
                        </a:rPr>
                        <a:t>V</a:t>
                      </a:r>
                      <a:r>
                        <a:rPr lang="cs-CZ" sz="1000" dirty="0">
                          <a:effectLst/>
                          <a:latin typeface="Calibri"/>
                          <a:cs typeface="Times New Roman"/>
                        </a:rPr>
                        <a:t> rámci prezentace jsou úkoly pro žáky, na které žáci odpovídají ústně. Na snímku (následujícím po zadání úkolu) je vždy odpověď. Prezentaci lze využít pro projekci na interaktivní tabuli, přes datový projektor </a:t>
                      </a:r>
                      <a:r>
                        <a:rPr lang="cs-CZ" sz="1000" dirty="0" smtClean="0">
                          <a:effectLst/>
                          <a:latin typeface="Calibri"/>
                          <a:cs typeface="Times New Roman"/>
                        </a:rPr>
                        <a:t>ad. Potřebný </a:t>
                      </a:r>
                      <a:r>
                        <a:rPr lang="cs-CZ" sz="1000" dirty="0">
                          <a:effectLst/>
                          <a:latin typeface="Calibri"/>
                          <a:cs typeface="Times New Roman"/>
                        </a:rPr>
                        <a:t>čas pro výuku je závislý na rychlosti odpovědí </a:t>
                      </a:r>
                      <a:r>
                        <a:rPr lang="cs-CZ" sz="1000" dirty="0" smtClean="0">
                          <a:effectLst/>
                          <a:latin typeface="Calibri"/>
                          <a:cs typeface="Times New Roman"/>
                        </a:rPr>
                        <a:t>žáků</a:t>
                      </a:r>
                      <a:r>
                        <a:rPr lang="cs-CZ" sz="1000" smtClean="0">
                          <a:effectLst/>
                          <a:latin typeface="Calibri"/>
                          <a:cs typeface="Times New Roman"/>
                        </a:rPr>
                        <a:t>.</a:t>
                      </a:r>
                      <a:r>
                        <a:rPr lang="cs-CZ" sz="1000" baseline="0" smtClean="0">
                          <a:effectLst/>
                          <a:latin typeface="Calibri"/>
                          <a:cs typeface="Times New Roman"/>
                        </a:rPr>
                        <a:t> </a:t>
                      </a:r>
                      <a:endParaRPr lang="cs-CZ" sz="1000" dirty="0">
                        <a:effectLst/>
                        <a:latin typeface="Times New Roman"/>
                        <a:cs typeface="Times New Roman"/>
                      </a:endParaRPr>
                    </a:p>
                  </a:txBody>
                  <a:tcPr marL="40273" marR="402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2"/>
          <p:cNvSpPr>
            <a:spLocks noChangeArrowheads="1"/>
          </p:cNvSpPr>
          <p:nvPr/>
        </p:nvSpPr>
        <p:spPr bwMode="auto">
          <a:xfrm>
            <a:off x="1560513" y="15922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7" y="183851"/>
            <a:ext cx="5743575" cy="1400175"/>
          </a:xfrm>
          <a:prstGeom prst="rect">
            <a:avLst/>
          </a:prstGeom>
          <a:solidFill>
            <a:srgbClr val="FFFFFF"/>
          </a:solidFill>
        </p:spPr>
      </p:pic>
      <p:sp>
        <p:nvSpPr>
          <p:cNvPr id="7" name="Rectangle 3"/>
          <p:cNvSpPr>
            <a:spLocks noChangeArrowheads="1"/>
          </p:cNvSpPr>
          <p:nvPr/>
        </p:nvSpPr>
        <p:spPr bwMode="auto">
          <a:xfrm>
            <a:off x="1560513" y="20494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8967527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dirty="0" smtClean="0"/>
              <a:t>Úvod do literatury</a:t>
            </a:r>
            <a:endParaRPr lang="cs-CZ" dirty="0"/>
          </a:p>
        </p:txBody>
      </p:sp>
      <p:sp>
        <p:nvSpPr>
          <p:cNvPr id="5" name="Podnadpis 4"/>
          <p:cNvSpPr>
            <a:spLocks noGrp="1"/>
          </p:cNvSpPr>
          <p:nvPr>
            <p:ph type="subTitle" idx="1"/>
          </p:nvPr>
        </p:nvSpPr>
        <p:spPr/>
        <p:txBody>
          <a:bodyPr/>
          <a:lstStyle/>
          <a:p>
            <a:r>
              <a:rPr lang="cs-CZ" dirty="0" smtClean="0"/>
              <a:t>Jazykové prostředky, literární druhy </a:t>
            </a:r>
            <a:r>
              <a:rPr lang="cs-CZ" smtClean="0"/>
              <a:t>a žánry</a:t>
            </a:r>
            <a:endParaRPr lang="cs-CZ" dirty="0"/>
          </a:p>
        </p:txBody>
      </p:sp>
    </p:spTree>
    <p:extLst>
      <p:ext uri="{BB962C8B-B14F-4D97-AF65-F5344CB8AC3E}">
        <p14:creationId xmlns:p14="http://schemas.microsoft.com/office/powerpoint/2010/main" val="4129500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Jazyk:</a:t>
            </a:r>
            <a:endParaRPr lang="cs-CZ" dirty="0"/>
          </a:p>
        </p:txBody>
      </p:sp>
      <p:sp>
        <p:nvSpPr>
          <p:cNvPr id="3" name="Zástupný symbol pro obsah 2"/>
          <p:cNvSpPr>
            <a:spLocks noGrp="1"/>
          </p:cNvSpPr>
          <p:nvPr>
            <p:ph sz="quarter" idx="1"/>
          </p:nvPr>
        </p:nvSpPr>
        <p:spPr/>
        <p:txBody>
          <a:bodyPr>
            <a:normAutofit lnSpcReduction="10000"/>
          </a:bodyPr>
          <a:lstStyle/>
          <a:p>
            <a:r>
              <a:rPr lang="cs-CZ" dirty="0" smtClean="0"/>
              <a:t>Autor volí a využívá vhodných slov pro dané téma (knihu). Např. téma lásky – </a:t>
            </a:r>
            <a:r>
              <a:rPr lang="cs-CZ" i="1" dirty="0" smtClean="0"/>
              <a:t>vhodná slova? – doplní žáci (ústně)</a:t>
            </a:r>
            <a:r>
              <a:rPr lang="cs-CZ" dirty="0" smtClean="0"/>
              <a:t>, téma války – </a:t>
            </a:r>
            <a:r>
              <a:rPr lang="cs-CZ" i="1" dirty="0" smtClean="0"/>
              <a:t>vhodná slova? – doplní žáci (ústně)</a:t>
            </a:r>
            <a:r>
              <a:rPr lang="cs-CZ" dirty="0" smtClean="0"/>
              <a:t>. </a:t>
            </a:r>
          </a:p>
          <a:p>
            <a:r>
              <a:rPr lang="cs-CZ" dirty="0" smtClean="0">
                <a:solidFill>
                  <a:srgbClr val="FF0000"/>
                </a:solidFill>
              </a:rPr>
              <a:t>Volba a využití vhodných slov = </a:t>
            </a:r>
            <a:r>
              <a:rPr lang="cs-CZ" b="1" u="sng" dirty="0" smtClean="0">
                <a:solidFill>
                  <a:srgbClr val="FF0000"/>
                </a:solidFill>
              </a:rPr>
              <a:t>jazykové prostředky</a:t>
            </a:r>
          </a:p>
          <a:p>
            <a:r>
              <a:rPr lang="cs-CZ" dirty="0" smtClean="0">
                <a:solidFill>
                  <a:srgbClr val="008000"/>
                </a:solidFill>
              </a:rPr>
              <a:t>Základ – </a:t>
            </a:r>
            <a:r>
              <a:rPr lang="cs-CZ" b="1" u="sng" dirty="0" smtClean="0">
                <a:solidFill>
                  <a:srgbClr val="008000"/>
                </a:solidFill>
              </a:rPr>
              <a:t>spisovná čeština</a:t>
            </a:r>
            <a:r>
              <a:rPr lang="cs-CZ" dirty="0" smtClean="0">
                <a:solidFill>
                  <a:srgbClr val="008000"/>
                </a:solidFill>
              </a:rPr>
              <a:t>.</a:t>
            </a:r>
          </a:p>
          <a:p>
            <a:r>
              <a:rPr lang="cs-CZ" dirty="0" smtClean="0">
                <a:solidFill>
                  <a:srgbClr val="0000FF"/>
                </a:solidFill>
              </a:rPr>
              <a:t>Vhodné pro některá témata: </a:t>
            </a:r>
            <a:r>
              <a:rPr lang="cs-CZ" b="1" u="sng" dirty="0" smtClean="0">
                <a:solidFill>
                  <a:srgbClr val="0000FF"/>
                </a:solidFill>
              </a:rPr>
              <a:t>nespisovný jazyk </a:t>
            </a:r>
            <a:r>
              <a:rPr lang="cs-CZ" dirty="0" smtClean="0">
                <a:solidFill>
                  <a:srgbClr val="0000FF"/>
                </a:solidFill>
              </a:rPr>
              <a:t>(vulgarismy, nářečí, slang, argot, obecná čeština).</a:t>
            </a:r>
          </a:p>
          <a:p>
            <a:pPr marL="0" indent="0">
              <a:buNone/>
            </a:pPr>
            <a:endParaRPr lang="cs-CZ" dirty="0" smtClean="0"/>
          </a:p>
          <a:p>
            <a:r>
              <a:rPr lang="cs-CZ" i="1" dirty="0" smtClean="0">
                <a:solidFill>
                  <a:srgbClr val="FF0066"/>
                </a:solidFill>
              </a:rPr>
              <a:t>Úkol pro žáky (ústně, poté písemně): Kde se používá slang? Co je to vulgarismus? Kde se používá argot?</a:t>
            </a:r>
          </a:p>
        </p:txBody>
      </p:sp>
    </p:spTree>
    <p:extLst>
      <p:ext uri="{BB962C8B-B14F-4D97-AF65-F5344CB8AC3E}">
        <p14:creationId xmlns:p14="http://schemas.microsoft.com/office/powerpoint/2010/main" val="16603045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Odpověď:</a:t>
            </a:r>
            <a:endParaRPr lang="cs-CZ" dirty="0"/>
          </a:p>
        </p:txBody>
      </p:sp>
      <p:sp>
        <p:nvSpPr>
          <p:cNvPr id="3" name="Zástupný symbol pro obsah 2"/>
          <p:cNvSpPr>
            <a:spLocks noGrp="1"/>
          </p:cNvSpPr>
          <p:nvPr>
            <p:ph sz="quarter" idx="1"/>
          </p:nvPr>
        </p:nvSpPr>
        <p:spPr/>
        <p:txBody>
          <a:bodyPr>
            <a:normAutofit/>
          </a:bodyPr>
          <a:lstStyle/>
          <a:p>
            <a:r>
              <a:rPr lang="cs-CZ" b="1" i="1" u="sng" dirty="0" smtClean="0">
                <a:solidFill>
                  <a:srgbClr val="FF0066"/>
                </a:solidFill>
              </a:rPr>
              <a:t>Slang</a:t>
            </a:r>
            <a:r>
              <a:rPr lang="cs-CZ" i="1" dirty="0" smtClean="0">
                <a:solidFill>
                  <a:srgbClr val="FF0066"/>
                </a:solidFill>
              </a:rPr>
              <a:t> – používá určitá skupina lidí (např. školní slang – třídnice, děják</a:t>
            </a:r>
            <a:r>
              <a:rPr lang="cs-CZ" i="1" dirty="0">
                <a:solidFill>
                  <a:srgbClr val="FF0066"/>
                </a:solidFill>
              </a:rPr>
              <a:t>,</a:t>
            </a:r>
            <a:r>
              <a:rPr lang="cs-CZ" i="1" dirty="0" smtClean="0">
                <a:solidFill>
                  <a:srgbClr val="FF0066"/>
                </a:solidFill>
              </a:rPr>
              <a:t> zemák atd., lékařský slang – erzeta = Rychlá záchranná služba atd.)</a:t>
            </a:r>
          </a:p>
          <a:p>
            <a:r>
              <a:rPr lang="cs-CZ" b="1" i="1" u="sng" dirty="0" smtClean="0">
                <a:solidFill>
                  <a:srgbClr val="FF0066"/>
                </a:solidFill>
              </a:rPr>
              <a:t>Vulgarismus </a:t>
            </a:r>
            <a:r>
              <a:rPr lang="cs-CZ" i="1" dirty="0" smtClean="0">
                <a:solidFill>
                  <a:srgbClr val="FF0066"/>
                </a:solidFill>
              </a:rPr>
              <a:t>– sprosté, hrubé, nespisovné slovo, urážka</a:t>
            </a:r>
          </a:p>
          <a:p>
            <a:r>
              <a:rPr lang="cs-CZ" b="1" i="1" u="sng" dirty="0">
                <a:solidFill>
                  <a:srgbClr val="FF0066"/>
                </a:solidFill>
              </a:rPr>
              <a:t>Argot</a:t>
            </a:r>
            <a:r>
              <a:rPr lang="cs-CZ" i="1" dirty="0">
                <a:solidFill>
                  <a:srgbClr val="FF0066"/>
                </a:solidFill>
              </a:rPr>
              <a:t> – používají vězni (basa, jít do lochu, atd.)</a:t>
            </a:r>
          </a:p>
          <a:p>
            <a:pPr marL="0" indent="0">
              <a:buNone/>
            </a:pPr>
            <a:endParaRPr lang="cs-CZ" dirty="0" smtClean="0"/>
          </a:p>
          <a:p>
            <a:pPr marL="0" indent="0">
              <a:buNone/>
            </a:pPr>
            <a:endParaRPr lang="cs-CZ" dirty="0"/>
          </a:p>
        </p:txBody>
      </p:sp>
    </p:spTree>
    <p:extLst>
      <p:ext uri="{BB962C8B-B14F-4D97-AF65-F5344CB8AC3E}">
        <p14:creationId xmlns:p14="http://schemas.microsoft.com/office/powerpoint/2010/main" val="28049119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Další jazykové prostředky:</a:t>
            </a:r>
            <a:endParaRPr lang="cs-CZ" dirty="0"/>
          </a:p>
        </p:txBody>
      </p:sp>
      <p:sp>
        <p:nvSpPr>
          <p:cNvPr id="3" name="Zástupný symbol pro obsah 2"/>
          <p:cNvSpPr>
            <a:spLocks noGrp="1"/>
          </p:cNvSpPr>
          <p:nvPr>
            <p:ph sz="quarter" idx="1"/>
          </p:nvPr>
        </p:nvSpPr>
        <p:spPr/>
        <p:txBody>
          <a:bodyPr/>
          <a:lstStyle/>
          <a:p>
            <a:r>
              <a:rPr lang="cs-CZ" b="1" u="sng" dirty="0" smtClean="0">
                <a:solidFill>
                  <a:srgbClr val="FF0000"/>
                </a:solidFill>
              </a:rPr>
              <a:t>Historismy</a:t>
            </a:r>
            <a:r>
              <a:rPr lang="cs-CZ" dirty="0">
                <a:solidFill>
                  <a:srgbClr val="FF0000"/>
                </a:solidFill>
              </a:rPr>
              <a:t> = zaniklá stará slova (např. palcát</a:t>
            </a:r>
            <a:r>
              <a:rPr lang="cs-CZ" dirty="0" smtClean="0">
                <a:solidFill>
                  <a:srgbClr val="FF0000"/>
                </a:solidFill>
              </a:rPr>
              <a:t>)</a:t>
            </a:r>
          </a:p>
          <a:p>
            <a:r>
              <a:rPr lang="cs-CZ" b="1" u="sng" dirty="0">
                <a:solidFill>
                  <a:srgbClr val="008000"/>
                </a:solidFill>
              </a:rPr>
              <a:t>Archaismy</a:t>
            </a:r>
            <a:r>
              <a:rPr lang="cs-CZ" dirty="0">
                <a:solidFill>
                  <a:srgbClr val="008000"/>
                </a:solidFill>
              </a:rPr>
              <a:t> = zastaralá slova (např. jícha = omáčka)</a:t>
            </a:r>
          </a:p>
          <a:p>
            <a:r>
              <a:rPr lang="cs-CZ" b="1" u="sng" dirty="0">
                <a:solidFill>
                  <a:srgbClr val="0000FF"/>
                </a:solidFill>
              </a:rPr>
              <a:t>Poetismy</a:t>
            </a:r>
            <a:r>
              <a:rPr lang="cs-CZ" dirty="0">
                <a:solidFill>
                  <a:srgbClr val="0000FF"/>
                </a:solidFill>
              </a:rPr>
              <a:t> = básnická slova (např. luna = měsíc)</a:t>
            </a:r>
          </a:p>
          <a:p>
            <a:r>
              <a:rPr lang="cs-CZ" b="1" u="sng" dirty="0"/>
              <a:t>Neologismy</a:t>
            </a:r>
            <a:r>
              <a:rPr lang="cs-CZ" dirty="0"/>
              <a:t> = nová slova (např. frikulín = osoba, která je free, cool a in)</a:t>
            </a:r>
          </a:p>
          <a:p>
            <a:pPr marL="0" indent="0">
              <a:buNone/>
            </a:pPr>
            <a:endParaRPr lang="cs-CZ" dirty="0"/>
          </a:p>
        </p:txBody>
      </p:sp>
    </p:spTree>
    <p:extLst>
      <p:ext uri="{BB962C8B-B14F-4D97-AF65-F5344CB8AC3E}">
        <p14:creationId xmlns:p14="http://schemas.microsoft.com/office/powerpoint/2010/main" val="6557341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Jazykové prostředky:</a:t>
            </a:r>
            <a:endParaRPr lang="cs-CZ" dirty="0"/>
          </a:p>
        </p:txBody>
      </p:sp>
      <p:sp>
        <p:nvSpPr>
          <p:cNvPr id="3" name="Zástupný symbol pro obsah 2"/>
          <p:cNvSpPr>
            <a:spLocks noGrp="1"/>
          </p:cNvSpPr>
          <p:nvPr>
            <p:ph sz="quarter" idx="1"/>
          </p:nvPr>
        </p:nvSpPr>
        <p:spPr/>
        <p:txBody>
          <a:bodyPr/>
          <a:lstStyle/>
          <a:p>
            <a:r>
              <a:rPr lang="cs-CZ" b="1" u="sng" dirty="0" smtClean="0">
                <a:solidFill>
                  <a:srgbClr val="FF0000"/>
                </a:solidFill>
              </a:rPr>
              <a:t>Obrazné pojmenování </a:t>
            </a:r>
            <a:r>
              <a:rPr lang="cs-CZ" dirty="0" smtClean="0">
                <a:solidFill>
                  <a:srgbClr val="FF0000"/>
                </a:solidFill>
              </a:rPr>
              <a:t>= nepřímé pojmenování nějaké skutečnosti (situace), vychází z mnohoznačnosti slova a přenášení významu.</a:t>
            </a:r>
          </a:p>
          <a:p>
            <a:r>
              <a:rPr lang="cs-CZ" b="1" u="sng" dirty="0" smtClean="0">
                <a:solidFill>
                  <a:srgbClr val="008000"/>
                </a:solidFill>
              </a:rPr>
              <a:t>Mnohoznačnost slova </a:t>
            </a:r>
            <a:r>
              <a:rPr lang="cs-CZ" dirty="0" smtClean="0">
                <a:solidFill>
                  <a:srgbClr val="008000"/>
                </a:solidFill>
              </a:rPr>
              <a:t>– koruna (stromu, královská,…)</a:t>
            </a:r>
          </a:p>
          <a:p>
            <a:r>
              <a:rPr lang="cs-CZ" b="1" u="sng" dirty="0" smtClean="0">
                <a:solidFill>
                  <a:srgbClr val="0000FF"/>
                </a:solidFill>
              </a:rPr>
              <a:t>Přenášení významu</a:t>
            </a:r>
            <a:r>
              <a:rPr lang="cs-CZ" dirty="0" smtClean="0">
                <a:solidFill>
                  <a:srgbClr val="0000FF"/>
                </a:solidFill>
              </a:rPr>
              <a:t> – kapky jsou podobné perlám → perly rosy.</a:t>
            </a:r>
          </a:p>
          <a:p>
            <a:pPr marL="0" indent="0">
              <a:buNone/>
            </a:pPr>
            <a:endParaRPr lang="cs-CZ" dirty="0"/>
          </a:p>
        </p:txBody>
      </p:sp>
    </p:spTree>
    <p:extLst>
      <p:ext uri="{BB962C8B-B14F-4D97-AF65-F5344CB8AC3E}">
        <p14:creationId xmlns:p14="http://schemas.microsoft.com/office/powerpoint/2010/main" val="6064963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Jazykové prostředky:</a:t>
            </a:r>
            <a:endParaRPr lang="cs-CZ" dirty="0"/>
          </a:p>
        </p:txBody>
      </p:sp>
      <p:sp>
        <p:nvSpPr>
          <p:cNvPr id="3" name="Zástupný symbol pro obsah 2"/>
          <p:cNvSpPr>
            <a:spLocks noGrp="1"/>
          </p:cNvSpPr>
          <p:nvPr>
            <p:ph sz="quarter" idx="1"/>
          </p:nvPr>
        </p:nvSpPr>
        <p:spPr/>
        <p:txBody>
          <a:bodyPr>
            <a:normAutofit lnSpcReduction="10000"/>
          </a:bodyPr>
          <a:lstStyle/>
          <a:p>
            <a:r>
              <a:rPr lang="cs-CZ" dirty="0" smtClean="0">
                <a:solidFill>
                  <a:srgbClr val="FF0000"/>
                </a:solidFill>
              </a:rPr>
              <a:t>METAFORA – nepřímé pojmenování na základě vnější podobnosti, </a:t>
            </a:r>
            <a:r>
              <a:rPr lang="cs-CZ" i="1" dirty="0" smtClean="0">
                <a:solidFill>
                  <a:srgbClr val="FF0000"/>
                </a:solidFill>
              </a:rPr>
              <a:t>např. perly rosy (kapky rosy), pršelo listí (padalo listí).</a:t>
            </a:r>
          </a:p>
          <a:p>
            <a:r>
              <a:rPr lang="cs-CZ" dirty="0" smtClean="0">
                <a:solidFill>
                  <a:srgbClr val="008000"/>
                </a:solidFill>
              </a:rPr>
              <a:t>METONYMIE – nepřímé pojmenování založené na základě věcné souvislosti, </a:t>
            </a:r>
            <a:r>
              <a:rPr lang="cs-CZ" i="1" dirty="0" smtClean="0">
                <a:solidFill>
                  <a:srgbClr val="008000"/>
                </a:solidFill>
              </a:rPr>
              <a:t>např. Četl Jiráska (knihu od Jiráska); pije plzeň (nepije město, proto malé písmeno p a značka piva je jiná)</a:t>
            </a:r>
            <a:r>
              <a:rPr lang="cs-CZ" dirty="0" smtClean="0">
                <a:solidFill>
                  <a:srgbClr val="008000"/>
                </a:solidFill>
              </a:rPr>
              <a:t>.</a:t>
            </a:r>
          </a:p>
          <a:p>
            <a:r>
              <a:rPr lang="cs-CZ" dirty="0" smtClean="0">
                <a:solidFill>
                  <a:srgbClr val="0000FF"/>
                </a:solidFill>
              </a:rPr>
              <a:t>PERSONIFIKACE – zosobnění neživé věci, neživé věci mají vlastnosti živých bytostí, </a:t>
            </a:r>
            <a:r>
              <a:rPr lang="cs-CZ" i="1" dirty="0" smtClean="0">
                <a:solidFill>
                  <a:srgbClr val="0000FF"/>
                </a:solidFill>
              </a:rPr>
              <a:t>např. větve stromů mávaly (kývaly se ve větru)</a:t>
            </a:r>
            <a:r>
              <a:rPr lang="cs-CZ" dirty="0" smtClean="0">
                <a:solidFill>
                  <a:srgbClr val="0000FF"/>
                </a:solidFill>
              </a:rPr>
              <a:t>.</a:t>
            </a:r>
          </a:p>
          <a:p>
            <a:r>
              <a:rPr lang="cs-CZ" dirty="0" smtClean="0">
                <a:solidFill>
                  <a:srgbClr val="FF0000"/>
                </a:solidFill>
              </a:rPr>
              <a:t>SYNEKDOCHA – záměna části za celek, </a:t>
            </a:r>
            <a:r>
              <a:rPr lang="cs-CZ" i="1" dirty="0" smtClean="0">
                <a:solidFill>
                  <a:srgbClr val="FF0000"/>
                </a:solidFill>
              </a:rPr>
              <a:t>např. vrátil se pod rodnou střechu (ne jen pod střechu, ale do celého domu)</a:t>
            </a:r>
            <a:r>
              <a:rPr lang="cs-CZ" dirty="0" smtClean="0">
                <a:solidFill>
                  <a:srgbClr val="FF0000"/>
                </a:solidFill>
              </a:rPr>
              <a:t>. </a:t>
            </a:r>
            <a:endParaRPr lang="cs-CZ" dirty="0">
              <a:solidFill>
                <a:srgbClr val="FF0000"/>
              </a:solidFill>
            </a:endParaRPr>
          </a:p>
        </p:txBody>
      </p:sp>
    </p:spTree>
    <p:extLst>
      <p:ext uri="{BB962C8B-B14F-4D97-AF65-F5344CB8AC3E}">
        <p14:creationId xmlns:p14="http://schemas.microsoft.com/office/powerpoint/2010/main" val="9368152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Jazykové prostředky:</a:t>
            </a:r>
            <a:endParaRPr lang="cs-CZ" dirty="0"/>
          </a:p>
        </p:txBody>
      </p:sp>
      <p:sp>
        <p:nvSpPr>
          <p:cNvPr id="3" name="Zástupný symbol pro obsah 2"/>
          <p:cNvSpPr>
            <a:spLocks noGrp="1"/>
          </p:cNvSpPr>
          <p:nvPr>
            <p:ph sz="quarter" idx="1"/>
          </p:nvPr>
        </p:nvSpPr>
        <p:spPr/>
        <p:txBody>
          <a:bodyPr/>
          <a:lstStyle/>
          <a:p>
            <a:r>
              <a:rPr lang="cs-CZ" dirty="0" smtClean="0">
                <a:solidFill>
                  <a:srgbClr val="FF0000"/>
                </a:solidFill>
              </a:rPr>
              <a:t>PŘIROVNÁNÍ – důležité slovo „jako“; </a:t>
            </a:r>
            <a:r>
              <a:rPr lang="cs-CZ" i="1" dirty="0" smtClean="0">
                <a:solidFill>
                  <a:srgbClr val="FF0000"/>
                </a:solidFill>
              </a:rPr>
              <a:t>např. oči jako pomněnky, vlasy jako uhel</a:t>
            </a:r>
            <a:r>
              <a:rPr lang="cs-CZ" dirty="0" smtClean="0">
                <a:solidFill>
                  <a:srgbClr val="FF0000"/>
                </a:solidFill>
              </a:rPr>
              <a:t>.</a:t>
            </a:r>
          </a:p>
          <a:p>
            <a:r>
              <a:rPr lang="cs-CZ" dirty="0" smtClean="0">
                <a:solidFill>
                  <a:srgbClr val="008000"/>
                </a:solidFill>
              </a:rPr>
              <a:t>EPITETON = BÁSNICKÝ PŘÍVLASTEK -  </a:t>
            </a:r>
            <a:r>
              <a:rPr lang="cs-CZ" i="1" dirty="0" smtClean="0">
                <a:solidFill>
                  <a:srgbClr val="008000"/>
                </a:solidFill>
              </a:rPr>
              <a:t>např. </a:t>
            </a:r>
            <a:r>
              <a:rPr lang="cs-CZ" i="1" u="sng" dirty="0" smtClean="0">
                <a:solidFill>
                  <a:srgbClr val="008000"/>
                </a:solidFill>
              </a:rPr>
              <a:t>zpívající</a:t>
            </a:r>
            <a:r>
              <a:rPr lang="cs-CZ" i="1" dirty="0" smtClean="0">
                <a:solidFill>
                  <a:srgbClr val="008000"/>
                </a:solidFill>
              </a:rPr>
              <a:t> bystřina (potok žbluňká po kamenech)</a:t>
            </a:r>
            <a:r>
              <a:rPr lang="cs-CZ" dirty="0" smtClean="0">
                <a:solidFill>
                  <a:srgbClr val="008000"/>
                </a:solidFill>
              </a:rPr>
              <a:t>.</a:t>
            </a:r>
          </a:p>
          <a:p>
            <a:r>
              <a:rPr lang="cs-CZ" dirty="0" smtClean="0">
                <a:solidFill>
                  <a:srgbClr val="0000FF"/>
                </a:solidFill>
              </a:rPr>
              <a:t>HYPERBOLA = NADSÁZKA -  přeháníme s pojmenováním nějaké věci, </a:t>
            </a:r>
            <a:r>
              <a:rPr lang="cs-CZ" i="1" dirty="0" smtClean="0">
                <a:solidFill>
                  <a:srgbClr val="0000FF"/>
                </a:solidFill>
              </a:rPr>
              <a:t>např. Metráček</a:t>
            </a:r>
            <a:r>
              <a:rPr lang="cs-CZ" dirty="0" smtClean="0">
                <a:solidFill>
                  <a:srgbClr val="0000FF"/>
                </a:solidFill>
              </a:rPr>
              <a:t>. </a:t>
            </a:r>
          </a:p>
          <a:p>
            <a:r>
              <a:rPr lang="cs-CZ" dirty="0" smtClean="0">
                <a:solidFill>
                  <a:srgbClr val="FF0000"/>
                </a:solidFill>
              </a:rPr>
              <a:t>SYMBOL – představuje nějakou věc, kterou nechce autor vyjádřit přímo, </a:t>
            </a:r>
            <a:r>
              <a:rPr lang="cs-CZ" i="1" dirty="0" smtClean="0">
                <a:solidFill>
                  <a:srgbClr val="FF0000"/>
                </a:solidFill>
              </a:rPr>
              <a:t>např. srdce = láska, kolébka = narození, rakev = smrt</a:t>
            </a:r>
            <a:r>
              <a:rPr lang="cs-CZ" dirty="0" smtClean="0">
                <a:solidFill>
                  <a:srgbClr val="FF0000"/>
                </a:solidFill>
              </a:rPr>
              <a:t>.</a:t>
            </a:r>
          </a:p>
          <a:p>
            <a:r>
              <a:rPr lang="cs-CZ" dirty="0" smtClean="0"/>
              <a:t>OXYMORÓN – spojení dvou nelogických představ, </a:t>
            </a:r>
            <a:r>
              <a:rPr lang="cs-CZ" i="1" dirty="0" smtClean="0"/>
              <a:t>např. živá mrtvola</a:t>
            </a:r>
            <a:r>
              <a:rPr lang="cs-CZ" dirty="0" smtClean="0"/>
              <a:t>.</a:t>
            </a:r>
            <a:endParaRPr lang="cs-CZ" dirty="0"/>
          </a:p>
        </p:txBody>
      </p:sp>
    </p:spTree>
    <p:extLst>
      <p:ext uri="{BB962C8B-B14F-4D97-AF65-F5344CB8AC3E}">
        <p14:creationId xmlns:p14="http://schemas.microsoft.com/office/powerpoint/2010/main" val="41747240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Jazykové prostředky:</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dirty="0" smtClean="0">
                <a:solidFill>
                  <a:srgbClr val="FF0000"/>
                </a:solidFill>
              </a:rPr>
              <a:t>IRONIE – užití slova v opačném významu, </a:t>
            </a:r>
            <a:r>
              <a:rPr lang="cs-CZ" i="1" dirty="0" smtClean="0">
                <a:solidFill>
                  <a:srgbClr val="FF0000"/>
                </a:solidFill>
              </a:rPr>
              <a:t>např. Jó, pochopil, dobrej.</a:t>
            </a:r>
          </a:p>
          <a:p>
            <a:r>
              <a:rPr lang="cs-CZ" dirty="0" smtClean="0">
                <a:solidFill>
                  <a:srgbClr val="008000"/>
                </a:solidFill>
              </a:rPr>
              <a:t>SARKASMUS – vystupňovaná (horší) ironie, </a:t>
            </a:r>
            <a:r>
              <a:rPr lang="cs-CZ" i="1" dirty="0" smtClean="0">
                <a:solidFill>
                  <a:srgbClr val="008000"/>
                </a:solidFill>
              </a:rPr>
              <a:t>např. Ty jsi ale krasavice!</a:t>
            </a:r>
          </a:p>
          <a:p>
            <a:r>
              <a:rPr lang="cs-CZ" dirty="0"/>
              <a:t>ANAFORA – opakování slov na začátku veršů, </a:t>
            </a:r>
            <a:r>
              <a:rPr lang="cs-CZ" i="1" dirty="0"/>
              <a:t>např. </a:t>
            </a:r>
            <a:r>
              <a:rPr lang="cs-CZ" i="1" u="sng" dirty="0"/>
              <a:t>Moje milá </a:t>
            </a:r>
            <a:r>
              <a:rPr lang="cs-CZ" i="1" dirty="0"/>
              <a:t>žena zpívá, </a:t>
            </a:r>
          </a:p>
          <a:p>
            <a:pPr marL="0" indent="0">
              <a:buNone/>
            </a:pPr>
            <a:r>
              <a:rPr lang="cs-CZ" i="1" dirty="0"/>
              <a:t>             </a:t>
            </a:r>
            <a:r>
              <a:rPr lang="cs-CZ" i="1" u="sng" dirty="0"/>
              <a:t>moje milá </a:t>
            </a:r>
            <a:r>
              <a:rPr lang="cs-CZ" i="1" dirty="0"/>
              <a:t>láska vaří…</a:t>
            </a:r>
          </a:p>
          <a:p>
            <a:r>
              <a:rPr lang="cs-CZ" dirty="0">
                <a:solidFill>
                  <a:srgbClr val="0000FF"/>
                </a:solidFill>
              </a:rPr>
              <a:t>EPIFORA – opakování slov na konci veršů,</a:t>
            </a:r>
          </a:p>
          <a:p>
            <a:pPr marL="0" indent="0">
              <a:buNone/>
            </a:pPr>
            <a:r>
              <a:rPr lang="cs-CZ" i="1" dirty="0">
                <a:solidFill>
                  <a:srgbClr val="0000FF"/>
                </a:solidFill>
              </a:rPr>
              <a:t>    např. Zpívá žena </a:t>
            </a:r>
            <a:r>
              <a:rPr lang="cs-CZ" i="1" u="sng" dirty="0">
                <a:solidFill>
                  <a:srgbClr val="0000FF"/>
                </a:solidFill>
              </a:rPr>
              <a:t>moje milá</a:t>
            </a:r>
            <a:r>
              <a:rPr lang="cs-CZ" i="1" dirty="0">
                <a:solidFill>
                  <a:srgbClr val="0000FF"/>
                </a:solidFill>
              </a:rPr>
              <a:t>,</a:t>
            </a:r>
          </a:p>
          <a:p>
            <a:pPr marL="0" indent="0">
              <a:buNone/>
            </a:pPr>
            <a:r>
              <a:rPr lang="cs-CZ" i="1" dirty="0">
                <a:solidFill>
                  <a:srgbClr val="0000FF"/>
                </a:solidFill>
              </a:rPr>
              <a:t>              vaří láska </a:t>
            </a:r>
            <a:r>
              <a:rPr lang="cs-CZ" i="1" u="sng" dirty="0">
                <a:solidFill>
                  <a:srgbClr val="0000FF"/>
                </a:solidFill>
              </a:rPr>
              <a:t>moje milá</a:t>
            </a:r>
            <a:r>
              <a:rPr lang="cs-CZ" i="1" dirty="0">
                <a:solidFill>
                  <a:srgbClr val="0000FF"/>
                </a:solidFill>
              </a:rPr>
              <a:t>…</a:t>
            </a:r>
          </a:p>
          <a:p>
            <a:r>
              <a:rPr lang="cs-CZ" dirty="0">
                <a:solidFill>
                  <a:srgbClr val="FF0000"/>
                </a:solidFill>
              </a:rPr>
              <a:t>EPANASTROFA – opakování slov na konci 1. verše a na začátku 2. verše, </a:t>
            </a:r>
          </a:p>
          <a:p>
            <a:pPr marL="0" indent="0">
              <a:buNone/>
            </a:pPr>
            <a:r>
              <a:rPr lang="cs-CZ" dirty="0">
                <a:solidFill>
                  <a:srgbClr val="FF0000"/>
                </a:solidFill>
              </a:rPr>
              <a:t>   </a:t>
            </a:r>
            <a:r>
              <a:rPr lang="cs-CZ" i="1" dirty="0">
                <a:solidFill>
                  <a:srgbClr val="FF0000"/>
                </a:solidFill>
              </a:rPr>
              <a:t>např. Zpívá žena </a:t>
            </a:r>
            <a:r>
              <a:rPr lang="cs-CZ" i="1" u="sng" dirty="0">
                <a:solidFill>
                  <a:srgbClr val="FF0000"/>
                </a:solidFill>
              </a:rPr>
              <a:t>moje milá</a:t>
            </a:r>
            <a:r>
              <a:rPr lang="cs-CZ" i="1" dirty="0">
                <a:solidFill>
                  <a:srgbClr val="FF0000"/>
                </a:solidFill>
              </a:rPr>
              <a:t>,</a:t>
            </a:r>
          </a:p>
          <a:p>
            <a:pPr marL="0" indent="0">
              <a:buNone/>
            </a:pPr>
            <a:r>
              <a:rPr lang="cs-CZ" i="1" dirty="0">
                <a:solidFill>
                  <a:srgbClr val="FF0000"/>
                </a:solidFill>
              </a:rPr>
              <a:t>             </a:t>
            </a:r>
            <a:r>
              <a:rPr lang="cs-CZ" i="1" u="sng" dirty="0">
                <a:solidFill>
                  <a:srgbClr val="FF0000"/>
                </a:solidFill>
              </a:rPr>
              <a:t>moje milá </a:t>
            </a:r>
            <a:r>
              <a:rPr lang="cs-CZ" i="1" dirty="0">
                <a:solidFill>
                  <a:srgbClr val="FF0000"/>
                </a:solidFill>
              </a:rPr>
              <a:t>láska vaří…</a:t>
            </a:r>
          </a:p>
          <a:p>
            <a:r>
              <a:rPr lang="cs-CZ" dirty="0">
                <a:solidFill>
                  <a:srgbClr val="008000"/>
                </a:solidFill>
              </a:rPr>
              <a:t>KONTRAST = protiklad, </a:t>
            </a:r>
            <a:r>
              <a:rPr lang="cs-CZ" i="1" dirty="0">
                <a:solidFill>
                  <a:srgbClr val="008000"/>
                </a:solidFill>
              </a:rPr>
              <a:t>např. den X noc</a:t>
            </a:r>
            <a:r>
              <a:rPr lang="cs-CZ" dirty="0">
                <a:solidFill>
                  <a:srgbClr val="008000"/>
                </a:solidFill>
              </a:rPr>
              <a:t>.</a:t>
            </a:r>
          </a:p>
          <a:p>
            <a:endParaRPr lang="cs-CZ" i="1" dirty="0" smtClean="0">
              <a:solidFill>
                <a:srgbClr val="008000"/>
              </a:solidFill>
            </a:endParaRPr>
          </a:p>
        </p:txBody>
      </p:sp>
    </p:spTree>
    <p:extLst>
      <p:ext uri="{BB962C8B-B14F-4D97-AF65-F5344CB8AC3E}">
        <p14:creationId xmlns:p14="http://schemas.microsoft.com/office/powerpoint/2010/main" val="24955713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Literární druhy:</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dirty="0" smtClean="0">
                <a:solidFill>
                  <a:srgbClr val="FF0000"/>
                </a:solidFill>
              </a:rPr>
              <a:t>1) PRÓZA – řeč nevázaná, promluvy, řeč vypravěče: ich-forma – já vyprávím, er-forma – on vypráví o jiných postavách</a:t>
            </a:r>
          </a:p>
          <a:p>
            <a:r>
              <a:rPr lang="cs-CZ" dirty="0" smtClean="0">
                <a:solidFill>
                  <a:srgbClr val="FF0000"/>
                </a:solidFill>
              </a:rPr>
              <a:t>2) POEZIE – řeč vázaná, psaná ve verších.</a:t>
            </a:r>
          </a:p>
          <a:p>
            <a:pPr marL="0" indent="0">
              <a:buNone/>
            </a:pPr>
            <a:endParaRPr lang="cs-CZ" dirty="0" smtClean="0"/>
          </a:p>
          <a:p>
            <a:pPr marL="0" indent="0">
              <a:buNone/>
            </a:pPr>
            <a:r>
              <a:rPr lang="cs-CZ" dirty="0" smtClean="0">
                <a:solidFill>
                  <a:srgbClr val="008000"/>
                </a:solidFill>
              </a:rPr>
              <a:t>VERŠ = 1 řádek básně. </a:t>
            </a:r>
            <a:r>
              <a:rPr lang="cs-CZ" dirty="0" smtClean="0">
                <a:solidFill>
                  <a:srgbClr val="0000FF"/>
                </a:solidFill>
              </a:rPr>
              <a:t>Verš se dělí se na STOPY. </a:t>
            </a:r>
            <a:r>
              <a:rPr lang="cs-CZ" dirty="0" smtClean="0"/>
              <a:t>Verš má rytmus. </a:t>
            </a:r>
            <a:r>
              <a:rPr lang="cs-CZ" dirty="0" smtClean="0">
                <a:solidFill>
                  <a:srgbClr val="FF0000"/>
                </a:solidFill>
              </a:rPr>
              <a:t>Více veršů = SLOKA. </a:t>
            </a:r>
          </a:p>
          <a:p>
            <a:pPr marL="0" indent="0">
              <a:buNone/>
            </a:pPr>
            <a:r>
              <a:rPr lang="cs-CZ" dirty="0" smtClean="0">
                <a:solidFill>
                  <a:srgbClr val="008000"/>
                </a:solidFill>
              </a:rPr>
              <a:t>RÝM =  zvuková shoda na konci veršů. </a:t>
            </a:r>
          </a:p>
          <a:p>
            <a:pPr marL="0" indent="0">
              <a:buNone/>
            </a:pPr>
            <a:r>
              <a:rPr lang="cs-CZ" dirty="0" smtClean="0">
                <a:solidFill>
                  <a:srgbClr val="0000FF"/>
                </a:solidFill>
              </a:rPr>
              <a:t>Druhy rýmů: </a:t>
            </a:r>
          </a:p>
          <a:p>
            <a:pPr marL="457200" indent="-457200">
              <a:buAutoNum type="alphaLcParenR"/>
            </a:pPr>
            <a:r>
              <a:rPr lang="cs-CZ" dirty="0" smtClean="0">
                <a:solidFill>
                  <a:srgbClr val="0000FF"/>
                </a:solidFill>
              </a:rPr>
              <a:t>Sdružený AABB</a:t>
            </a:r>
          </a:p>
          <a:p>
            <a:pPr marL="457200" indent="-457200">
              <a:buAutoNum type="alphaLcParenR"/>
            </a:pPr>
            <a:r>
              <a:rPr lang="cs-CZ" dirty="0" smtClean="0">
                <a:solidFill>
                  <a:srgbClr val="0000FF"/>
                </a:solidFill>
              </a:rPr>
              <a:t>Střídavý ABAB</a:t>
            </a:r>
          </a:p>
          <a:p>
            <a:pPr marL="457200" indent="-457200">
              <a:buAutoNum type="alphaLcParenR"/>
            </a:pPr>
            <a:r>
              <a:rPr lang="cs-CZ" dirty="0" smtClean="0">
                <a:solidFill>
                  <a:srgbClr val="0000FF"/>
                </a:solidFill>
              </a:rPr>
              <a:t>Obkročný ABBA</a:t>
            </a:r>
          </a:p>
          <a:p>
            <a:pPr marL="457200" indent="-457200">
              <a:buAutoNum type="alphaLcParenR"/>
            </a:pPr>
            <a:r>
              <a:rPr lang="cs-CZ" dirty="0" smtClean="0">
                <a:solidFill>
                  <a:srgbClr val="0000FF"/>
                </a:solidFill>
              </a:rPr>
              <a:t>Přerývavý ABCB </a:t>
            </a:r>
          </a:p>
          <a:p>
            <a:pPr marL="457200" indent="-457200">
              <a:buAutoNum type="alphaLcParenR"/>
            </a:pPr>
            <a:endParaRPr lang="cs-CZ" dirty="0" smtClean="0"/>
          </a:p>
          <a:p>
            <a:pPr marL="0" indent="0">
              <a:buNone/>
            </a:pPr>
            <a:r>
              <a:rPr lang="cs-CZ" dirty="0" smtClean="0">
                <a:solidFill>
                  <a:srgbClr val="FF0000"/>
                </a:solidFill>
              </a:rPr>
              <a:t>Próza i poezie může být epická, lyrická, lyrickoepická i dramatická.</a:t>
            </a:r>
          </a:p>
          <a:p>
            <a:pPr marL="0" indent="0">
              <a:buNone/>
            </a:pPr>
            <a:endParaRPr lang="cs-CZ" dirty="0">
              <a:solidFill>
                <a:srgbClr val="FF0000"/>
              </a:solidFill>
            </a:endParaRPr>
          </a:p>
        </p:txBody>
      </p:sp>
    </p:spTree>
    <p:extLst>
      <p:ext uri="{BB962C8B-B14F-4D97-AF65-F5344CB8AC3E}">
        <p14:creationId xmlns:p14="http://schemas.microsoft.com/office/powerpoint/2010/main" val="22851389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Literární druhy a žánry:</a:t>
            </a:r>
            <a:endParaRPr lang="cs-CZ" dirty="0"/>
          </a:p>
        </p:txBody>
      </p:sp>
      <p:sp>
        <p:nvSpPr>
          <p:cNvPr id="3" name="Zástupný symbol pro obsah 2"/>
          <p:cNvSpPr>
            <a:spLocks noGrp="1"/>
          </p:cNvSpPr>
          <p:nvPr>
            <p:ph sz="quarter" idx="1"/>
          </p:nvPr>
        </p:nvSpPr>
        <p:spPr/>
        <p:txBody>
          <a:bodyPr/>
          <a:lstStyle/>
          <a:p>
            <a:r>
              <a:rPr lang="cs-CZ" dirty="0" smtClean="0">
                <a:solidFill>
                  <a:srgbClr val="FF0000"/>
                </a:solidFill>
              </a:rPr>
              <a:t>1) EPICKÉ ŽÁNRY – děj, příběh</a:t>
            </a:r>
          </a:p>
          <a:p>
            <a:r>
              <a:rPr lang="cs-CZ" dirty="0" smtClean="0">
                <a:solidFill>
                  <a:srgbClr val="FF0000"/>
                </a:solidFill>
              </a:rPr>
              <a:t>2) LYRICKÉ ŽÁNRY – city, pocity, nálady</a:t>
            </a:r>
          </a:p>
          <a:p>
            <a:r>
              <a:rPr lang="cs-CZ" dirty="0" smtClean="0">
                <a:solidFill>
                  <a:srgbClr val="FF0000"/>
                </a:solidFill>
              </a:rPr>
              <a:t>3) LYRICKOEPICKÉ ŽÁNRY – propojení citů a děje</a:t>
            </a:r>
          </a:p>
          <a:p>
            <a:r>
              <a:rPr lang="cs-CZ" dirty="0" smtClean="0">
                <a:solidFill>
                  <a:srgbClr val="FF0000"/>
                </a:solidFill>
              </a:rPr>
              <a:t>4) </a:t>
            </a:r>
            <a:r>
              <a:rPr lang="cs-CZ" dirty="0">
                <a:solidFill>
                  <a:srgbClr val="FF0000"/>
                </a:solidFill>
              </a:rPr>
              <a:t>DRAMA – divadelní hra (monolog, dialog, herci na scéně</a:t>
            </a:r>
            <a:r>
              <a:rPr lang="cs-CZ" dirty="0" smtClean="0">
                <a:solidFill>
                  <a:srgbClr val="FF0000"/>
                </a:solidFill>
              </a:rPr>
              <a:t>)</a:t>
            </a:r>
          </a:p>
          <a:p>
            <a:pPr marL="0" indent="0">
              <a:buNone/>
            </a:pPr>
            <a:endParaRPr lang="cs-CZ" dirty="0" smtClean="0"/>
          </a:p>
          <a:p>
            <a:r>
              <a:rPr lang="cs-CZ" dirty="0" smtClean="0">
                <a:solidFill>
                  <a:srgbClr val="008000"/>
                </a:solidFill>
              </a:rPr>
              <a:t>Drama – tragédie</a:t>
            </a:r>
          </a:p>
          <a:p>
            <a:pPr marL="0" indent="0">
              <a:buNone/>
            </a:pPr>
            <a:r>
              <a:rPr lang="cs-CZ" dirty="0">
                <a:solidFill>
                  <a:srgbClr val="008000"/>
                </a:solidFill>
              </a:rPr>
              <a:t> </a:t>
            </a:r>
            <a:r>
              <a:rPr lang="cs-CZ" dirty="0" smtClean="0">
                <a:solidFill>
                  <a:srgbClr val="008000"/>
                </a:solidFill>
              </a:rPr>
              <a:t>               - komedie</a:t>
            </a:r>
          </a:p>
          <a:p>
            <a:pPr marL="0" indent="0">
              <a:buNone/>
            </a:pPr>
            <a:r>
              <a:rPr lang="cs-CZ" dirty="0">
                <a:solidFill>
                  <a:srgbClr val="008000"/>
                </a:solidFill>
              </a:rPr>
              <a:t> </a:t>
            </a:r>
            <a:r>
              <a:rPr lang="cs-CZ" dirty="0" smtClean="0">
                <a:solidFill>
                  <a:srgbClr val="008000"/>
                </a:solidFill>
              </a:rPr>
              <a:t>               - činohra </a:t>
            </a:r>
            <a:endParaRPr lang="cs-CZ" dirty="0">
              <a:solidFill>
                <a:srgbClr val="008000"/>
              </a:solidFill>
            </a:endParaRPr>
          </a:p>
          <a:p>
            <a:pPr marL="0" indent="0">
              <a:buNone/>
            </a:pPr>
            <a:endParaRPr lang="cs-CZ" dirty="0">
              <a:solidFill>
                <a:srgbClr val="008000"/>
              </a:solidFill>
            </a:endParaRPr>
          </a:p>
        </p:txBody>
      </p:sp>
      <p:sp>
        <p:nvSpPr>
          <p:cNvPr id="4" name="Obdélník 3"/>
          <p:cNvSpPr/>
          <p:nvPr/>
        </p:nvSpPr>
        <p:spPr>
          <a:xfrm rot="14621830">
            <a:off x="4716016" y="2828834"/>
            <a:ext cx="1080120" cy="646331"/>
          </a:xfrm>
          <a:prstGeom prst="rect">
            <a:avLst/>
          </a:prstGeom>
        </p:spPr>
        <p:txBody>
          <a:bodyPr wrap="square">
            <a:spAutoFit/>
          </a:bodyPr>
          <a:lstStyle/>
          <a:p>
            <a:endParaRPr lang="cs-CZ" dirty="0" smtClean="0"/>
          </a:p>
          <a:p>
            <a:endParaRPr lang="cs-CZ" dirty="0"/>
          </a:p>
        </p:txBody>
      </p:sp>
    </p:spTree>
    <p:extLst>
      <p:ext uri="{BB962C8B-B14F-4D97-AF65-F5344CB8AC3E}">
        <p14:creationId xmlns:p14="http://schemas.microsoft.com/office/powerpoint/2010/main" val="39527570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Literární žánry:</a:t>
            </a:r>
            <a:endParaRPr lang="cs-CZ" dirty="0"/>
          </a:p>
        </p:txBody>
      </p:sp>
      <p:sp>
        <p:nvSpPr>
          <p:cNvPr id="3" name="Zástupný symbol pro obsah 2"/>
          <p:cNvSpPr>
            <a:spLocks noGrp="1"/>
          </p:cNvSpPr>
          <p:nvPr>
            <p:ph sz="quarter" idx="1"/>
          </p:nvPr>
        </p:nvSpPr>
        <p:spPr/>
        <p:txBody>
          <a:bodyPr/>
          <a:lstStyle/>
          <a:p>
            <a:r>
              <a:rPr lang="cs-CZ" dirty="0" smtClean="0">
                <a:solidFill>
                  <a:srgbClr val="FF0000"/>
                </a:solidFill>
              </a:rPr>
              <a:t>BAJKA – zvířata nebo věci mluví a chovají se jako lidé.</a:t>
            </a:r>
          </a:p>
          <a:p>
            <a:r>
              <a:rPr lang="cs-CZ" dirty="0" smtClean="0">
                <a:solidFill>
                  <a:srgbClr val="008000"/>
                </a:solidFill>
              </a:rPr>
              <a:t>POVĚST – historické jádro – pravdivé, zbytek příběhu bývá vymyšlený.</a:t>
            </a:r>
          </a:p>
          <a:p>
            <a:r>
              <a:rPr lang="cs-CZ" dirty="0" smtClean="0">
                <a:solidFill>
                  <a:srgbClr val="0000FF"/>
                </a:solidFill>
              </a:rPr>
              <a:t>POHÁDKA – nadpřirozené bytosti, magická čísla, dobro vítězí nad zlem.</a:t>
            </a:r>
          </a:p>
          <a:p>
            <a:r>
              <a:rPr lang="cs-CZ" dirty="0" smtClean="0"/>
              <a:t>POVÍDKA – stručný děj, malý rozsah zápletky, málo postav</a:t>
            </a:r>
          </a:p>
          <a:p>
            <a:r>
              <a:rPr lang="cs-CZ" dirty="0" smtClean="0">
                <a:solidFill>
                  <a:srgbClr val="FF0000"/>
                </a:solidFill>
              </a:rPr>
              <a:t>NOVELA – krátká povídka (příběh, knížka, 1 hlavní děj)</a:t>
            </a:r>
          </a:p>
          <a:p>
            <a:r>
              <a:rPr lang="cs-CZ" dirty="0" smtClean="0">
                <a:solidFill>
                  <a:srgbClr val="008000"/>
                </a:solidFill>
              </a:rPr>
              <a:t>EPOS – rozsáhlý dílo ve verších, hodně postav, složitý děj</a:t>
            </a:r>
          </a:p>
        </p:txBody>
      </p:sp>
    </p:spTree>
    <p:extLst>
      <p:ext uri="{BB962C8B-B14F-4D97-AF65-F5344CB8AC3E}">
        <p14:creationId xmlns:p14="http://schemas.microsoft.com/office/powerpoint/2010/main" val="18316710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Literární druhy, žánry:</a:t>
            </a:r>
            <a:endParaRPr lang="cs-CZ" dirty="0"/>
          </a:p>
        </p:txBody>
      </p:sp>
      <p:sp>
        <p:nvSpPr>
          <p:cNvPr id="3" name="Zástupný symbol pro obsah 2"/>
          <p:cNvSpPr>
            <a:spLocks noGrp="1"/>
          </p:cNvSpPr>
          <p:nvPr>
            <p:ph sz="quarter" idx="1"/>
          </p:nvPr>
        </p:nvSpPr>
        <p:spPr/>
        <p:txBody>
          <a:bodyPr/>
          <a:lstStyle/>
          <a:p>
            <a:r>
              <a:rPr lang="cs-CZ" dirty="0" smtClean="0">
                <a:solidFill>
                  <a:srgbClr val="FF0000"/>
                </a:solidFill>
              </a:rPr>
              <a:t>ROMÁN – prozaické dílo, složitý děj, hodně postav</a:t>
            </a:r>
          </a:p>
          <a:p>
            <a:r>
              <a:rPr lang="cs-CZ" dirty="0" smtClean="0">
                <a:solidFill>
                  <a:srgbClr val="008000"/>
                </a:solidFill>
              </a:rPr>
              <a:t>ÓDA – chvalozpěv, oslavují boha nebo bájného hrdinu</a:t>
            </a:r>
          </a:p>
          <a:p>
            <a:r>
              <a:rPr lang="cs-CZ" dirty="0" smtClean="0">
                <a:solidFill>
                  <a:srgbClr val="0000FF"/>
                </a:solidFill>
              </a:rPr>
              <a:t>ELEGIE – žalmy, smutné, tesklivé</a:t>
            </a:r>
          </a:p>
          <a:p>
            <a:r>
              <a:rPr lang="cs-CZ" dirty="0" smtClean="0"/>
              <a:t>EPIGRAM – krátká, útočná, satirická básnička</a:t>
            </a:r>
          </a:p>
          <a:p>
            <a:r>
              <a:rPr lang="cs-CZ" dirty="0" smtClean="0">
                <a:solidFill>
                  <a:srgbClr val="FF0000"/>
                </a:solidFill>
              </a:rPr>
              <a:t>BALADA – lyricko-epický žánr, báseň s tragickým dějem i zakončením</a:t>
            </a:r>
          </a:p>
          <a:p>
            <a:r>
              <a:rPr lang="cs-CZ" dirty="0" smtClean="0">
                <a:solidFill>
                  <a:srgbClr val="008000"/>
                </a:solidFill>
              </a:rPr>
              <a:t>ROMANCE – lyricko-epický žánr, báseň s veselým dějem i zakončením</a:t>
            </a:r>
          </a:p>
          <a:p>
            <a:r>
              <a:rPr lang="cs-CZ" dirty="0" smtClean="0">
                <a:solidFill>
                  <a:srgbClr val="0000FF"/>
                </a:solidFill>
              </a:rPr>
              <a:t>POEMA – povídka psaná ve verších</a:t>
            </a:r>
            <a:endParaRPr lang="cs-CZ" dirty="0">
              <a:solidFill>
                <a:srgbClr val="0000FF"/>
              </a:solidFill>
            </a:endParaRPr>
          </a:p>
        </p:txBody>
      </p:sp>
    </p:spTree>
    <p:extLst>
      <p:ext uri="{BB962C8B-B14F-4D97-AF65-F5344CB8AC3E}">
        <p14:creationId xmlns:p14="http://schemas.microsoft.com/office/powerpoint/2010/main" val="4831763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sz="quarter" idx="1"/>
          </p:nvPr>
        </p:nvSpPr>
        <p:spPr>
          <a:xfrm>
            <a:off x="457200" y="1600200"/>
            <a:ext cx="7643192" cy="4997152"/>
          </a:xfrm>
        </p:spPr>
        <p:txBody>
          <a:bodyPr/>
          <a:lstStyle/>
          <a:p>
            <a:pPr algn="just">
              <a:spcAft>
                <a:spcPts val="0"/>
              </a:spcAft>
            </a:pPr>
            <a:r>
              <a:rPr lang="cs-CZ" dirty="0" err="1">
                <a:latin typeface="Times New Roman"/>
                <a:ea typeface="Calibri"/>
              </a:rPr>
              <a:t>SOCHROVÁ</a:t>
            </a:r>
            <a:r>
              <a:rPr lang="cs-CZ" dirty="0">
                <a:latin typeface="Times New Roman"/>
                <a:ea typeface="Calibri"/>
              </a:rPr>
              <a:t>, Marie. </a:t>
            </a:r>
            <a:r>
              <a:rPr lang="cs-CZ" i="1" dirty="0">
                <a:latin typeface="Times New Roman"/>
                <a:ea typeface="Calibri"/>
              </a:rPr>
              <a:t>Literatura v kostce</a:t>
            </a:r>
            <a:r>
              <a:rPr lang="cs-CZ" dirty="0">
                <a:latin typeface="Times New Roman"/>
                <a:ea typeface="Calibri"/>
              </a:rPr>
              <a:t>. Havlíčkův Brod: Fragment, 2004, ISBN 80-7200-965-6.</a:t>
            </a:r>
          </a:p>
          <a:p>
            <a:pPr algn="just">
              <a:spcAft>
                <a:spcPts val="0"/>
              </a:spcAft>
            </a:pPr>
            <a:r>
              <a:rPr lang="cs-CZ" dirty="0">
                <a:latin typeface="Times New Roman"/>
                <a:ea typeface="Calibri"/>
              </a:rPr>
              <a:t>BAUER, Alois. </a:t>
            </a:r>
            <a:r>
              <a:rPr lang="cs-CZ" i="1" dirty="0">
                <a:latin typeface="Times New Roman"/>
                <a:ea typeface="Calibri"/>
              </a:rPr>
              <a:t>Čeština na dlani - přehled světové a české literatury</a:t>
            </a:r>
            <a:r>
              <a:rPr lang="cs-CZ" dirty="0">
                <a:latin typeface="Times New Roman"/>
                <a:ea typeface="Calibri"/>
              </a:rPr>
              <a:t>. Olomouc: </a:t>
            </a:r>
            <a:r>
              <a:rPr lang="cs-CZ" dirty="0" err="1">
                <a:latin typeface="Times New Roman"/>
                <a:ea typeface="Calibri"/>
              </a:rPr>
              <a:t>Rubico</a:t>
            </a:r>
            <a:r>
              <a:rPr lang="cs-CZ" dirty="0">
                <a:latin typeface="Times New Roman"/>
                <a:ea typeface="Calibri"/>
              </a:rPr>
              <a:t>, 2007, ISBN 80-7346-068-8.</a:t>
            </a:r>
          </a:p>
          <a:p>
            <a:pPr algn="just">
              <a:spcAft>
                <a:spcPts val="0"/>
              </a:spcAft>
            </a:pPr>
            <a:r>
              <a:rPr lang="cs-CZ" dirty="0" err="1">
                <a:latin typeface="Times New Roman"/>
                <a:ea typeface="Calibri"/>
              </a:rPr>
              <a:t>LEHÁR</a:t>
            </a:r>
            <a:r>
              <a:rPr lang="cs-CZ" dirty="0">
                <a:latin typeface="Times New Roman"/>
                <a:ea typeface="Calibri"/>
              </a:rPr>
              <a:t>, Jan; </a:t>
            </a:r>
            <a:r>
              <a:rPr lang="cs-CZ" dirty="0" err="1">
                <a:latin typeface="Times New Roman"/>
                <a:ea typeface="Calibri"/>
              </a:rPr>
              <a:t>STICH</a:t>
            </a:r>
            <a:r>
              <a:rPr lang="cs-CZ" dirty="0">
                <a:latin typeface="Times New Roman"/>
                <a:ea typeface="Calibri"/>
              </a:rPr>
              <a:t>, Alexandr; JANÁČKOVÁ, Jaroslava; HOLÝ, Jiří. </a:t>
            </a:r>
            <a:r>
              <a:rPr lang="cs-CZ" i="1" dirty="0">
                <a:latin typeface="Times New Roman"/>
                <a:ea typeface="Calibri"/>
              </a:rPr>
              <a:t>Česká literatura od počátků k dnešku</a:t>
            </a:r>
            <a:r>
              <a:rPr lang="cs-CZ" dirty="0">
                <a:latin typeface="Times New Roman"/>
                <a:ea typeface="Calibri"/>
              </a:rPr>
              <a:t>. Praha: Nakladatelství Lidové noviny, 2004, ISBN 80-7106-308-8.</a:t>
            </a:r>
          </a:p>
          <a:p>
            <a:endParaRPr lang="cs-CZ" dirty="0"/>
          </a:p>
        </p:txBody>
      </p:sp>
    </p:spTree>
    <p:extLst>
      <p:ext uri="{BB962C8B-B14F-4D97-AF65-F5344CB8AC3E}">
        <p14:creationId xmlns:p14="http://schemas.microsoft.com/office/powerpoint/2010/main" val="30351158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1_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1089</Words>
  <Application>Microsoft Office PowerPoint</Application>
  <PresentationFormat>Předvádění na obrazovce (4:3)</PresentationFormat>
  <Paragraphs>120</Paragraphs>
  <Slides>14</Slides>
  <Notes>0</Notes>
  <HiddenSlides>0</HiddenSlides>
  <MMClips>0</MMClips>
  <ScaleCrop>false</ScaleCrop>
  <HeadingPairs>
    <vt:vector size="4" baseType="variant">
      <vt:variant>
        <vt:lpstr>Motiv</vt:lpstr>
      </vt:variant>
      <vt:variant>
        <vt:i4>2</vt:i4>
      </vt:variant>
      <vt:variant>
        <vt:lpstr>Nadpisy snímků</vt:lpstr>
      </vt:variant>
      <vt:variant>
        <vt:i4>14</vt:i4>
      </vt:variant>
    </vt:vector>
  </HeadingPairs>
  <TitlesOfParts>
    <vt:vector size="16" baseType="lpstr">
      <vt:lpstr>Arkýř</vt:lpstr>
      <vt:lpstr>1_Arkýř</vt:lpstr>
      <vt:lpstr>Prezentace aplikace PowerPoint</vt:lpstr>
      <vt:lpstr>Úvod do literatury</vt:lpstr>
      <vt:lpstr>Jazyk:</vt:lpstr>
      <vt:lpstr>Odpověď:</vt:lpstr>
      <vt:lpstr>Další jazykové prostředky:</vt:lpstr>
      <vt:lpstr>Jazykové prostředky:</vt:lpstr>
      <vt:lpstr>Jazykové prostředky:</vt:lpstr>
      <vt:lpstr>Jazykové prostředky:</vt:lpstr>
      <vt:lpstr>Jazykové prostředky:</vt:lpstr>
      <vt:lpstr>Literární druhy:</vt:lpstr>
      <vt:lpstr>Literární druhy a žánry:</vt:lpstr>
      <vt:lpstr>Literární žánry:</vt:lpstr>
      <vt:lpstr>Literární druhy, žánry:</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PC05</dc:creator>
  <cp:lastModifiedBy>PC05</cp:lastModifiedBy>
  <cp:revision>10</cp:revision>
  <dcterms:created xsi:type="dcterms:W3CDTF">2013-11-10T09:25:12Z</dcterms:created>
  <dcterms:modified xsi:type="dcterms:W3CDTF">2014-03-03T06:06:36Z</dcterms:modified>
</cp:coreProperties>
</file>