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58" r:id="rId5"/>
    <p:sldId id="259"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F64DC94F-DA34-468E-8134-9757348FAE0D}"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D4346131-0097-4E21-AECC-99EED9F9242F}"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F64DC94F-DA34-468E-8134-9757348FAE0D}"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D4346131-0097-4E21-AECC-99EED9F9242F}"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F64DC94F-DA34-468E-8134-9757348FAE0D}"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D4346131-0097-4E21-AECC-99EED9F9242F}"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F64DC94F-DA34-468E-8134-9757348FAE0D}"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346131-0097-4E21-AECC-99EED9F9242F}"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F64DC94F-DA34-468E-8134-9757348FAE0D}"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4346131-0097-4E21-AECC-99EED9F9242F}"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F64DC94F-DA34-468E-8134-9757348FAE0D}"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D4346131-0097-4E21-AECC-99EED9F9242F}"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64DC94F-DA34-468E-8134-9757348FAE0D}"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4346131-0097-4E21-AECC-99EED9F9242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F64DC94F-DA34-468E-8134-9757348FAE0D}"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D4346131-0097-4E21-AECC-99EED9F9242F}"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F64DC94F-DA34-468E-8134-9757348FAE0D}"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D4346131-0097-4E21-AECC-99EED9F9242F}"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64DC94F-DA34-468E-8134-9757348FAE0D}"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346131-0097-4E21-AECC-99EED9F9242F}"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64DC94F-DA34-468E-8134-9757348FAE0D}"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346131-0097-4E21-AECC-99EED9F9242F}"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F64DC94F-DA34-468E-8134-9757348FAE0D}"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D4346131-0097-4E21-AECC-99EED9F9242F}"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719885880"/>
              </p:ext>
            </p:extLst>
          </p:nvPr>
        </p:nvGraphicFramePr>
        <p:xfrm>
          <a:off x="1331640" y="1595830"/>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Základní škola a mateřská škola Libchavy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dirty="0">
                          <a:solidFill>
                            <a:srgbClr val="000000"/>
                          </a:solidFill>
                          <a:effectLst/>
                          <a:latin typeface="Calibri"/>
                          <a:cs typeface="Times New Roman"/>
                        </a:rPr>
                        <a:t>Název a číslo projektu</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EU peníze pro ZŠ Libchavy</a:t>
                      </a:r>
                      <a:endParaRPr lang="cs-CZ" sz="1100" dirty="0">
                        <a:effectLst/>
                        <a:latin typeface="Times New Roman"/>
                        <a:cs typeface="Times New Roman"/>
                      </a:endParaRPr>
                    </a:p>
                    <a:p>
                      <a:pPr algn="ctr"/>
                      <a:r>
                        <a:rPr lang="cs-CZ" sz="1100" b="1" dirty="0">
                          <a:solidFill>
                            <a:srgbClr val="000000"/>
                          </a:solidFill>
                          <a:effectLst/>
                          <a:latin typeface="Calibri"/>
                          <a:cs typeface="Times New Roman"/>
                        </a:rPr>
                        <a:t>CZ.1.07/1.4.00/21.3403</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369311029"/>
              </p:ext>
            </p:extLst>
          </p:nvPr>
        </p:nvGraphicFramePr>
        <p:xfrm>
          <a:off x="683568" y="2529787"/>
          <a:ext cx="7344816" cy="4211584"/>
        </p:xfrm>
        <a:graphic>
          <a:graphicData uri="http://schemas.openxmlformats.org/drawingml/2006/table">
            <a:tbl>
              <a:tblPr firstRow="1" firstCol="1" bandRow="1"/>
              <a:tblGrid>
                <a:gridCol w="1946460"/>
                <a:gridCol w="5398356"/>
              </a:tblGrid>
              <a:tr h="204002">
                <a:tc>
                  <a:txBody>
                    <a:bodyPr/>
                    <a:lstStyle/>
                    <a:p>
                      <a:pPr algn="ctr"/>
                      <a:r>
                        <a:rPr lang="cs-CZ" sz="1000" b="1" dirty="0">
                          <a:solidFill>
                            <a:srgbClr val="000000"/>
                          </a:solidFill>
                          <a:effectLst/>
                          <a:latin typeface="Calibri"/>
                          <a:cs typeface="Times New Roman"/>
                        </a:rPr>
                        <a:t>Název materiálu:</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300">
                          <a:solidFill>
                            <a:srgbClr val="000000"/>
                          </a:solidFill>
                          <a:effectLst/>
                          <a:latin typeface="Calibri"/>
                          <a:cs typeface="Times New Roman"/>
                        </a:rPr>
                        <a:t>Počátky slovesného umění</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6346">
                <a:tc>
                  <a:txBody>
                    <a:bodyPr/>
                    <a:lstStyle/>
                    <a:p>
                      <a:pPr algn="ctr"/>
                      <a:r>
                        <a:rPr lang="cs-CZ" sz="1000" b="1">
                          <a:solidFill>
                            <a:srgbClr val="000000"/>
                          </a:solidFill>
                          <a:effectLst/>
                          <a:latin typeface="Calibri"/>
                          <a:cs typeface="Times New Roman"/>
                        </a:rPr>
                        <a:t>Číslo materiálu:</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b="1" dirty="0">
                          <a:solidFill>
                            <a:srgbClr val="000000"/>
                          </a:solidFill>
                          <a:effectLst/>
                          <a:latin typeface="Calibri"/>
                          <a:cs typeface="Times New Roman"/>
                        </a:rPr>
                        <a:t> </a:t>
                      </a:r>
                      <a:r>
                        <a:rPr lang="cs-CZ" sz="1000" b="1" dirty="0" smtClean="0">
                          <a:solidFill>
                            <a:srgbClr val="000000"/>
                          </a:solidFill>
                          <a:effectLst/>
                          <a:latin typeface="Calibri"/>
                          <a:cs typeface="Times New Roman"/>
                        </a:rPr>
                        <a:t>VY_32_INOVACE_14_3</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Autor:</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solidFill>
                            <a:srgbClr val="000000"/>
                          </a:solidFill>
                          <a:effectLst/>
                          <a:latin typeface="Calibri"/>
                          <a:cs typeface="Times New Roman"/>
                        </a:rPr>
                        <a:t>Mgr. Hana Pleváková</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Datum vytvoření:</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19.</a:t>
                      </a:r>
                      <a:r>
                        <a:rPr lang="cs-CZ" sz="1000" baseline="0" dirty="0" smtClean="0">
                          <a:effectLst/>
                          <a:latin typeface="Calibri"/>
                          <a:cs typeface="Times New Roman"/>
                        </a:rPr>
                        <a:t> 7. 2013</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Vyučovací předmět:</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Ročník:</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6. - 9. </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Vzdělávací oblast:</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Jazyk a jazyková komunikace</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Vzdělávací obor:</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Český jazyk a literatura</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Tematický okruh:</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Literatura</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002">
                <a:tc>
                  <a:txBody>
                    <a:bodyPr/>
                    <a:lstStyle/>
                    <a:p>
                      <a:pPr algn="ctr"/>
                      <a:r>
                        <a:rPr lang="cs-CZ" sz="1000" b="1">
                          <a:solidFill>
                            <a:srgbClr val="000000"/>
                          </a:solidFill>
                          <a:effectLst/>
                          <a:latin typeface="Calibri"/>
                          <a:cs typeface="Times New Roman"/>
                        </a:rPr>
                        <a:t>Téma:</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Počátky slovesného umění</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71317">
                <a:tc>
                  <a:txBody>
                    <a:bodyPr/>
                    <a:lstStyle/>
                    <a:p>
                      <a:pPr algn="ctr"/>
                      <a:r>
                        <a:rPr lang="cs-CZ" sz="1000" b="1">
                          <a:solidFill>
                            <a:srgbClr val="000000"/>
                          </a:solidFill>
                          <a:effectLst/>
                          <a:latin typeface="Calibri"/>
                          <a:cs typeface="Times New Roman"/>
                        </a:rPr>
                        <a:t>Druh učebního materiálu:</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smtClean="0">
                          <a:effectLst/>
                          <a:latin typeface="Calibri"/>
                          <a:cs typeface="Times New Roman"/>
                        </a:rPr>
                        <a:t>Prezentace</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71317">
                <a:tc>
                  <a:txBody>
                    <a:bodyPr/>
                    <a:lstStyle/>
                    <a:p>
                      <a:pPr algn="ctr"/>
                      <a:r>
                        <a:rPr lang="cs-CZ" sz="1000" b="1">
                          <a:solidFill>
                            <a:srgbClr val="000000"/>
                          </a:solidFill>
                          <a:effectLst/>
                          <a:latin typeface="Calibri"/>
                          <a:cs typeface="Times New Roman"/>
                        </a:rPr>
                        <a:t>Potřebný čas pro výuku DUM:</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15 - 25 min </a:t>
                      </a:r>
                      <a:endParaRPr lang="cs-CZ" sz="100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56586">
                <a:tc>
                  <a:txBody>
                    <a:bodyPr/>
                    <a:lstStyle/>
                    <a:p>
                      <a:pPr algn="ctr"/>
                      <a:r>
                        <a:rPr lang="cs-CZ" sz="1000" b="1" dirty="0">
                          <a:solidFill>
                            <a:srgbClr val="000000"/>
                          </a:solidFill>
                          <a:effectLst/>
                          <a:latin typeface="Calibri"/>
                          <a:cs typeface="Times New Roman"/>
                        </a:rPr>
                        <a:t>Anotace / Metodický list: </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Prezentace žákům poskytuje informace o počátcích slovesného umění, o sběratelích lidové slovesnosti. </a:t>
                      </a:r>
                      <a:r>
                        <a:rPr lang="cs-CZ" sz="1000" dirty="0" smtClean="0">
                          <a:effectLst/>
                          <a:latin typeface="Calibri"/>
                          <a:cs typeface="Times New Roman"/>
                        </a:rPr>
                        <a:t>Je</a:t>
                      </a:r>
                      <a:r>
                        <a:rPr lang="cs-CZ" sz="1000" baseline="0" dirty="0" smtClean="0">
                          <a:effectLst/>
                          <a:latin typeface="Calibri"/>
                          <a:cs typeface="Times New Roman"/>
                        </a:rPr>
                        <a:t> vhodná pro seznámení s učivem i pro opakování. </a:t>
                      </a:r>
                      <a:r>
                        <a:rPr lang="cs-CZ" sz="1000" dirty="0" smtClean="0">
                          <a:effectLst/>
                          <a:latin typeface="Calibri"/>
                          <a:cs typeface="Times New Roman"/>
                        </a:rPr>
                        <a:t>V</a:t>
                      </a:r>
                      <a:r>
                        <a:rPr lang="cs-CZ" sz="1000" dirty="0">
                          <a:effectLst/>
                          <a:latin typeface="Calibri"/>
                          <a:cs typeface="Times New Roman"/>
                        </a:rPr>
                        <a:t> rámci prezentace jsou úkoly pro žáky, na které žáci odpovídají ústně. Na snímku (následujícím po zadání úkolu) je vždy odpověď. Prezentaci lze využít pro projekci na interaktivní tabuli, přes datový projektor ad. </a:t>
                      </a:r>
                      <a:r>
                        <a:rPr lang="cs-CZ" sz="1000" dirty="0" smtClean="0">
                          <a:effectLst/>
                          <a:latin typeface="Calibri"/>
                          <a:cs typeface="Times New Roman"/>
                        </a:rPr>
                        <a:t>Potřebný </a:t>
                      </a:r>
                      <a:r>
                        <a:rPr lang="cs-CZ" sz="1000" dirty="0">
                          <a:effectLst/>
                          <a:latin typeface="Calibri"/>
                          <a:cs typeface="Times New Roman"/>
                        </a:rPr>
                        <a:t>čas pro výuku je závislý na rychlosti </a:t>
                      </a:r>
                      <a:r>
                        <a:rPr lang="cs-CZ" sz="1000">
                          <a:effectLst/>
                          <a:latin typeface="Calibri"/>
                          <a:cs typeface="Times New Roman"/>
                        </a:rPr>
                        <a:t>odpovědí </a:t>
                      </a:r>
                      <a:r>
                        <a:rPr lang="cs-CZ" sz="1000" smtClean="0">
                          <a:effectLst/>
                          <a:latin typeface="Calibri"/>
                          <a:cs typeface="Times New Roman"/>
                        </a:rPr>
                        <a:t>žáků.</a:t>
                      </a:r>
                      <a:endParaRPr lang="cs-CZ" sz="1000" dirty="0">
                        <a:effectLst/>
                        <a:latin typeface="Times New Roman"/>
                        <a:cs typeface="Times New Roman"/>
                      </a:endParaRPr>
                    </a:p>
                  </a:txBody>
                  <a:tcPr marL="41624" marR="4162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1473200"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62778"/>
            <a:ext cx="5743575" cy="1400175"/>
          </a:xfrm>
          <a:prstGeom prst="rect">
            <a:avLst/>
          </a:prstGeom>
          <a:solidFill>
            <a:srgbClr val="FFFFFF"/>
          </a:solidFill>
        </p:spPr>
      </p:pic>
      <p:sp>
        <p:nvSpPr>
          <p:cNvPr id="7" name="Rectangle 3"/>
          <p:cNvSpPr>
            <a:spLocks noChangeArrowheads="1"/>
          </p:cNvSpPr>
          <p:nvPr/>
        </p:nvSpPr>
        <p:spPr bwMode="auto">
          <a:xfrm>
            <a:off x="1473200" y="2057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5429382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Počátky slovesného umění</a:t>
            </a:r>
            <a:endParaRPr lang="cs-CZ" dirty="0"/>
          </a:p>
        </p:txBody>
      </p:sp>
      <p:sp>
        <p:nvSpPr>
          <p:cNvPr id="5" name="Podnadpis 4"/>
          <p:cNvSpPr>
            <a:spLocks noGrp="1"/>
          </p:cNvSpPr>
          <p:nvPr>
            <p:ph type="subTitle" idx="1"/>
          </p:nvPr>
        </p:nvSpPr>
        <p:spPr/>
        <p:txBody>
          <a:bodyPr/>
          <a:lstStyle/>
          <a:p>
            <a:endParaRPr lang="cs-CZ"/>
          </a:p>
        </p:txBody>
      </p:sp>
    </p:spTree>
    <p:extLst>
      <p:ext uri="{BB962C8B-B14F-4D97-AF65-F5344CB8AC3E}">
        <p14:creationId xmlns:p14="http://schemas.microsoft.com/office/powerpoint/2010/main" val="25274804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Nejstarší slovesné umění:</a:t>
            </a:r>
            <a:endParaRPr lang="cs-CZ" dirty="0"/>
          </a:p>
        </p:txBody>
      </p:sp>
      <p:sp>
        <p:nvSpPr>
          <p:cNvPr id="3" name="Zástupný symbol pro obsah 2"/>
          <p:cNvSpPr>
            <a:spLocks noGrp="1"/>
          </p:cNvSpPr>
          <p:nvPr>
            <p:ph sz="quarter" idx="1"/>
          </p:nvPr>
        </p:nvSpPr>
        <p:spPr/>
        <p:txBody>
          <a:bodyPr/>
          <a:lstStyle/>
          <a:p>
            <a:r>
              <a:rPr lang="cs-CZ" b="1" u="sng" dirty="0" smtClean="0">
                <a:solidFill>
                  <a:srgbClr val="FF0000"/>
                </a:solidFill>
              </a:rPr>
              <a:t>Pravěk</a:t>
            </a:r>
            <a:r>
              <a:rPr lang="cs-CZ" dirty="0" smtClean="0">
                <a:solidFill>
                  <a:srgbClr val="FF0000"/>
                </a:solidFill>
              </a:rPr>
              <a:t> – magické obřady (zpěv, pohyb, rytmus) → zaklínadla, zaříkání </a:t>
            </a:r>
          </a:p>
          <a:p>
            <a:pPr marL="0" indent="0">
              <a:buNone/>
            </a:pPr>
            <a:endParaRPr lang="cs-CZ" dirty="0" smtClean="0"/>
          </a:p>
          <a:p>
            <a:r>
              <a:rPr lang="cs-CZ" b="1" u="sng" dirty="0" smtClean="0">
                <a:solidFill>
                  <a:srgbClr val="008000"/>
                </a:solidFill>
              </a:rPr>
              <a:t>Před vznikem písma </a:t>
            </a:r>
            <a:r>
              <a:rPr lang="cs-CZ" dirty="0" smtClean="0">
                <a:solidFill>
                  <a:srgbClr val="008000"/>
                </a:solidFill>
              </a:rPr>
              <a:t>– ústní lidová slovesnost = folklor → ústní tradování,  anonymní autor, pohádky, pověsti, divadlo, vznikala na venkově i ve městě (i v dnešní době), předávání mladším generacím.</a:t>
            </a:r>
          </a:p>
          <a:p>
            <a:pPr marL="0" indent="0">
              <a:buNone/>
            </a:pPr>
            <a:endParaRPr lang="cs-CZ" dirty="0" smtClean="0"/>
          </a:p>
          <a:p>
            <a:r>
              <a:rPr lang="cs-CZ" b="1" u="sng" dirty="0" smtClean="0">
                <a:solidFill>
                  <a:srgbClr val="002060"/>
                </a:solidFill>
              </a:rPr>
              <a:t>Sběratelé lidové slovesnosti:</a:t>
            </a:r>
          </a:p>
          <a:p>
            <a:pPr marL="0" indent="0">
              <a:buNone/>
            </a:pPr>
            <a:r>
              <a:rPr lang="cs-CZ" dirty="0" smtClean="0">
                <a:solidFill>
                  <a:srgbClr val="002060"/>
                </a:solidFill>
              </a:rPr>
              <a:t>K. J. Erben, B. Němcová, F. L. Čelakovský ad. </a:t>
            </a:r>
          </a:p>
        </p:txBody>
      </p:sp>
    </p:spTree>
    <p:extLst>
      <p:ext uri="{BB962C8B-B14F-4D97-AF65-F5344CB8AC3E}">
        <p14:creationId xmlns:p14="http://schemas.microsoft.com/office/powerpoint/2010/main" val="8389854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pro žáky:</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Čeho se mohla týkat zaříkadla a zaklínadla v pravěku?</a:t>
            </a:r>
          </a:p>
          <a:p>
            <a:pPr marL="0" indent="0">
              <a:buNone/>
            </a:pPr>
            <a:endParaRPr lang="cs-CZ" i="1" dirty="0">
              <a:solidFill>
                <a:srgbClr val="FF0066"/>
              </a:solidFill>
            </a:endParaRPr>
          </a:p>
          <a:p>
            <a:r>
              <a:rPr lang="cs-CZ" i="1" dirty="0" smtClean="0">
                <a:solidFill>
                  <a:srgbClr val="FF0066"/>
                </a:solidFill>
              </a:rPr>
              <a:t>Co podle vás dělali tzv. sběratelé lidové slovesnosti?</a:t>
            </a:r>
          </a:p>
          <a:p>
            <a:pPr marL="0" indent="0">
              <a:buNone/>
            </a:pPr>
            <a:endParaRPr lang="cs-CZ" i="1" dirty="0">
              <a:solidFill>
                <a:srgbClr val="FF0066"/>
              </a:solidFill>
            </a:endParaRPr>
          </a:p>
          <a:p>
            <a:r>
              <a:rPr lang="cs-CZ" i="1" dirty="0" smtClean="0">
                <a:solidFill>
                  <a:srgbClr val="FF0066"/>
                </a:solidFill>
              </a:rPr>
              <a:t>Jaké znáte pohádky K. J. Erbena a B. Němcové? </a:t>
            </a:r>
            <a:endParaRPr lang="cs-CZ" i="1" dirty="0">
              <a:solidFill>
                <a:srgbClr val="FF0066"/>
              </a:solidFill>
            </a:endParaRPr>
          </a:p>
        </p:txBody>
      </p:sp>
    </p:spTree>
    <p:extLst>
      <p:ext uri="{BB962C8B-B14F-4D97-AF65-F5344CB8AC3E}">
        <p14:creationId xmlns:p14="http://schemas.microsoft.com/office/powerpoint/2010/main" val="2787435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Zaříkadla, zaklínadla – nemoc, úspěch v lovu, dobrá úroda, láska, dobré počasí, rodina (narození potomka)</a:t>
            </a:r>
          </a:p>
          <a:p>
            <a:pPr marL="0" indent="0">
              <a:buNone/>
            </a:pPr>
            <a:endParaRPr lang="cs-CZ" i="1" dirty="0">
              <a:solidFill>
                <a:srgbClr val="FF0066"/>
              </a:solidFill>
            </a:endParaRPr>
          </a:p>
          <a:p>
            <a:r>
              <a:rPr lang="cs-CZ" i="1" dirty="0" smtClean="0">
                <a:solidFill>
                  <a:srgbClr val="FF0066"/>
                </a:solidFill>
              </a:rPr>
              <a:t>Byli to spisovatelé, kteří tzv. sbírali lidovou slovesnost – zjišťovali, co si lidé kdysi vyprávěli, co se tradovalo a sepisovali to pro další generace.</a:t>
            </a:r>
          </a:p>
          <a:p>
            <a:pPr marL="0" indent="0">
              <a:buNone/>
            </a:pPr>
            <a:endParaRPr lang="cs-CZ" i="1" dirty="0">
              <a:solidFill>
                <a:srgbClr val="FF0066"/>
              </a:solidFill>
            </a:endParaRPr>
          </a:p>
          <a:p>
            <a:r>
              <a:rPr lang="cs-CZ" i="1" dirty="0" smtClean="0">
                <a:solidFill>
                  <a:srgbClr val="FF0066"/>
                </a:solidFill>
              </a:rPr>
              <a:t>K. J. Erben – Dlouhý, Široký a Bystrozraký; Zlatovláska</a:t>
            </a:r>
          </a:p>
          <a:p>
            <a:r>
              <a:rPr lang="cs-CZ" i="1" dirty="0" smtClean="0">
                <a:solidFill>
                  <a:srgbClr val="FF0066"/>
                </a:solidFill>
              </a:rPr>
              <a:t>B. Němcová – Chytrá horákyně, Maličkým</a:t>
            </a:r>
            <a:endParaRPr lang="cs-CZ" i="1" dirty="0">
              <a:solidFill>
                <a:srgbClr val="FF0066"/>
              </a:solidFill>
            </a:endParaRPr>
          </a:p>
        </p:txBody>
      </p:sp>
    </p:spTree>
    <p:extLst>
      <p:ext uri="{BB962C8B-B14F-4D97-AF65-F5344CB8AC3E}">
        <p14:creationId xmlns:p14="http://schemas.microsoft.com/office/powerpoint/2010/main" val="9066815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600200"/>
            <a:ext cx="7643192" cy="4925144"/>
          </a:xfrm>
        </p:spPr>
        <p:txBody>
          <a:bodyPr/>
          <a:lstStyle/>
          <a:p>
            <a:pPr algn="just">
              <a:spcAft>
                <a:spcPts val="0"/>
              </a:spcAft>
            </a:pPr>
            <a:r>
              <a:rPr lang="cs-CZ" dirty="0" err="1">
                <a:latin typeface="Times New Roman"/>
                <a:ea typeface="Calibri"/>
              </a:rPr>
              <a:t>SOCHROVÁ</a:t>
            </a:r>
            <a:r>
              <a:rPr lang="cs-CZ" dirty="0">
                <a:latin typeface="Times New Roman"/>
                <a:ea typeface="Calibri"/>
              </a:rPr>
              <a:t>, Marie. </a:t>
            </a:r>
            <a:r>
              <a:rPr lang="cs-CZ" i="1" dirty="0">
                <a:latin typeface="Times New Roman"/>
                <a:ea typeface="Calibri"/>
              </a:rPr>
              <a:t>Literatura v kostce</a:t>
            </a:r>
            <a:r>
              <a:rPr lang="cs-CZ" dirty="0">
                <a:latin typeface="Times New Roman"/>
                <a:ea typeface="Calibri"/>
              </a:rPr>
              <a:t>. Havlíčkův Brod: Fragment, 2004, ISBN 80-7200-965-6.</a:t>
            </a:r>
          </a:p>
          <a:p>
            <a:pPr algn="just">
              <a:spcAft>
                <a:spcPts val="0"/>
              </a:spcAft>
            </a:pPr>
            <a:r>
              <a:rPr lang="cs-CZ" dirty="0">
                <a:latin typeface="Times New Roman"/>
                <a:ea typeface="Calibri"/>
              </a:rPr>
              <a:t>BAUER, Alois. </a:t>
            </a:r>
            <a:r>
              <a:rPr lang="cs-CZ" i="1" dirty="0">
                <a:latin typeface="Times New Roman"/>
                <a:ea typeface="Calibri"/>
              </a:rPr>
              <a:t>Čeština na dlani - přehled světové a české literatury</a:t>
            </a:r>
            <a:r>
              <a:rPr lang="cs-CZ" dirty="0">
                <a:latin typeface="Times New Roman"/>
                <a:ea typeface="Calibri"/>
              </a:rPr>
              <a:t>. Olomouc: </a:t>
            </a:r>
            <a:r>
              <a:rPr lang="cs-CZ" dirty="0" err="1">
                <a:latin typeface="Times New Roman"/>
                <a:ea typeface="Calibri"/>
              </a:rPr>
              <a:t>Rubico</a:t>
            </a:r>
            <a:r>
              <a:rPr lang="cs-CZ" dirty="0">
                <a:latin typeface="Times New Roman"/>
                <a:ea typeface="Calibri"/>
              </a:rPr>
              <a:t>, 2007, ISBN 80-7346-068-8.</a:t>
            </a:r>
          </a:p>
          <a:p>
            <a:pPr algn="just">
              <a:spcAft>
                <a:spcPts val="0"/>
              </a:spcAft>
            </a:pPr>
            <a:r>
              <a:rPr lang="cs-CZ" dirty="0" err="1">
                <a:latin typeface="Times New Roman"/>
                <a:ea typeface="Calibri"/>
              </a:rPr>
              <a:t>LEHÁR</a:t>
            </a:r>
            <a:r>
              <a:rPr lang="cs-CZ" dirty="0">
                <a:latin typeface="Times New Roman"/>
                <a:ea typeface="Calibri"/>
              </a:rPr>
              <a:t>, Jan; </a:t>
            </a:r>
            <a:r>
              <a:rPr lang="cs-CZ" dirty="0" err="1">
                <a:latin typeface="Times New Roman"/>
                <a:ea typeface="Calibri"/>
              </a:rPr>
              <a:t>STICH</a:t>
            </a:r>
            <a:r>
              <a:rPr lang="cs-CZ" dirty="0">
                <a:latin typeface="Times New Roman"/>
                <a:ea typeface="Calibri"/>
              </a:rPr>
              <a:t>, Alexandr; JANÁČKOVÁ, Jaroslava; HOLÝ, Jiří. </a:t>
            </a:r>
            <a:r>
              <a:rPr lang="cs-CZ" i="1" dirty="0">
                <a:latin typeface="Times New Roman"/>
                <a:ea typeface="Calibri"/>
              </a:rPr>
              <a:t>Česká literatura od počátků k dnešku</a:t>
            </a:r>
            <a:r>
              <a:rPr lang="cs-CZ"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396319088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22</TotalTime>
  <Words>406</Words>
  <Application>Microsoft Office PowerPoint</Application>
  <PresentationFormat>Předvádění na obrazovce (4:3)</PresentationFormat>
  <Paragraphs>58</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Arkýř</vt:lpstr>
      <vt:lpstr>Prezentace aplikace PowerPoint</vt:lpstr>
      <vt:lpstr>Počátky slovesného umění</vt:lpstr>
      <vt:lpstr>Nejstarší slovesné umění:</vt:lpstr>
      <vt:lpstr>Úkol pro žáky:</vt:lpstr>
      <vt:lpstr>Odpovědi:</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Počátky slovesného umění</dc:title>
  <dc:creator>PC05</dc:creator>
  <cp:lastModifiedBy>PC05</cp:lastModifiedBy>
  <cp:revision>12</cp:revision>
  <dcterms:created xsi:type="dcterms:W3CDTF">2013-08-16T19:59:47Z</dcterms:created>
  <dcterms:modified xsi:type="dcterms:W3CDTF">2014-03-03T06:07:12Z</dcterms:modified>
</cp:coreProperties>
</file>