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56" r:id="rId3"/>
    <p:sldId id="257" r:id="rId4"/>
    <p:sldId id="258" r:id="rId5"/>
    <p:sldId id="260" r:id="rId6"/>
    <p:sldId id="262" r:id="rId7"/>
    <p:sldId id="264" r:id="rId8"/>
    <p:sldId id="265" r:id="rId9"/>
    <p:sldId id="266" r:id="rId10"/>
    <p:sldId id="267" r:id="rId11"/>
    <p:sldId id="269" r:id="rId12"/>
    <p:sldId id="270" r:id="rId13"/>
    <p:sldId id="271" r:id="rId14"/>
    <p:sldId id="273" r:id="rId15"/>
    <p:sldId id="276" r:id="rId16"/>
    <p:sldId id="277" r:id="rId17"/>
    <p:sldId id="279" r:id="rId18"/>
    <p:sldId id="281" r:id="rId19"/>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8000"/>
    <a:srgbClr val="0000FF"/>
    <a:srgbClr val="FF00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04"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Kliknutím lze upravit styl.</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69043209-BB1F-4EE7-8A5E-D25BD17214AA}" type="datetimeFigureOut">
              <a:rPr lang="cs-CZ" smtClean="0"/>
              <a:t>3.3.2014</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nice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nice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nice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á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á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á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75823F5E-460A-4E86-BEAC-34962BF381A9}"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69043209-BB1F-4EE7-8A5E-D25BD17214AA}" type="datetimeFigureOut">
              <a:rPr lang="cs-CZ" smtClean="0"/>
              <a:t>3.3.2014</a:t>
            </a:fld>
            <a:endParaRPr lang="cs-CZ"/>
          </a:p>
        </p:txBody>
      </p:sp>
      <p:sp>
        <p:nvSpPr>
          <p:cNvPr id="9" name="Zástupný symbol pro číslo snímku 8"/>
          <p:cNvSpPr>
            <a:spLocks noGrp="1"/>
          </p:cNvSpPr>
          <p:nvPr>
            <p:ph type="sldNum" sz="quarter" idx="15"/>
          </p:nvPr>
        </p:nvSpPr>
        <p:spPr/>
        <p:txBody>
          <a:bodyPr rtlCol="0"/>
          <a:lstStyle/>
          <a:p>
            <a:fld id="{75823F5E-460A-4E86-BEAC-34962BF381A9}" type="slidenum">
              <a:rPr lang="cs-CZ" smtClean="0"/>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69043209-BB1F-4EE7-8A5E-D25BD17214AA}" type="datetimeFigureOut">
              <a:rPr lang="cs-CZ" smtClean="0"/>
              <a:t>3.3.2014</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á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á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nice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75823F5E-460A-4E86-BEAC-34962BF381A9}"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69043209-BB1F-4EE7-8A5E-D25BD17214AA}" type="datetimeFigureOut">
              <a:rPr lang="cs-CZ" smtClean="0"/>
              <a:t>3.3.2014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5823F5E-460A-4E86-BEAC-34962BF381A9}" type="slidenum">
              <a:rPr lang="cs-CZ" smtClean="0"/>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69043209-BB1F-4EE7-8A5E-D25BD17214AA}" type="datetimeFigureOut">
              <a:rPr lang="cs-CZ" smtClean="0"/>
              <a:t>3.3.2014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5823F5E-460A-4E86-BEAC-34962BF381A9}" type="slidenum">
              <a:rPr lang="cs-CZ" smtClean="0"/>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6" name="Zástupný symbol pro datum 5"/>
          <p:cNvSpPr>
            <a:spLocks noGrp="1"/>
          </p:cNvSpPr>
          <p:nvPr>
            <p:ph type="dt" sz="half" idx="10"/>
          </p:nvPr>
        </p:nvSpPr>
        <p:spPr/>
        <p:txBody>
          <a:bodyPr rtlCol="0"/>
          <a:lstStyle/>
          <a:p>
            <a:fld id="{69043209-BB1F-4EE7-8A5E-D25BD17214AA}" type="datetimeFigureOut">
              <a:rPr lang="cs-CZ" smtClean="0"/>
              <a:t>3.3.2014</a:t>
            </a:fld>
            <a:endParaRPr lang="cs-CZ"/>
          </a:p>
        </p:txBody>
      </p:sp>
      <p:sp>
        <p:nvSpPr>
          <p:cNvPr id="7" name="Zástupný symbol pro číslo snímku 6"/>
          <p:cNvSpPr>
            <a:spLocks noGrp="1"/>
          </p:cNvSpPr>
          <p:nvPr>
            <p:ph type="sldNum" sz="quarter" idx="11"/>
          </p:nvPr>
        </p:nvSpPr>
        <p:spPr/>
        <p:txBody>
          <a:bodyPr rtlCol="0"/>
          <a:lstStyle/>
          <a:p>
            <a:fld id="{75823F5E-460A-4E86-BEAC-34962BF381A9}" type="slidenum">
              <a:rPr lang="cs-CZ" smtClean="0"/>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9043209-BB1F-4EE7-8A5E-D25BD17214AA}" type="datetimeFigureOut">
              <a:rPr lang="cs-CZ" smtClean="0"/>
              <a:t>3.3.2014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5823F5E-460A-4E86-BEAC-34962BF381A9}"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nice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á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69043209-BB1F-4EE7-8A5E-D25BD17214AA}" type="datetimeFigureOut">
              <a:rPr lang="cs-CZ" smtClean="0"/>
              <a:t>3.3.2014</a:t>
            </a:fld>
            <a:endParaRPr lang="cs-CZ"/>
          </a:p>
        </p:txBody>
      </p:sp>
      <p:sp>
        <p:nvSpPr>
          <p:cNvPr id="22" name="Zástupný symbol pro číslo snímku 21"/>
          <p:cNvSpPr>
            <a:spLocks noGrp="1"/>
          </p:cNvSpPr>
          <p:nvPr>
            <p:ph type="sldNum" sz="quarter" idx="15"/>
          </p:nvPr>
        </p:nvSpPr>
        <p:spPr/>
        <p:txBody>
          <a:bodyPr rtlCol="0"/>
          <a:lstStyle/>
          <a:p>
            <a:fld id="{75823F5E-460A-4E86-BEAC-34962BF381A9}" type="slidenum">
              <a:rPr lang="cs-CZ" smtClean="0"/>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á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10"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nice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69043209-BB1F-4EE7-8A5E-D25BD17214AA}" type="datetimeFigureOut">
              <a:rPr lang="cs-CZ" smtClean="0"/>
              <a:t>3.3.2014</a:t>
            </a:fld>
            <a:endParaRPr lang="cs-CZ"/>
          </a:p>
        </p:txBody>
      </p:sp>
      <p:sp>
        <p:nvSpPr>
          <p:cNvPr id="18" name="Zástupný symbol pro číslo snímku 17"/>
          <p:cNvSpPr>
            <a:spLocks noGrp="1"/>
          </p:cNvSpPr>
          <p:nvPr>
            <p:ph type="sldNum" sz="quarter" idx="11"/>
          </p:nvPr>
        </p:nvSpPr>
        <p:spPr/>
        <p:txBody>
          <a:bodyPr rtlCol="0"/>
          <a:lstStyle/>
          <a:p>
            <a:fld id="{75823F5E-460A-4E86-BEAC-34962BF381A9}" type="slidenum">
              <a:rPr lang="cs-CZ" smtClean="0"/>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9043209-BB1F-4EE7-8A5E-D25BD17214AA}"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5823F5E-460A-4E86-BEAC-34962BF381A9}"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9043209-BB1F-4EE7-8A5E-D25BD17214AA}"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5823F5E-460A-4E86-BEAC-34962BF381A9}" type="slidenum">
              <a:rPr lang="cs-CZ" smtClean="0"/>
              <a:t>‹#›</a:t>
            </a:fld>
            <a:endParaRPr lang="cs-CZ"/>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Úvodní snímek">
    <p:bg>
      <p:bgRef idx="1001">
        <a:schemeClr val="bg1"/>
      </p:bgRef>
    </p:bg>
    <p:spTree>
      <p:nvGrpSpPr>
        <p:cNvPr id="1" name=""/>
        <p:cNvGrpSpPr/>
        <p:nvPr/>
      </p:nvGrpSpPr>
      <p:grpSpPr>
        <a:xfrm>
          <a:off x="0" y="0"/>
          <a:ext cx="0" cy="0"/>
          <a:chOff x="0" y="0"/>
          <a:chExt cx="0" cy="0"/>
        </a:xfrm>
      </p:grpSpPr>
      <p:sp>
        <p:nvSpPr>
          <p:cNvPr id="8" name="Nadpis 7"/>
          <p:cNvSpPr>
            <a:spLocks noGrp="1"/>
          </p:cNvSpPr>
          <p:nvPr>
            <p:ph type="ctrTitle"/>
          </p:nvPr>
        </p:nvSpPr>
        <p:spPr>
          <a:xfrm>
            <a:off x="2286000" y="3124200"/>
            <a:ext cx="6172200" cy="1894362"/>
          </a:xfrm>
        </p:spPr>
        <p:txBody>
          <a:bodyPr/>
          <a:lstStyle>
            <a:lvl1pPr>
              <a:defRPr b="1"/>
            </a:lvl1pPr>
          </a:lstStyle>
          <a:p>
            <a:r>
              <a:rPr kumimoji="0" lang="cs-CZ" smtClean="0"/>
              <a:t>Kliknutím lze upravit styl.</a:t>
            </a:r>
            <a:endParaRPr kumimoji="0" lang="en-US"/>
          </a:p>
        </p:txBody>
      </p:sp>
      <p:sp>
        <p:nvSpPr>
          <p:cNvPr id="9" name="Podnadpis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cs-CZ" smtClean="0"/>
              <a:t>Kliknutím lze upravit styl předlohy.</a:t>
            </a:r>
            <a:endParaRPr kumimoji="0" lang="en-US"/>
          </a:p>
        </p:txBody>
      </p:sp>
      <p:sp>
        <p:nvSpPr>
          <p:cNvPr id="28" name="Zástupný symbol pro datum 27"/>
          <p:cNvSpPr>
            <a:spLocks noGrp="1"/>
          </p:cNvSpPr>
          <p:nvPr>
            <p:ph type="dt" sz="half" idx="10"/>
          </p:nvPr>
        </p:nvSpPr>
        <p:spPr bwMode="auto">
          <a:xfrm rot="5400000">
            <a:off x="7764621" y="1174097"/>
            <a:ext cx="2286000" cy="381000"/>
          </a:xfrm>
        </p:spPr>
        <p:txBody>
          <a:bodyPr/>
          <a:lstStyle/>
          <a:p>
            <a:fld id="{69043209-BB1F-4EE7-8A5E-D25BD17214AA}" type="datetimeFigureOut">
              <a:rPr lang="cs-CZ" smtClean="0"/>
              <a:t>3.3.2014</a:t>
            </a:fld>
            <a:endParaRPr lang="cs-CZ"/>
          </a:p>
        </p:txBody>
      </p:sp>
      <p:sp>
        <p:nvSpPr>
          <p:cNvPr id="17" name="Zástupný symbol pro zápatí 16"/>
          <p:cNvSpPr>
            <a:spLocks noGrp="1"/>
          </p:cNvSpPr>
          <p:nvPr>
            <p:ph type="ftr" sz="quarter" idx="11"/>
          </p:nvPr>
        </p:nvSpPr>
        <p:spPr bwMode="auto">
          <a:xfrm rot="5400000">
            <a:off x="7077269" y="4181669"/>
            <a:ext cx="3657600" cy="384048"/>
          </a:xfrm>
        </p:spPr>
        <p:txBody>
          <a:bodyPr/>
          <a:lstStyle/>
          <a:p>
            <a:endParaRPr lang="cs-CZ"/>
          </a:p>
        </p:txBody>
      </p:sp>
      <p:sp>
        <p:nvSpPr>
          <p:cNvPr id="10" name="Obdélník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bdélník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Obdélník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Přímá spojnice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Přímá spojnice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Přímá spojnice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Obdélník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á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á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á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Zástupný symbol pro číslo snímku 28"/>
          <p:cNvSpPr>
            <a:spLocks noGrp="1"/>
          </p:cNvSpPr>
          <p:nvPr>
            <p:ph type="sldNum" sz="quarter" idx="12"/>
          </p:nvPr>
        </p:nvSpPr>
        <p:spPr bwMode="auto">
          <a:xfrm>
            <a:off x="1325544" y="4928702"/>
            <a:ext cx="609600" cy="517524"/>
          </a:xfrm>
        </p:spPr>
        <p:txBody>
          <a:bodyPr/>
          <a:lstStyle/>
          <a:p>
            <a:fld id="{75823F5E-460A-4E86-BEAC-34962BF381A9}" type="slidenum">
              <a:rPr lang="cs-CZ" smtClean="0"/>
              <a:t>‹#›</a:t>
            </a:fld>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8" name="Zástupný symbol pro obsah 7"/>
          <p:cNvSpPr>
            <a:spLocks noGrp="1"/>
          </p:cNvSpPr>
          <p:nvPr>
            <p:ph sz="quarter" idx="1"/>
          </p:nvPr>
        </p:nvSpPr>
        <p:spPr>
          <a:xfrm>
            <a:off x="457200" y="1600200"/>
            <a:ext cx="7467600" cy="4873752"/>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7" name="Zástupný symbol pro datum 6"/>
          <p:cNvSpPr>
            <a:spLocks noGrp="1"/>
          </p:cNvSpPr>
          <p:nvPr>
            <p:ph type="dt" sz="half" idx="14"/>
          </p:nvPr>
        </p:nvSpPr>
        <p:spPr/>
        <p:txBody>
          <a:bodyPr rtlCol="0"/>
          <a:lstStyle/>
          <a:p>
            <a:fld id="{69043209-BB1F-4EE7-8A5E-D25BD17214AA}" type="datetimeFigureOut">
              <a:rPr lang="cs-CZ" smtClean="0"/>
              <a:t>3.3.2014</a:t>
            </a:fld>
            <a:endParaRPr lang="cs-CZ"/>
          </a:p>
        </p:txBody>
      </p:sp>
      <p:sp>
        <p:nvSpPr>
          <p:cNvPr id="9" name="Zástupný symbol pro číslo snímku 8"/>
          <p:cNvSpPr>
            <a:spLocks noGrp="1"/>
          </p:cNvSpPr>
          <p:nvPr>
            <p:ph type="sldNum" sz="quarter" idx="15"/>
          </p:nvPr>
        </p:nvSpPr>
        <p:spPr/>
        <p:txBody>
          <a:bodyPr rtlCol="0"/>
          <a:lstStyle/>
          <a:p>
            <a:fld id="{75823F5E-460A-4E86-BEAC-34962BF381A9}" type="slidenum">
              <a:rPr lang="cs-CZ" smtClean="0"/>
              <a:t>‹#›</a:t>
            </a:fld>
            <a:endParaRPr lang="cs-CZ"/>
          </a:p>
        </p:txBody>
      </p:sp>
      <p:sp>
        <p:nvSpPr>
          <p:cNvPr id="10" name="Zástupný symbol pro zápatí 9"/>
          <p:cNvSpPr>
            <a:spLocks noGrp="1"/>
          </p:cNvSpPr>
          <p:nvPr>
            <p:ph type="ftr" sz="quarter" idx="16"/>
          </p:nvPr>
        </p:nvSpPr>
        <p:spPr/>
        <p:txBody>
          <a:bodyPr rtlCol="0"/>
          <a:lstStyle/>
          <a:p>
            <a:endParaRPr lang="cs-CZ"/>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1">
        <a:schemeClr val="bg2"/>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286000" y="2895600"/>
            <a:ext cx="6172200" cy="2053590"/>
          </a:xfrm>
        </p:spPr>
        <p:txBody>
          <a:bodyPr/>
          <a:lstStyle>
            <a:lvl1pPr algn="l">
              <a:buNone/>
              <a:defRPr sz="3000" b="1" cap="small" baseline="0"/>
            </a:lvl1pPr>
          </a:lstStyle>
          <a:p>
            <a:r>
              <a:rPr kumimoji="0" lang="cs-CZ" smtClean="0"/>
              <a:t>Kliknutím lze upravit styl.</a:t>
            </a:r>
            <a:endParaRPr kumimoji="0" lang="en-US"/>
          </a:p>
        </p:txBody>
      </p:sp>
      <p:sp>
        <p:nvSpPr>
          <p:cNvPr id="3" name="Zástupný symbol pro text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cs-CZ" smtClean="0"/>
              <a:t>Kliknutím lze upravit styly předlohy textu.</a:t>
            </a:r>
          </a:p>
        </p:txBody>
      </p:sp>
      <p:sp>
        <p:nvSpPr>
          <p:cNvPr id="4" name="Zástupný symbol pro datum 3"/>
          <p:cNvSpPr>
            <a:spLocks noGrp="1"/>
          </p:cNvSpPr>
          <p:nvPr>
            <p:ph type="dt" sz="half" idx="10"/>
          </p:nvPr>
        </p:nvSpPr>
        <p:spPr bwMode="auto">
          <a:xfrm rot="5400000">
            <a:off x="7763256" y="1170432"/>
            <a:ext cx="2286000" cy="381000"/>
          </a:xfrm>
        </p:spPr>
        <p:txBody>
          <a:bodyPr/>
          <a:lstStyle/>
          <a:p>
            <a:fld id="{69043209-BB1F-4EE7-8A5E-D25BD17214AA}" type="datetimeFigureOut">
              <a:rPr lang="cs-CZ" smtClean="0"/>
              <a:t>3.3.2014</a:t>
            </a:fld>
            <a:endParaRPr lang="cs-CZ"/>
          </a:p>
        </p:txBody>
      </p:sp>
      <p:sp>
        <p:nvSpPr>
          <p:cNvPr id="5" name="Zástupný symbol pro zápatí 4"/>
          <p:cNvSpPr>
            <a:spLocks noGrp="1"/>
          </p:cNvSpPr>
          <p:nvPr>
            <p:ph type="ftr" sz="quarter" idx="11"/>
          </p:nvPr>
        </p:nvSpPr>
        <p:spPr bwMode="auto">
          <a:xfrm rot="5400000">
            <a:off x="7077456" y="4178808"/>
            <a:ext cx="3657600" cy="384048"/>
          </a:xfrm>
        </p:spPr>
        <p:txBody>
          <a:bodyPr/>
          <a:lstStyle/>
          <a:p>
            <a:endParaRPr lang="cs-CZ"/>
          </a:p>
        </p:txBody>
      </p:sp>
      <p:sp>
        <p:nvSpPr>
          <p:cNvPr id="9" name="Obdélník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Obdélník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bdélník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Obdélník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Přímá spojnice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Přímá spojnice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Přímá spojnice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Přímá spojnice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Obdélník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á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á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á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á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á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Přímá spojnice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Zástupný symbol pro číslo snímku 5"/>
          <p:cNvSpPr>
            <a:spLocks noGrp="1"/>
          </p:cNvSpPr>
          <p:nvPr>
            <p:ph type="sldNum" sz="quarter" idx="12"/>
          </p:nvPr>
        </p:nvSpPr>
        <p:spPr bwMode="auto">
          <a:xfrm>
            <a:off x="1340616" y="4928702"/>
            <a:ext cx="609600" cy="517524"/>
          </a:xfrm>
        </p:spPr>
        <p:txBody>
          <a:bodyPr/>
          <a:lstStyle/>
          <a:p>
            <a:fld id="{75823F5E-460A-4E86-BEAC-34962BF381A9}" type="slidenum">
              <a:rPr lang="cs-CZ" smtClean="0"/>
              <a:t>‹#›</a:t>
            </a:fld>
            <a:endParaRPr lang="cs-CZ"/>
          </a:p>
        </p:txBody>
      </p:sp>
    </p:spTree>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5" name="Zástupný symbol pro datum 4"/>
          <p:cNvSpPr>
            <a:spLocks noGrp="1"/>
          </p:cNvSpPr>
          <p:nvPr>
            <p:ph type="dt" sz="half" idx="10"/>
          </p:nvPr>
        </p:nvSpPr>
        <p:spPr/>
        <p:txBody>
          <a:bodyPr/>
          <a:lstStyle/>
          <a:p>
            <a:fld id="{69043209-BB1F-4EE7-8A5E-D25BD17214AA}" type="datetimeFigureOut">
              <a:rPr lang="cs-CZ" smtClean="0"/>
              <a:t>3.3.2014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75823F5E-460A-4E86-BEAC-34962BF381A9}" type="slidenum">
              <a:rPr lang="cs-CZ" smtClean="0"/>
              <a:t>‹#›</a:t>
            </a:fld>
            <a:endParaRPr lang="cs-CZ"/>
          </a:p>
        </p:txBody>
      </p:sp>
      <p:sp>
        <p:nvSpPr>
          <p:cNvPr id="9" name="Zástupný symbol pro obsah 8"/>
          <p:cNvSpPr>
            <a:spLocks noGrp="1"/>
          </p:cNvSpPr>
          <p:nvPr>
            <p:ph sz="quarter" idx="1"/>
          </p:nvPr>
        </p:nvSpPr>
        <p:spPr>
          <a:xfrm>
            <a:off x="457200"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1" name="Zástupný symbol pro obsah 10"/>
          <p:cNvSpPr>
            <a:spLocks noGrp="1"/>
          </p:cNvSpPr>
          <p:nvPr>
            <p:ph sz="quarter" idx="2"/>
          </p:nvPr>
        </p:nvSpPr>
        <p:spPr>
          <a:xfrm>
            <a:off x="4270248" y="1600200"/>
            <a:ext cx="3657600" cy="45720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7543800" cy="1143000"/>
          </a:xfrm>
        </p:spPr>
        <p:txBody>
          <a:bodyPr anchor="b"/>
          <a:lstStyle>
            <a:lvl1pPr>
              <a:defRPr/>
            </a:lvl1pPr>
          </a:lstStyle>
          <a:p>
            <a:r>
              <a:rPr kumimoji="0" lang="cs-CZ" smtClean="0"/>
              <a:t>Kliknutím lze upravit styl.</a:t>
            </a:r>
            <a:endParaRPr kumimoji="0" lang="en-US"/>
          </a:p>
        </p:txBody>
      </p:sp>
      <p:sp>
        <p:nvSpPr>
          <p:cNvPr id="7" name="Zástupný symbol pro datum 6"/>
          <p:cNvSpPr>
            <a:spLocks noGrp="1"/>
          </p:cNvSpPr>
          <p:nvPr>
            <p:ph type="dt" sz="half" idx="10"/>
          </p:nvPr>
        </p:nvSpPr>
        <p:spPr/>
        <p:txBody>
          <a:bodyPr/>
          <a:lstStyle/>
          <a:p>
            <a:fld id="{69043209-BB1F-4EE7-8A5E-D25BD17214AA}" type="datetimeFigureOut">
              <a:rPr lang="cs-CZ" smtClean="0"/>
              <a:t>3.3.2014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75823F5E-460A-4E86-BEAC-34962BF381A9}" type="slidenum">
              <a:rPr lang="cs-CZ" smtClean="0"/>
              <a:t>‹#›</a:t>
            </a:fld>
            <a:endParaRPr lang="cs-CZ"/>
          </a:p>
        </p:txBody>
      </p:sp>
      <p:sp>
        <p:nvSpPr>
          <p:cNvPr id="11" name="Zástupný symbol pro obsah 10"/>
          <p:cNvSpPr>
            <a:spLocks noGrp="1"/>
          </p:cNvSpPr>
          <p:nvPr>
            <p:ph sz="quarter" idx="2"/>
          </p:nvPr>
        </p:nvSpPr>
        <p:spPr>
          <a:xfrm>
            <a:off x="457200"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3" name="Zástupný symbol pro obsah 12"/>
          <p:cNvSpPr>
            <a:spLocks noGrp="1"/>
          </p:cNvSpPr>
          <p:nvPr>
            <p:ph sz="quarter" idx="4"/>
          </p:nvPr>
        </p:nvSpPr>
        <p:spPr>
          <a:xfrm>
            <a:off x="4371975" y="2362200"/>
            <a:ext cx="3657600" cy="3886200"/>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12" name="Zástupný symbol pro text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
        <p:nvSpPr>
          <p:cNvPr id="14" name="Zástupný symbol pro text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cs-CZ" smtClean="0"/>
              <a:t>Kliknutím lze upravit styly předlohy textu.</a:t>
            </a: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6" name="Zástupný symbol pro datum 5"/>
          <p:cNvSpPr>
            <a:spLocks noGrp="1"/>
          </p:cNvSpPr>
          <p:nvPr>
            <p:ph type="dt" sz="half" idx="10"/>
          </p:nvPr>
        </p:nvSpPr>
        <p:spPr/>
        <p:txBody>
          <a:bodyPr rtlCol="0"/>
          <a:lstStyle/>
          <a:p>
            <a:fld id="{69043209-BB1F-4EE7-8A5E-D25BD17214AA}" type="datetimeFigureOut">
              <a:rPr lang="cs-CZ" smtClean="0"/>
              <a:t>3.3.2014</a:t>
            </a:fld>
            <a:endParaRPr lang="cs-CZ"/>
          </a:p>
        </p:txBody>
      </p:sp>
      <p:sp>
        <p:nvSpPr>
          <p:cNvPr id="7" name="Zástupný symbol pro číslo snímku 6"/>
          <p:cNvSpPr>
            <a:spLocks noGrp="1"/>
          </p:cNvSpPr>
          <p:nvPr>
            <p:ph type="sldNum" sz="quarter" idx="11"/>
          </p:nvPr>
        </p:nvSpPr>
        <p:spPr/>
        <p:txBody>
          <a:bodyPr rtlCol="0"/>
          <a:lstStyle/>
          <a:p>
            <a:fld id="{75823F5E-460A-4E86-BEAC-34962BF381A9}" type="slidenum">
              <a:rPr lang="cs-CZ" smtClean="0"/>
              <a:t>‹#›</a:t>
            </a:fld>
            <a:endParaRPr lang="cs-CZ"/>
          </a:p>
        </p:txBody>
      </p:sp>
      <p:sp>
        <p:nvSpPr>
          <p:cNvPr id="8" name="Zástupný symbol pro zápatí 7"/>
          <p:cNvSpPr>
            <a:spLocks noGrp="1"/>
          </p:cNvSpPr>
          <p:nvPr>
            <p:ph type="ftr" sz="quarter" idx="12"/>
          </p:nvPr>
        </p:nvSpPr>
        <p:spPr/>
        <p:txBody>
          <a:bodyPr rtlCol="0"/>
          <a:lstStyle/>
          <a:p>
            <a:endParaRPr lang="cs-CZ"/>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69043209-BB1F-4EE7-8A5E-D25BD17214AA}" type="datetimeFigureOut">
              <a:rPr lang="cs-CZ" smtClean="0"/>
              <a:t>3.3.2014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75823F5E-460A-4E86-BEAC-34962BF381A9}" type="slidenum">
              <a:rPr lang="cs-CZ" smtClean="0"/>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type="objTx" preserve="1">
  <p:cSld name="Obsah s titulkem">
    <p:bg>
      <p:bgRef idx="1001">
        <a:schemeClr val="bg1"/>
      </p:bgRef>
    </p:bg>
    <p:spTree>
      <p:nvGrpSpPr>
        <p:cNvPr id="1" name=""/>
        <p:cNvGrpSpPr/>
        <p:nvPr/>
      </p:nvGrpSpPr>
      <p:grpSpPr>
        <a:xfrm>
          <a:off x="0" y="0"/>
          <a:ext cx="0" cy="0"/>
          <a:chOff x="0" y="0"/>
          <a:chExt cx="0" cy="0"/>
        </a:xfrm>
      </p:grpSpPr>
      <p:sp>
        <p:nvSpPr>
          <p:cNvPr id="10" name="Přímá spojnice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Nadpis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cs-CZ" smtClean="0"/>
              <a:t>Kliknutím lze upravit styl.</a:t>
            </a:r>
            <a:endParaRPr kumimoji="0" lang="en-US"/>
          </a:p>
        </p:txBody>
      </p:sp>
      <p:sp>
        <p:nvSpPr>
          <p:cNvPr id="3" name="Zástupný symbol pro text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cs-CZ" smtClean="0"/>
              <a:t>Kliknutím lze upravit styly předlohy textu.</a:t>
            </a:r>
          </a:p>
        </p:txBody>
      </p:sp>
      <p:sp>
        <p:nvSpPr>
          <p:cNvPr id="8" name="Přímá spojnice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Přímá spojnice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Přímá spojnice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bdélník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Přímá spojnice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á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Zástupný symbol pro obsah 17"/>
          <p:cNvSpPr>
            <a:spLocks noGrp="1"/>
          </p:cNvSpPr>
          <p:nvPr>
            <p:ph sz="quarter" idx="1"/>
          </p:nvPr>
        </p:nvSpPr>
        <p:spPr>
          <a:xfrm>
            <a:off x="304800" y="274320"/>
            <a:ext cx="5638800" cy="6327648"/>
          </a:xfrm>
        </p:spPr>
        <p:txBody>
          <a:bodyPr/>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21" name="Zástupný symbol pro datum 20"/>
          <p:cNvSpPr>
            <a:spLocks noGrp="1"/>
          </p:cNvSpPr>
          <p:nvPr>
            <p:ph type="dt" sz="half" idx="14"/>
          </p:nvPr>
        </p:nvSpPr>
        <p:spPr/>
        <p:txBody>
          <a:bodyPr rtlCol="0"/>
          <a:lstStyle/>
          <a:p>
            <a:fld id="{69043209-BB1F-4EE7-8A5E-D25BD17214AA}" type="datetimeFigureOut">
              <a:rPr lang="cs-CZ" smtClean="0"/>
              <a:t>3.3.2014</a:t>
            </a:fld>
            <a:endParaRPr lang="cs-CZ"/>
          </a:p>
        </p:txBody>
      </p:sp>
      <p:sp>
        <p:nvSpPr>
          <p:cNvPr id="22" name="Zástupný symbol pro číslo snímku 21"/>
          <p:cNvSpPr>
            <a:spLocks noGrp="1"/>
          </p:cNvSpPr>
          <p:nvPr>
            <p:ph type="sldNum" sz="quarter" idx="15"/>
          </p:nvPr>
        </p:nvSpPr>
        <p:spPr/>
        <p:txBody>
          <a:bodyPr rtlCol="0"/>
          <a:lstStyle/>
          <a:p>
            <a:fld id="{75823F5E-460A-4E86-BEAC-34962BF381A9}" type="slidenum">
              <a:rPr lang="cs-CZ" smtClean="0"/>
              <a:t>‹#›</a:t>
            </a:fld>
            <a:endParaRPr lang="cs-CZ"/>
          </a:p>
        </p:txBody>
      </p:sp>
      <p:sp>
        <p:nvSpPr>
          <p:cNvPr id="23" name="Zástupný symbol pro zápatí 22"/>
          <p:cNvSpPr>
            <a:spLocks noGrp="1"/>
          </p:cNvSpPr>
          <p:nvPr>
            <p:ph type="ftr" sz="quarter" idx="16"/>
          </p:nvPr>
        </p:nvSpPr>
        <p:spPr/>
        <p:txBody>
          <a:bodyPr rtlCol="0"/>
          <a:lstStyle/>
          <a:p>
            <a:endParaRPr lang="cs-CZ"/>
          </a:p>
        </p:txBody>
      </p:sp>
    </p:spTree>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spTree>
      <p:nvGrpSpPr>
        <p:cNvPr id="1" name=""/>
        <p:cNvGrpSpPr/>
        <p:nvPr/>
      </p:nvGrpSpPr>
      <p:grpSpPr>
        <a:xfrm>
          <a:off x="0" y="0"/>
          <a:ext cx="0" cy="0"/>
          <a:chOff x="0" y="0"/>
          <a:chExt cx="0" cy="0"/>
        </a:xfrm>
      </p:grpSpPr>
      <p:sp>
        <p:nvSpPr>
          <p:cNvPr id="9" name="Přímá spojnice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á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Nadpis 1"/>
          <p:cNvSpPr>
            <a:spLocks noGrp="1"/>
          </p:cNvSpPr>
          <p:nvPr>
            <p:ph type="title"/>
          </p:nvPr>
        </p:nvSpPr>
        <p:spPr>
          <a:xfrm rot="5400000">
            <a:off x="3350133" y="3200400"/>
            <a:ext cx="6309360" cy="457200"/>
          </a:xfrm>
        </p:spPr>
        <p:txBody>
          <a:bodyPr anchor="b"/>
          <a:lstStyle>
            <a:lvl1pPr algn="l">
              <a:buNone/>
              <a:defRPr sz="2000" b="1"/>
            </a:lvl1pPr>
          </a:lstStyle>
          <a:p>
            <a:r>
              <a:rPr kumimoji="0" lang="cs-CZ" smtClean="0"/>
              <a:t>Kliknutím lze upravit styl.</a:t>
            </a:r>
            <a:endParaRPr kumimoji="0" lang="en-US"/>
          </a:p>
        </p:txBody>
      </p:sp>
      <p:sp>
        <p:nvSpPr>
          <p:cNvPr id="3" name="Zástupný symbol pro obrázek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cs-CZ" smtClean="0"/>
              <a:t>Kliknutím na ikonu přidáte obrázek.</a:t>
            </a:r>
            <a:endParaRPr kumimoji="0" lang="en-US" dirty="0"/>
          </a:p>
        </p:txBody>
      </p:sp>
      <p:sp>
        <p:nvSpPr>
          <p:cNvPr id="4" name="Zástupný symbol pro text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cs-CZ" smtClean="0"/>
              <a:t>Kliknutím lze upravit styly předlohy textu.</a:t>
            </a:r>
          </a:p>
        </p:txBody>
      </p:sp>
      <p:sp>
        <p:nvSpPr>
          <p:cNvPr id="10" name="Přímá spojnice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Obdélník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Přímá spojnice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Přímá spojnice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Přímá spojnice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Zástupný symbol pro datum 16"/>
          <p:cNvSpPr>
            <a:spLocks noGrp="1"/>
          </p:cNvSpPr>
          <p:nvPr>
            <p:ph type="dt" sz="half" idx="10"/>
          </p:nvPr>
        </p:nvSpPr>
        <p:spPr/>
        <p:txBody>
          <a:bodyPr rtlCol="0"/>
          <a:lstStyle/>
          <a:p>
            <a:fld id="{69043209-BB1F-4EE7-8A5E-D25BD17214AA}" type="datetimeFigureOut">
              <a:rPr lang="cs-CZ" smtClean="0"/>
              <a:t>3.3.2014</a:t>
            </a:fld>
            <a:endParaRPr lang="cs-CZ"/>
          </a:p>
        </p:txBody>
      </p:sp>
      <p:sp>
        <p:nvSpPr>
          <p:cNvPr id="18" name="Zástupný symbol pro číslo snímku 17"/>
          <p:cNvSpPr>
            <a:spLocks noGrp="1"/>
          </p:cNvSpPr>
          <p:nvPr>
            <p:ph type="sldNum" sz="quarter" idx="11"/>
          </p:nvPr>
        </p:nvSpPr>
        <p:spPr/>
        <p:txBody>
          <a:bodyPr rtlCol="0"/>
          <a:lstStyle/>
          <a:p>
            <a:fld id="{75823F5E-460A-4E86-BEAC-34962BF381A9}" type="slidenum">
              <a:rPr lang="cs-CZ" smtClean="0"/>
              <a:t>‹#›</a:t>
            </a:fld>
            <a:endParaRPr lang="cs-CZ"/>
          </a:p>
        </p:txBody>
      </p:sp>
      <p:sp>
        <p:nvSpPr>
          <p:cNvPr id="21" name="Zástupný symbol pro zápatí 20"/>
          <p:cNvSpPr>
            <a:spLocks noGrp="1"/>
          </p:cNvSpPr>
          <p:nvPr>
            <p:ph type="ftr" sz="quarter" idx="12"/>
          </p:nvPr>
        </p:nvSpPr>
        <p:spPr/>
        <p:txBody>
          <a:bodyPr rtlCol="0"/>
          <a:lstStyle/>
          <a:p>
            <a:endParaRPr lang="cs-CZ"/>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9043209-BB1F-4EE7-8A5E-D25BD17214AA}"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5823F5E-460A-4E86-BEAC-34962BF381A9}" type="slidenum">
              <a:rPr lang="cs-CZ" smtClean="0"/>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9"/>
            <a:ext cx="1676400" cy="5851525"/>
          </a:xfrm>
        </p:spPr>
        <p:txBody>
          <a:bodyPr vert="eaVert"/>
          <a:lstStyle/>
          <a:p>
            <a:r>
              <a:rPr kumimoji="0" lang="cs-CZ" smtClean="0"/>
              <a:t>Kliknutím lze upravit styl.</a:t>
            </a:r>
            <a:endParaRPr kumimoji="0" lang="en-US"/>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eaLnBrk="1" latinLnBrk="0" hangingPunct="1"/>
            <a:r>
              <a:rPr lang="cs-CZ" smtClean="0"/>
              <a:t>Kliknutím lze upravit styly předlohy textu.</a:t>
            </a:r>
          </a:p>
          <a:p>
            <a:pPr lvl="1" eaLnBrk="1" latinLnBrk="0" hangingPunct="1"/>
            <a:r>
              <a:rPr lang="cs-CZ" smtClean="0"/>
              <a:t>Druhá úroveň</a:t>
            </a:r>
          </a:p>
          <a:p>
            <a:pPr lvl="2" eaLnBrk="1" latinLnBrk="0" hangingPunct="1"/>
            <a:r>
              <a:rPr lang="cs-CZ" smtClean="0"/>
              <a:t>Třetí úroveň</a:t>
            </a:r>
          </a:p>
          <a:p>
            <a:pPr lvl="3" eaLnBrk="1" latinLnBrk="0" hangingPunct="1"/>
            <a:r>
              <a:rPr lang="cs-CZ" smtClean="0"/>
              <a:t>Čtvrtá úroveň</a:t>
            </a:r>
          </a:p>
          <a:p>
            <a:pPr lvl="4" eaLnBrk="1" latinLnBrk="0" hangingPunct="1"/>
            <a:r>
              <a:rPr lang="cs-CZ" smtClean="0"/>
              <a:t>Pátá úroveň</a:t>
            </a:r>
            <a:endParaRPr kumimoji="0" lang="en-US"/>
          </a:p>
        </p:txBody>
      </p:sp>
      <p:sp>
        <p:nvSpPr>
          <p:cNvPr id="4" name="Zástupný symbol pro datum 3"/>
          <p:cNvSpPr>
            <a:spLocks noGrp="1"/>
          </p:cNvSpPr>
          <p:nvPr>
            <p:ph type="dt" sz="half" idx="10"/>
          </p:nvPr>
        </p:nvSpPr>
        <p:spPr/>
        <p:txBody>
          <a:bodyPr/>
          <a:lstStyle/>
          <a:p>
            <a:fld id="{69043209-BB1F-4EE7-8A5E-D25BD17214AA}" type="datetimeFigureOut">
              <a:rPr lang="cs-CZ" smtClean="0"/>
              <a:t>3.3.2014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75823F5E-460A-4E86-BEAC-34962BF381A9}"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69043209-BB1F-4EE7-8A5E-D25BD17214AA}" type="datetimeFigureOut">
              <a:rPr lang="cs-CZ" smtClean="0"/>
              <a:t>3.3.2014</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á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75823F5E-460A-4E86-BEAC-34962BF381A9}"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Přímá spojnice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Zástupný symbol pro nadpis 21"/>
          <p:cNvSpPr>
            <a:spLocks noGrp="1"/>
          </p:cNvSpPr>
          <p:nvPr>
            <p:ph type="title"/>
          </p:nvPr>
        </p:nvSpPr>
        <p:spPr>
          <a:xfrm>
            <a:off x="457200" y="274638"/>
            <a:ext cx="7467600" cy="1143000"/>
          </a:xfrm>
          <a:prstGeom prst="rect">
            <a:avLst/>
          </a:prstGeom>
        </p:spPr>
        <p:txBody>
          <a:bodyPr vert="horz" anchor="b">
            <a:normAutofit/>
          </a:bodyPr>
          <a:lstStyle/>
          <a:p>
            <a:r>
              <a:rPr kumimoji="0" lang="cs-CZ" smtClean="0"/>
              <a:t>Kliknutím lze upravit styl.</a:t>
            </a:r>
            <a:endParaRPr kumimoji="0" lang="en-US"/>
          </a:p>
        </p:txBody>
      </p:sp>
      <p:sp>
        <p:nvSpPr>
          <p:cNvPr id="13" name="Zástupný symbol pro text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cs-CZ" smtClean="0"/>
              <a:t>Kliknutím lze upravit styly předlohy textu.</a:t>
            </a:r>
          </a:p>
          <a:p>
            <a:pPr lvl="1" eaLnBrk="1" latinLnBrk="0" hangingPunct="1"/>
            <a:r>
              <a:rPr kumimoji="0" lang="cs-CZ" smtClean="0"/>
              <a:t>Druhá úroveň</a:t>
            </a:r>
          </a:p>
          <a:p>
            <a:pPr lvl="2" eaLnBrk="1" latinLnBrk="0" hangingPunct="1"/>
            <a:r>
              <a:rPr kumimoji="0" lang="cs-CZ" smtClean="0"/>
              <a:t>Třetí úroveň</a:t>
            </a:r>
          </a:p>
          <a:p>
            <a:pPr lvl="3" eaLnBrk="1" latinLnBrk="0" hangingPunct="1"/>
            <a:r>
              <a:rPr kumimoji="0" lang="cs-CZ" smtClean="0"/>
              <a:t>Čtvrtá úroveň</a:t>
            </a:r>
          </a:p>
          <a:p>
            <a:pPr lvl="4" eaLnBrk="1" latinLnBrk="0" hangingPunct="1"/>
            <a:r>
              <a:rPr kumimoji="0" lang="cs-CZ" smtClean="0"/>
              <a:t>Pátá úroveň</a:t>
            </a:r>
            <a:endParaRPr kumimoji="0" lang="en-US"/>
          </a:p>
        </p:txBody>
      </p:sp>
      <p:sp>
        <p:nvSpPr>
          <p:cNvPr id="14" name="Zástupný symbol pro datum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69043209-BB1F-4EE7-8A5E-D25BD17214AA}" type="datetimeFigureOut">
              <a:rPr lang="cs-CZ" smtClean="0"/>
              <a:t>3.3.2014</a:t>
            </a:fld>
            <a:endParaRPr lang="cs-CZ"/>
          </a:p>
        </p:txBody>
      </p:sp>
      <p:sp>
        <p:nvSpPr>
          <p:cNvPr id="3" name="Zástupný symbol pro zápatí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cs-CZ"/>
          </a:p>
        </p:txBody>
      </p:sp>
      <p:sp>
        <p:nvSpPr>
          <p:cNvPr id="7" name="Přímá spojnice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Přímá spojnice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Obdélník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Přímá spojnice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á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Zástupný symbol pro číslo snímku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75823F5E-460A-4E86-BEAC-34962BF381A9}"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cs.wikipedia.org/wiki/Epos_o_Gilgame%C5%A1ovi"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cs.wikipedia.org/wiki/Architektura_starov%C4%9Bk%C3%A9ho_%C5%98%C3%ADma" TargetMode="External"/><Relationship Id="rId2" Type="http://schemas.openxmlformats.org/officeDocument/2006/relationships/hyperlink" Target="http://cs.wikipedia.org/wiki/Architektura_starov%C4%9Bk%C3%A9ho_%C5%98ecka"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cs.wikipedia.org/wiki/Hom%C3%A9r"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cs.wikipedia.org/wiki/Oidipovsk%C3%BD_komplex"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cs.wikipedia.org/wiki/Elekt%C5%99in_komplex"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cs.wikipedia.org/wiki/Aristotel%C3%A9s" TargetMode="External"/><Relationship Id="rId2" Type="http://schemas.openxmlformats.org/officeDocument/2006/relationships/hyperlink" Target="http://mladydemosthenes.cz/kdo-byl-demosthenes.php" TargetMode="External"/><Relationship Id="rId1" Type="http://schemas.openxmlformats.org/officeDocument/2006/relationships/slideLayout" Target="../slideLayouts/slideLayout2.xml"/><Relationship Id="rId4" Type="http://schemas.openxmlformats.org/officeDocument/2006/relationships/hyperlink" Target="http://cs.wikipedia.org/wiki/Alexandrijsk%C3%A1_knihovna"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extLst>
              <p:ext uri="{D42A27DB-BD31-4B8C-83A1-F6EECF244321}">
                <p14:modId xmlns:p14="http://schemas.microsoft.com/office/powerpoint/2010/main" val="120588028"/>
              </p:ext>
            </p:extLst>
          </p:nvPr>
        </p:nvGraphicFramePr>
        <p:xfrm>
          <a:off x="1430225" y="1482090"/>
          <a:ext cx="5792470" cy="839470"/>
        </p:xfrm>
        <a:graphic>
          <a:graphicData uri="http://schemas.openxmlformats.org/drawingml/2006/table">
            <a:tbl>
              <a:tblPr firstRow="1" firstCol="1" bandRow="1"/>
              <a:tblGrid>
                <a:gridCol w="2177415"/>
                <a:gridCol w="3615055"/>
              </a:tblGrid>
              <a:tr h="252095">
                <a:tc>
                  <a:txBody>
                    <a:bodyPr/>
                    <a:lstStyle/>
                    <a:p>
                      <a:pPr algn="ctr"/>
                      <a:r>
                        <a:rPr lang="cs-CZ" sz="1100" b="1" dirty="0">
                          <a:solidFill>
                            <a:srgbClr val="000000"/>
                          </a:solidFill>
                          <a:effectLst/>
                          <a:latin typeface="Calibri"/>
                          <a:cs typeface="Times New Roman"/>
                        </a:rPr>
                        <a:t>Název školy</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dirty="0">
                          <a:solidFill>
                            <a:srgbClr val="000000"/>
                          </a:solidFill>
                          <a:effectLst/>
                          <a:latin typeface="Calibri"/>
                          <a:cs typeface="Times New Roman"/>
                        </a:rPr>
                        <a:t>Základní škola a mateřská škola Libchavy</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23520">
                <a:tc>
                  <a:txBody>
                    <a:bodyPr/>
                    <a:lstStyle/>
                    <a:p>
                      <a:pPr algn="ctr"/>
                      <a:r>
                        <a:rPr lang="cs-CZ" sz="1100" b="1">
                          <a:solidFill>
                            <a:srgbClr val="000000"/>
                          </a:solidFill>
                          <a:effectLst/>
                          <a:latin typeface="Calibri"/>
                          <a:cs typeface="Times New Roman"/>
                        </a:rPr>
                        <a:t>Název a číslo projektu</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a:solidFill>
                            <a:srgbClr val="000000"/>
                          </a:solidFill>
                          <a:effectLst/>
                          <a:latin typeface="Calibri"/>
                          <a:cs typeface="Times New Roman"/>
                        </a:rPr>
                        <a:t>EU peníze pro ZŠ Libchavy</a:t>
                      </a:r>
                      <a:endParaRPr lang="cs-CZ" sz="1100">
                        <a:effectLst/>
                        <a:latin typeface="Times New Roman"/>
                        <a:cs typeface="Times New Roman"/>
                      </a:endParaRPr>
                    </a:p>
                    <a:p>
                      <a:pPr algn="ctr"/>
                      <a:r>
                        <a:rPr lang="cs-CZ" sz="1100" b="1">
                          <a:solidFill>
                            <a:srgbClr val="000000"/>
                          </a:solidFill>
                          <a:effectLst/>
                          <a:latin typeface="Calibri"/>
                          <a:cs typeface="Times New Roman"/>
                        </a:rPr>
                        <a:t>CZ.1.07/1.4.00/21.3403</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2095">
                <a:tc>
                  <a:txBody>
                    <a:bodyPr/>
                    <a:lstStyle/>
                    <a:p>
                      <a:pPr algn="ctr"/>
                      <a:r>
                        <a:rPr lang="cs-CZ" sz="1100" b="1">
                          <a:solidFill>
                            <a:srgbClr val="000000"/>
                          </a:solidFill>
                          <a:effectLst/>
                          <a:latin typeface="Calibri"/>
                          <a:cs typeface="Times New Roman"/>
                        </a:rPr>
                        <a:t>Číslo a název klíčové aktivity</a:t>
                      </a:r>
                      <a:endParaRPr lang="cs-CZ" sz="110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100" b="1" dirty="0">
                          <a:solidFill>
                            <a:srgbClr val="000000"/>
                          </a:solidFill>
                          <a:effectLst/>
                          <a:latin typeface="Calibri"/>
                          <a:cs typeface="Times New Roman"/>
                        </a:rPr>
                        <a:t>III/2 Inovace a zkvalitnění výuky prostřednictvím ICT</a:t>
                      </a:r>
                      <a:endParaRPr lang="cs-CZ" sz="1100" dirty="0">
                        <a:effectLst/>
                        <a:latin typeface="Times New Roman"/>
                        <a:cs typeface="Times New Roman"/>
                      </a:endParaRPr>
                    </a:p>
                  </a:txBody>
                  <a:tcPr marL="44450" marR="4445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graphicFrame>
        <p:nvGraphicFramePr>
          <p:cNvPr id="5" name="Tabulka 4"/>
          <p:cNvGraphicFramePr>
            <a:graphicFrameLocks noGrp="1"/>
          </p:cNvGraphicFramePr>
          <p:nvPr>
            <p:extLst>
              <p:ext uri="{D42A27DB-BD31-4B8C-83A1-F6EECF244321}">
                <p14:modId xmlns:p14="http://schemas.microsoft.com/office/powerpoint/2010/main" val="3967592663"/>
              </p:ext>
            </p:extLst>
          </p:nvPr>
        </p:nvGraphicFramePr>
        <p:xfrm>
          <a:off x="827584" y="2492896"/>
          <a:ext cx="7056784" cy="4248470"/>
        </p:xfrm>
        <a:graphic>
          <a:graphicData uri="http://schemas.openxmlformats.org/drawingml/2006/table">
            <a:tbl>
              <a:tblPr firstRow="1" firstCol="1" bandRow="1"/>
              <a:tblGrid>
                <a:gridCol w="1870129"/>
                <a:gridCol w="5186655"/>
              </a:tblGrid>
              <a:tr h="326843">
                <a:tc>
                  <a:txBody>
                    <a:bodyPr/>
                    <a:lstStyle/>
                    <a:p>
                      <a:pPr algn="ctr"/>
                      <a:r>
                        <a:rPr lang="cs-CZ" sz="1000" b="1" dirty="0">
                          <a:solidFill>
                            <a:srgbClr val="000000"/>
                          </a:solidFill>
                          <a:effectLst/>
                          <a:latin typeface="Calibri"/>
                          <a:cs typeface="Times New Roman"/>
                        </a:rPr>
                        <a:t>Název materiálu:</a:t>
                      </a:r>
                      <a:endParaRPr lang="cs-CZ" sz="1000" dirty="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200" dirty="0">
                          <a:solidFill>
                            <a:srgbClr val="000000"/>
                          </a:solidFill>
                          <a:effectLst/>
                          <a:latin typeface="Calibri"/>
                          <a:cs typeface="Times New Roman"/>
                        </a:rPr>
                        <a:t>Starověká </a:t>
                      </a:r>
                      <a:r>
                        <a:rPr lang="cs-CZ" sz="1200" dirty="0" smtClean="0">
                          <a:solidFill>
                            <a:srgbClr val="000000"/>
                          </a:solidFill>
                          <a:effectLst/>
                          <a:latin typeface="Calibri"/>
                          <a:cs typeface="Times New Roman"/>
                        </a:rPr>
                        <a:t>literatura.</a:t>
                      </a:r>
                      <a:r>
                        <a:rPr lang="cs-CZ" sz="1200" baseline="0" dirty="0" smtClean="0">
                          <a:solidFill>
                            <a:srgbClr val="000000"/>
                          </a:solidFill>
                          <a:effectLst/>
                          <a:latin typeface="Calibri"/>
                          <a:cs typeface="Times New Roman"/>
                        </a:rPr>
                        <a:t> Ú</a:t>
                      </a:r>
                      <a:r>
                        <a:rPr lang="cs-CZ" sz="1200" dirty="0" smtClean="0">
                          <a:solidFill>
                            <a:srgbClr val="000000"/>
                          </a:solidFill>
                          <a:effectLst/>
                          <a:latin typeface="Calibri"/>
                          <a:cs typeface="Times New Roman"/>
                        </a:rPr>
                        <a:t>vod </a:t>
                      </a:r>
                      <a:r>
                        <a:rPr lang="cs-CZ" sz="1200" dirty="0">
                          <a:solidFill>
                            <a:srgbClr val="000000"/>
                          </a:solidFill>
                          <a:effectLst/>
                          <a:latin typeface="Calibri"/>
                          <a:cs typeface="Times New Roman"/>
                        </a:rPr>
                        <a:t>do starověké literatury, </a:t>
                      </a:r>
                      <a:r>
                        <a:rPr lang="cs-CZ" sz="1200" dirty="0" smtClean="0">
                          <a:solidFill>
                            <a:srgbClr val="000000"/>
                          </a:solidFill>
                          <a:effectLst/>
                          <a:latin typeface="Calibri"/>
                          <a:cs typeface="Times New Roman"/>
                        </a:rPr>
                        <a:t>řecká </a:t>
                      </a:r>
                      <a:r>
                        <a:rPr lang="cs-CZ" sz="1200" dirty="0">
                          <a:solidFill>
                            <a:srgbClr val="000000"/>
                          </a:solidFill>
                          <a:effectLst/>
                          <a:latin typeface="Calibri"/>
                          <a:cs typeface="Times New Roman"/>
                        </a:rPr>
                        <a:t>literatura</a:t>
                      </a:r>
                      <a:endParaRPr lang="cs-CZ" sz="1000" dirty="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50868">
                <a:tc>
                  <a:txBody>
                    <a:bodyPr/>
                    <a:lstStyle/>
                    <a:p>
                      <a:pPr algn="ctr"/>
                      <a:r>
                        <a:rPr lang="cs-CZ" sz="1000" b="1">
                          <a:solidFill>
                            <a:srgbClr val="000000"/>
                          </a:solidFill>
                          <a:effectLst/>
                          <a:latin typeface="Calibri"/>
                          <a:cs typeface="Times New Roman"/>
                        </a:rPr>
                        <a:t>Číslo materiálu:</a:t>
                      </a:r>
                      <a:endParaRPr lang="cs-CZ" sz="100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b="1" dirty="0">
                          <a:solidFill>
                            <a:srgbClr val="000000"/>
                          </a:solidFill>
                          <a:effectLst/>
                          <a:latin typeface="Calibri"/>
                          <a:cs typeface="Times New Roman"/>
                        </a:rPr>
                        <a:t> </a:t>
                      </a:r>
                      <a:r>
                        <a:rPr lang="cs-CZ" sz="1000" b="1" dirty="0" smtClean="0">
                          <a:solidFill>
                            <a:srgbClr val="000000"/>
                          </a:solidFill>
                          <a:effectLst/>
                          <a:latin typeface="Calibri"/>
                          <a:cs typeface="Times New Roman"/>
                        </a:rPr>
                        <a:t>VY_32_INOVACE_14_4</a:t>
                      </a:r>
                      <a:endParaRPr lang="cs-CZ" sz="1000" dirty="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3090">
                <a:tc>
                  <a:txBody>
                    <a:bodyPr/>
                    <a:lstStyle/>
                    <a:p>
                      <a:pPr algn="ctr"/>
                      <a:r>
                        <a:rPr lang="cs-CZ" sz="1000" b="1" dirty="0">
                          <a:solidFill>
                            <a:srgbClr val="000000"/>
                          </a:solidFill>
                          <a:effectLst/>
                          <a:latin typeface="Calibri"/>
                          <a:cs typeface="Times New Roman"/>
                        </a:rPr>
                        <a:t>Autor:</a:t>
                      </a:r>
                      <a:endParaRPr lang="cs-CZ" sz="1000" dirty="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solidFill>
                            <a:srgbClr val="000000"/>
                          </a:solidFill>
                          <a:effectLst/>
                          <a:latin typeface="Calibri"/>
                          <a:cs typeface="Times New Roman"/>
                        </a:rPr>
                        <a:t>Mgr. Hana Pleváková</a:t>
                      </a:r>
                      <a:endParaRPr lang="cs-CZ" sz="100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3090">
                <a:tc>
                  <a:txBody>
                    <a:bodyPr/>
                    <a:lstStyle/>
                    <a:p>
                      <a:pPr algn="ctr"/>
                      <a:r>
                        <a:rPr lang="cs-CZ" sz="1000" b="1">
                          <a:solidFill>
                            <a:srgbClr val="000000"/>
                          </a:solidFill>
                          <a:effectLst/>
                          <a:latin typeface="Calibri"/>
                          <a:cs typeface="Times New Roman"/>
                        </a:rPr>
                        <a:t>Datum vytvoření:</a:t>
                      </a:r>
                      <a:endParaRPr lang="cs-CZ" sz="100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smtClean="0">
                          <a:effectLst/>
                          <a:latin typeface="Calibri"/>
                          <a:cs typeface="Times New Roman"/>
                        </a:rPr>
                        <a:t>10.</a:t>
                      </a:r>
                      <a:r>
                        <a:rPr lang="cs-CZ" sz="1000" baseline="0" dirty="0" smtClean="0">
                          <a:effectLst/>
                          <a:latin typeface="Calibri"/>
                          <a:cs typeface="Times New Roman"/>
                        </a:rPr>
                        <a:t> 9. </a:t>
                      </a:r>
                      <a:r>
                        <a:rPr lang="cs-CZ" sz="1000" dirty="0" smtClean="0">
                          <a:effectLst/>
                          <a:latin typeface="Calibri"/>
                          <a:cs typeface="Times New Roman"/>
                        </a:rPr>
                        <a:t>2012</a:t>
                      </a:r>
                      <a:endParaRPr lang="cs-CZ" sz="1000" dirty="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3090">
                <a:tc>
                  <a:txBody>
                    <a:bodyPr/>
                    <a:lstStyle/>
                    <a:p>
                      <a:pPr algn="ctr"/>
                      <a:r>
                        <a:rPr lang="cs-CZ" sz="1000" b="1">
                          <a:solidFill>
                            <a:srgbClr val="000000"/>
                          </a:solidFill>
                          <a:effectLst/>
                          <a:latin typeface="Calibri"/>
                          <a:cs typeface="Times New Roman"/>
                        </a:rPr>
                        <a:t>Vyučovací předmět:</a:t>
                      </a:r>
                      <a:endParaRPr lang="cs-CZ" sz="100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Český jazyk a literatura</a:t>
                      </a:r>
                      <a:endParaRPr lang="cs-CZ" sz="100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3090">
                <a:tc>
                  <a:txBody>
                    <a:bodyPr/>
                    <a:lstStyle/>
                    <a:p>
                      <a:pPr algn="ctr"/>
                      <a:r>
                        <a:rPr lang="cs-CZ" sz="1000" b="1">
                          <a:solidFill>
                            <a:srgbClr val="000000"/>
                          </a:solidFill>
                          <a:effectLst/>
                          <a:latin typeface="Calibri"/>
                          <a:cs typeface="Times New Roman"/>
                        </a:rPr>
                        <a:t>Ročník:</a:t>
                      </a:r>
                      <a:endParaRPr lang="cs-CZ" sz="100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6. - 9. </a:t>
                      </a:r>
                      <a:endParaRPr lang="cs-CZ" sz="100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3090">
                <a:tc>
                  <a:txBody>
                    <a:bodyPr/>
                    <a:lstStyle/>
                    <a:p>
                      <a:pPr algn="ctr"/>
                      <a:r>
                        <a:rPr lang="cs-CZ" sz="1000" b="1">
                          <a:solidFill>
                            <a:srgbClr val="000000"/>
                          </a:solidFill>
                          <a:effectLst/>
                          <a:latin typeface="Calibri"/>
                          <a:cs typeface="Times New Roman"/>
                        </a:rPr>
                        <a:t>Vzdělávací oblast:</a:t>
                      </a:r>
                      <a:endParaRPr lang="cs-CZ" sz="100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Jazyk a jazyková komunikace</a:t>
                      </a:r>
                      <a:endParaRPr lang="cs-CZ" sz="100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3090">
                <a:tc>
                  <a:txBody>
                    <a:bodyPr/>
                    <a:lstStyle/>
                    <a:p>
                      <a:pPr algn="ctr"/>
                      <a:r>
                        <a:rPr lang="cs-CZ" sz="1000" b="1">
                          <a:solidFill>
                            <a:srgbClr val="000000"/>
                          </a:solidFill>
                          <a:effectLst/>
                          <a:latin typeface="Calibri"/>
                          <a:cs typeface="Times New Roman"/>
                        </a:rPr>
                        <a:t>Vzdělávací obor:</a:t>
                      </a:r>
                      <a:endParaRPr lang="cs-CZ" sz="100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Český jazyk a literatura</a:t>
                      </a:r>
                      <a:endParaRPr lang="cs-CZ" sz="100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3090">
                <a:tc>
                  <a:txBody>
                    <a:bodyPr/>
                    <a:lstStyle/>
                    <a:p>
                      <a:pPr algn="ctr"/>
                      <a:r>
                        <a:rPr lang="cs-CZ" sz="1000" b="1">
                          <a:solidFill>
                            <a:srgbClr val="000000"/>
                          </a:solidFill>
                          <a:effectLst/>
                          <a:latin typeface="Calibri"/>
                          <a:cs typeface="Times New Roman"/>
                        </a:rPr>
                        <a:t>Tematický okruh:</a:t>
                      </a:r>
                      <a:endParaRPr lang="cs-CZ" sz="100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a:effectLst/>
                          <a:latin typeface="Calibri"/>
                          <a:cs typeface="Times New Roman"/>
                        </a:rPr>
                        <a:t>Literatura</a:t>
                      </a:r>
                      <a:endParaRPr lang="cs-CZ" sz="100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93090">
                <a:tc>
                  <a:txBody>
                    <a:bodyPr/>
                    <a:lstStyle/>
                    <a:p>
                      <a:pPr algn="ctr"/>
                      <a:r>
                        <a:rPr lang="cs-CZ" sz="1000" b="1">
                          <a:solidFill>
                            <a:srgbClr val="000000"/>
                          </a:solidFill>
                          <a:effectLst/>
                          <a:latin typeface="Calibri"/>
                          <a:cs typeface="Times New Roman"/>
                        </a:rPr>
                        <a:t>Téma:</a:t>
                      </a:r>
                      <a:endParaRPr lang="cs-CZ" sz="100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a:effectLst/>
                          <a:latin typeface="Calibri"/>
                          <a:cs typeface="Times New Roman"/>
                        </a:rPr>
                        <a:t>Starověká </a:t>
                      </a:r>
                      <a:r>
                        <a:rPr lang="cs-CZ" sz="1000" dirty="0" smtClean="0">
                          <a:effectLst/>
                          <a:latin typeface="Calibri"/>
                          <a:cs typeface="Times New Roman"/>
                        </a:rPr>
                        <a:t>literatura.</a:t>
                      </a:r>
                      <a:r>
                        <a:rPr lang="cs-CZ" sz="1000" baseline="0" dirty="0" smtClean="0">
                          <a:effectLst/>
                          <a:latin typeface="Calibri"/>
                          <a:cs typeface="Times New Roman"/>
                        </a:rPr>
                        <a:t> Ú</a:t>
                      </a:r>
                      <a:r>
                        <a:rPr lang="cs-CZ" sz="1000" dirty="0" smtClean="0">
                          <a:effectLst/>
                          <a:latin typeface="Calibri"/>
                          <a:cs typeface="Times New Roman"/>
                        </a:rPr>
                        <a:t>vod </a:t>
                      </a:r>
                      <a:r>
                        <a:rPr lang="cs-CZ" sz="1000" dirty="0">
                          <a:effectLst/>
                          <a:latin typeface="Calibri"/>
                          <a:cs typeface="Times New Roman"/>
                        </a:rPr>
                        <a:t>do starověké </a:t>
                      </a:r>
                      <a:r>
                        <a:rPr lang="cs-CZ" sz="1000" dirty="0" smtClean="0">
                          <a:effectLst/>
                          <a:latin typeface="Calibri"/>
                          <a:cs typeface="Times New Roman"/>
                        </a:rPr>
                        <a:t>literatury</a:t>
                      </a:r>
                      <a:r>
                        <a:rPr lang="cs-CZ" sz="1000" smtClean="0">
                          <a:effectLst/>
                          <a:latin typeface="Calibri"/>
                          <a:cs typeface="Times New Roman"/>
                        </a:rPr>
                        <a:t>,</a:t>
                      </a:r>
                      <a:r>
                        <a:rPr lang="cs-CZ" sz="1000" baseline="0" smtClean="0">
                          <a:effectLst/>
                          <a:latin typeface="Calibri"/>
                          <a:cs typeface="Times New Roman"/>
                        </a:rPr>
                        <a:t> </a:t>
                      </a:r>
                      <a:r>
                        <a:rPr lang="cs-CZ" sz="1000" smtClean="0">
                          <a:effectLst/>
                          <a:latin typeface="Calibri"/>
                          <a:cs typeface="Times New Roman"/>
                        </a:rPr>
                        <a:t>řecká </a:t>
                      </a:r>
                      <a:r>
                        <a:rPr lang="cs-CZ" sz="1000" dirty="0">
                          <a:effectLst/>
                          <a:latin typeface="Calibri"/>
                          <a:cs typeface="Times New Roman"/>
                        </a:rPr>
                        <a:t>literatura</a:t>
                      </a:r>
                      <a:endParaRPr lang="cs-CZ" sz="1000" dirty="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6805">
                <a:tc>
                  <a:txBody>
                    <a:bodyPr/>
                    <a:lstStyle/>
                    <a:p>
                      <a:pPr algn="ctr"/>
                      <a:r>
                        <a:rPr lang="cs-CZ" sz="1000" b="1">
                          <a:solidFill>
                            <a:srgbClr val="000000"/>
                          </a:solidFill>
                          <a:effectLst/>
                          <a:latin typeface="Calibri"/>
                          <a:cs typeface="Times New Roman"/>
                        </a:rPr>
                        <a:t>Druh učebního materiálu:</a:t>
                      </a:r>
                      <a:endParaRPr lang="cs-CZ" sz="100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smtClean="0">
                          <a:effectLst/>
                          <a:latin typeface="Calibri"/>
                          <a:cs typeface="Times New Roman"/>
                        </a:rPr>
                        <a:t>Prezentace</a:t>
                      </a:r>
                      <a:endParaRPr lang="cs-CZ" sz="100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256805">
                <a:tc>
                  <a:txBody>
                    <a:bodyPr/>
                    <a:lstStyle/>
                    <a:p>
                      <a:pPr algn="ctr"/>
                      <a:r>
                        <a:rPr lang="cs-CZ" sz="1000" b="1">
                          <a:solidFill>
                            <a:srgbClr val="000000"/>
                          </a:solidFill>
                          <a:effectLst/>
                          <a:latin typeface="Calibri"/>
                          <a:cs typeface="Times New Roman"/>
                        </a:rPr>
                        <a:t>Potřebný čas pro výuku DUM:</a:t>
                      </a:r>
                      <a:endParaRPr lang="cs-CZ" sz="100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smtClean="0">
                          <a:effectLst/>
                          <a:latin typeface="Calibri"/>
                          <a:cs typeface="Times New Roman"/>
                        </a:rPr>
                        <a:t>30</a:t>
                      </a:r>
                      <a:r>
                        <a:rPr lang="cs-CZ" sz="1000" baseline="0" dirty="0" smtClean="0">
                          <a:effectLst/>
                          <a:latin typeface="Calibri"/>
                          <a:cs typeface="Times New Roman"/>
                        </a:rPr>
                        <a:t> - </a:t>
                      </a:r>
                      <a:r>
                        <a:rPr lang="cs-CZ" sz="1000" dirty="0" smtClean="0">
                          <a:effectLst/>
                          <a:latin typeface="Calibri"/>
                          <a:cs typeface="Times New Roman"/>
                        </a:rPr>
                        <a:t>40 </a:t>
                      </a:r>
                      <a:r>
                        <a:rPr lang="cs-CZ" sz="1000" dirty="0">
                          <a:effectLst/>
                          <a:latin typeface="Calibri"/>
                          <a:cs typeface="Times New Roman"/>
                        </a:rPr>
                        <a:t>min </a:t>
                      </a:r>
                      <a:endParaRPr lang="cs-CZ" sz="1000" dirty="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1412429">
                <a:tc>
                  <a:txBody>
                    <a:bodyPr/>
                    <a:lstStyle/>
                    <a:p>
                      <a:pPr algn="ctr"/>
                      <a:r>
                        <a:rPr lang="cs-CZ" sz="1000" b="1" dirty="0">
                          <a:solidFill>
                            <a:srgbClr val="000000"/>
                          </a:solidFill>
                          <a:effectLst/>
                          <a:latin typeface="Calibri"/>
                          <a:cs typeface="Times New Roman"/>
                        </a:rPr>
                        <a:t>Anotace / Metodický list: </a:t>
                      </a:r>
                      <a:endParaRPr lang="cs-CZ" sz="1000" dirty="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r>
                        <a:rPr lang="cs-CZ" sz="1000" dirty="0">
                          <a:effectLst/>
                          <a:latin typeface="Calibri"/>
                          <a:cs typeface="Times New Roman"/>
                        </a:rPr>
                        <a:t>Prezentace žákům poskytuje informace o starověké literatuře, zaměřuje se na antickou řeckou literaturu. </a:t>
                      </a:r>
                      <a:r>
                        <a:rPr lang="cs-CZ" sz="1000" dirty="0" smtClean="0">
                          <a:effectLst/>
                          <a:latin typeface="Calibri"/>
                          <a:cs typeface="Times New Roman"/>
                        </a:rPr>
                        <a:t>Je vhodná pro seznámení s učivem i pro opakování. V</a:t>
                      </a:r>
                      <a:r>
                        <a:rPr lang="cs-CZ" sz="1000" dirty="0">
                          <a:effectLst/>
                          <a:latin typeface="Calibri"/>
                          <a:cs typeface="Times New Roman"/>
                        </a:rPr>
                        <a:t> rámci prezentace jsou úkoly pro žáky, na které žáci odpovídají ústně. Na snímku (následujícím po zadání úkolu) je vždy odpověď. Prezentaci lze využít pro projekci na interaktivní tabuli, přes datový projektor ad. </a:t>
                      </a:r>
                      <a:r>
                        <a:rPr lang="cs-CZ" sz="1000" dirty="0" smtClean="0">
                          <a:effectLst/>
                          <a:latin typeface="Calibri"/>
                          <a:cs typeface="Times New Roman"/>
                        </a:rPr>
                        <a:t>Potřebný </a:t>
                      </a:r>
                      <a:r>
                        <a:rPr lang="cs-CZ" sz="1000" dirty="0">
                          <a:effectLst/>
                          <a:latin typeface="Calibri"/>
                          <a:cs typeface="Times New Roman"/>
                        </a:rPr>
                        <a:t>čas pro výuku je závislý na rychlosti </a:t>
                      </a:r>
                      <a:r>
                        <a:rPr lang="cs-CZ" sz="1000">
                          <a:effectLst/>
                          <a:latin typeface="Calibri"/>
                          <a:cs typeface="Times New Roman"/>
                        </a:rPr>
                        <a:t>odpovědí </a:t>
                      </a:r>
                      <a:r>
                        <a:rPr lang="cs-CZ" sz="1000" smtClean="0">
                          <a:effectLst/>
                          <a:latin typeface="Calibri"/>
                          <a:cs typeface="Times New Roman"/>
                        </a:rPr>
                        <a:t>žáků.</a:t>
                      </a:r>
                      <a:endParaRPr lang="cs-CZ" sz="1000" dirty="0">
                        <a:effectLst/>
                        <a:latin typeface="Times New Roman"/>
                        <a:cs typeface="Times New Roman"/>
                      </a:endParaRPr>
                    </a:p>
                  </a:txBody>
                  <a:tcPr marL="39056" marR="39056"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
        <p:nvSpPr>
          <p:cNvPr id="6" name="Rectangle 2"/>
          <p:cNvSpPr>
            <a:spLocks noChangeArrowheads="1"/>
          </p:cNvSpPr>
          <p:nvPr/>
        </p:nvSpPr>
        <p:spPr bwMode="auto">
          <a:xfrm>
            <a:off x="1639888" y="144462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cs-CZ"/>
          </a:p>
        </p:txBody>
      </p:sp>
      <p:pic>
        <p:nvPicPr>
          <p:cNvPr id="2049" name="obrázek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03648" y="44450"/>
            <a:ext cx="5743575" cy="1400175"/>
          </a:xfrm>
          <a:prstGeom prst="rect">
            <a:avLst/>
          </a:prstGeom>
          <a:solidFill>
            <a:srgbClr val="FFFFFF"/>
          </a:solidFill>
        </p:spPr>
      </p:pic>
      <p:sp>
        <p:nvSpPr>
          <p:cNvPr id="7" name="Rectangle 3"/>
          <p:cNvSpPr>
            <a:spLocks noChangeArrowheads="1"/>
          </p:cNvSpPr>
          <p:nvPr/>
        </p:nvSpPr>
        <p:spPr bwMode="auto">
          <a:xfrm>
            <a:off x="1639888" y="1901825"/>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cs-CZ" altLang="cs-CZ" sz="1800" b="0" i="0" u="none" strike="noStrike" cap="none" normalizeH="0" baseline="0" smtClean="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346423647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3"/>
          <p:cNvSpPr>
            <a:spLocks noGrp="1"/>
          </p:cNvSpPr>
          <p:nvPr>
            <p:ph type="ctrTitle"/>
          </p:nvPr>
        </p:nvSpPr>
        <p:spPr/>
        <p:txBody>
          <a:bodyPr/>
          <a:lstStyle/>
          <a:p>
            <a:r>
              <a:rPr lang="cs-CZ" dirty="0" smtClean="0"/>
              <a:t>Starověká literatura</a:t>
            </a:r>
            <a:endParaRPr lang="cs-CZ" dirty="0"/>
          </a:p>
        </p:txBody>
      </p:sp>
      <p:sp>
        <p:nvSpPr>
          <p:cNvPr id="5" name="Podnadpis 4"/>
          <p:cNvSpPr>
            <a:spLocks noGrp="1"/>
          </p:cNvSpPr>
          <p:nvPr>
            <p:ph type="subTitle" idx="1"/>
          </p:nvPr>
        </p:nvSpPr>
        <p:spPr/>
        <p:txBody>
          <a:bodyPr/>
          <a:lstStyle/>
          <a:p>
            <a:r>
              <a:rPr lang="cs-CZ" dirty="0" smtClean="0"/>
              <a:t>Úvod do starověké literatury, řecká literatura</a:t>
            </a:r>
            <a:endParaRPr lang="cs-CZ" dirty="0"/>
          </a:p>
        </p:txBody>
      </p:sp>
    </p:spTree>
    <p:extLst>
      <p:ext uri="{BB962C8B-B14F-4D97-AF65-F5344CB8AC3E}">
        <p14:creationId xmlns:p14="http://schemas.microsoft.com/office/powerpoint/2010/main" val="288125840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Starověká orientální literatura:</a:t>
            </a:r>
            <a:endParaRPr lang="cs-CZ"/>
          </a:p>
        </p:txBody>
      </p:sp>
      <p:sp>
        <p:nvSpPr>
          <p:cNvPr id="3" name="Zástupný symbol pro obsah 2"/>
          <p:cNvSpPr>
            <a:spLocks noGrp="1"/>
          </p:cNvSpPr>
          <p:nvPr>
            <p:ph sz="quarter" idx="1"/>
          </p:nvPr>
        </p:nvSpPr>
        <p:spPr>
          <a:xfrm>
            <a:off x="323528" y="1412776"/>
            <a:ext cx="7776864" cy="5445224"/>
          </a:xfrm>
        </p:spPr>
        <p:txBody>
          <a:bodyPr>
            <a:normAutofit fontScale="62500" lnSpcReduction="20000"/>
          </a:bodyPr>
          <a:lstStyle/>
          <a:p>
            <a:r>
              <a:rPr lang="cs-CZ" sz="2600" dirty="0" smtClean="0"/>
              <a:t>Vznik písma – 4. – 3. tisíciletí př. n. l.</a:t>
            </a:r>
          </a:p>
          <a:p>
            <a:r>
              <a:rPr lang="cs-CZ" sz="2600" dirty="0" smtClean="0">
                <a:solidFill>
                  <a:srgbClr val="FF0000"/>
                </a:solidFill>
              </a:rPr>
              <a:t>EGYPTSKÉ PÍSEMNICTVÍ</a:t>
            </a:r>
          </a:p>
          <a:p>
            <a:pPr marL="0" indent="0">
              <a:buNone/>
            </a:pPr>
            <a:r>
              <a:rPr lang="cs-CZ" sz="2600" dirty="0" smtClean="0">
                <a:solidFill>
                  <a:srgbClr val="FF0000"/>
                </a:solidFill>
              </a:rPr>
              <a:t>- z Egypta pochází nejstarší milostná lyrika, báje, mýty, naučná literatura (lékařství, mumifikace)</a:t>
            </a:r>
          </a:p>
          <a:p>
            <a:pPr>
              <a:buFontTx/>
              <a:buChar char="-"/>
            </a:pPr>
            <a:r>
              <a:rPr lang="cs-CZ" sz="2600" dirty="0" smtClean="0">
                <a:solidFill>
                  <a:srgbClr val="FF0000"/>
                </a:solidFill>
              </a:rPr>
              <a:t>písmo: hieroglyfy</a:t>
            </a:r>
          </a:p>
          <a:p>
            <a:pPr>
              <a:buFontTx/>
              <a:buChar char="-"/>
            </a:pPr>
            <a:endParaRPr lang="cs-CZ" sz="2600" dirty="0" smtClean="0"/>
          </a:p>
          <a:p>
            <a:r>
              <a:rPr lang="cs-CZ" sz="2600" dirty="0" smtClean="0">
                <a:solidFill>
                  <a:srgbClr val="008000"/>
                </a:solidFill>
              </a:rPr>
              <a:t>MEZOPOTÁMSKÉ PÍSEMNICTVÍ </a:t>
            </a:r>
          </a:p>
          <a:p>
            <a:pPr marL="0" indent="0">
              <a:buNone/>
            </a:pPr>
            <a:r>
              <a:rPr lang="cs-CZ" sz="2600" dirty="0" smtClean="0">
                <a:solidFill>
                  <a:srgbClr val="008000"/>
                </a:solidFill>
              </a:rPr>
              <a:t>- psali na hliněné tabulky</a:t>
            </a:r>
          </a:p>
          <a:p>
            <a:pPr>
              <a:buFontTx/>
              <a:buChar char="-"/>
            </a:pPr>
            <a:r>
              <a:rPr lang="cs-CZ" sz="2600" dirty="0" smtClean="0">
                <a:solidFill>
                  <a:srgbClr val="008000"/>
                </a:solidFill>
              </a:rPr>
              <a:t>na hliněné tabulce objevili archeologové </a:t>
            </a:r>
          </a:p>
          <a:p>
            <a:pPr marL="0" indent="0">
              <a:buNone/>
            </a:pPr>
            <a:r>
              <a:rPr lang="cs-CZ" sz="2600" dirty="0">
                <a:solidFill>
                  <a:srgbClr val="008000"/>
                </a:solidFill>
              </a:rPr>
              <a:t>E</a:t>
            </a:r>
            <a:r>
              <a:rPr lang="cs-CZ" sz="2600" dirty="0" smtClean="0">
                <a:solidFill>
                  <a:srgbClr val="008000"/>
                </a:solidFill>
              </a:rPr>
              <a:t>pos O Gilgamešovi</a:t>
            </a:r>
          </a:p>
          <a:p>
            <a:pPr>
              <a:buFontTx/>
              <a:buChar char="-"/>
            </a:pPr>
            <a:r>
              <a:rPr lang="cs-CZ" sz="2600" dirty="0" smtClean="0">
                <a:solidFill>
                  <a:srgbClr val="008000"/>
                </a:solidFill>
              </a:rPr>
              <a:t>písmo: klínové</a:t>
            </a:r>
          </a:p>
          <a:p>
            <a:r>
              <a:rPr lang="cs-CZ" sz="2600" dirty="0">
                <a:solidFill>
                  <a:srgbClr val="008000"/>
                </a:solidFill>
              </a:rPr>
              <a:t>mezopotámský </a:t>
            </a:r>
            <a:r>
              <a:rPr lang="cs-CZ" sz="2600" dirty="0" smtClean="0">
                <a:solidFill>
                  <a:srgbClr val="008000"/>
                </a:solidFill>
              </a:rPr>
              <a:t>Epos </a:t>
            </a:r>
            <a:r>
              <a:rPr lang="cs-CZ" sz="2600" b="1" u="sng" dirty="0">
                <a:solidFill>
                  <a:srgbClr val="008000"/>
                </a:solidFill>
              </a:rPr>
              <a:t>O Gilgamešovi</a:t>
            </a:r>
          </a:p>
          <a:p>
            <a:r>
              <a:rPr lang="cs-CZ" sz="2600" dirty="0">
                <a:solidFill>
                  <a:srgbClr val="008000"/>
                </a:solidFill>
                <a:hlinkClick r:id="rId2"/>
              </a:rPr>
              <a:t>Epos o Gilgamešovi – </a:t>
            </a:r>
            <a:r>
              <a:rPr lang="cs-CZ" sz="2600" dirty="0" smtClean="0">
                <a:solidFill>
                  <a:srgbClr val="008000"/>
                </a:solidFill>
                <a:hlinkClick r:id="rId2"/>
              </a:rPr>
              <a:t>Wikipedie</a:t>
            </a:r>
            <a:endParaRPr lang="cs-CZ" sz="2600" dirty="0" smtClean="0">
              <a:solidFill>
                <a:srgbClr val="008000"/>
              </a:solidFill>
            </a:endParaRPr>
          </a:p>
          <a:p>
            <a:endParaRPr lang="cs-CZ" sz="2600" dirty="0" smtClean="0">
              <a:solidFill>
                <a:srgbClr val="008000"/>
              </a:solidFill>
            </a:endParaRPr>
          </a:p>
          <a:p>
            <a:pPr lvl="0">
              <a:buClr>
                <a:srgbClr val="FE8637"/>
              </a:buClr>
            </a:pPr>
            <a:r>
              <a:rPr lang="cs-CZ" sz="2600" dirty="0">
                <a:solidFill>
                  <a:srgbClr val="0000FF"/>
                </a:solidFill>
              </a:rPr>
              <a:t>INDICKÉ PÍSEMNICTVÍ:</a:t>
            </a:r>
          </a:p>
          <a:p>
            <a:pPr lvl="0">
              <a:buClr>
                <a:srgbClr val="FE8637"/>
              </a:buClr>
            </a:pPr>
            <a:r>
              <a:rPr lang="cs-CZ" sz="2600" u="sng" dirty="0">
                <a:solidFill>
                  <a:srgbClr val="0000FF"/>
                </a:solidFill>
              </a:rPr>
              <a:t>védy</a:t>
            </a:r>
            <a:r>
              <a:rPr lang="cs-CZ" sz="2600" dirty="0">
                <a:solidFill>
                  <a:srgbClr val="0000FF"/>
                </a:solidFill>
              </a:rPr>
              <a:t> = posvátné knihy obsahující náboženské texty.</a:t>
            </a:r>
          </a:p>
          <a:p>
            <a:pPr marL="0" lvl="0" indent="0">
              <a:buClr>
                <a:srgbClr val="FE8637"/>
              </a:buClr>
              <a:buNone/>
            </a:pPr>
            <a:endParaRPr lang="cs-CZ" sz="2600" dirty="0">
              <a:solidFill>
                <a:prstClr val="black"/>
              </a:solidFill>
            </a:endParaRPr>
          </a:p>
          <a:p>
            <a:pPr marL="0" lvl="0" indent="0">
              <a:buClr>
                <a:srgbClr val="FE8637"/>
              </a:buClr>
              <a:buNone/>
            </a:pPr>
            <a:r>
              <a:rPr lang="cs-CZ" sz="2600" dirty="0">
                <a:solidFill>
                  <a:prstClr val="black"/>
                </a:solidFill>
              </a:rPr>
              <a:t> </a:t>
            </a:r>
            <a:r>
              <a:rPr lang="cs-CZ" sz="2600" dirty="0">
                <a:solidFill>
                  <a:srgbClr val="FF0000"/>
                </a:solidFill>
              </a:rPr>
              <a:t>ČÍNSKÉ PÍSEMNICTVÍ:</a:t>
            </a:r>
          </a:p>
          <a:p>
            <a:pPr marL="0" lvl="0" indent="0">
              <a:buClr>
                <a:srgbClr val="FE8637"/>
              </a:buClr>
              <a:buNone/>
            </a:pPr>
            <a:r>
              <a:rPr lang="cs-CZ" sz="2600" dirty="0">
                <a:solidFill>
                  <a:srgbClr val="FF0000"/>
                </a:solidFill>
              </a:rPr>
              <a:t>Dílo: </a:t>
            </a:r>
            <a:r>
              <a:rPr lang="cs-CZ" sz="2600" b="1" u="sng" dirty="0">
                <a:solidFill>
                  <a:srgbClr val="FF0000"/>
                </a:solidFill>
              </a:rPr>
              <a:t>Kniha písní </a:t>
            </a:r>
            <a:r>
              <a:rPr lang="cs-CZ" sz="2600" dirty="0">
                <a:solidFill>
                  <a:srgbClr val="FF0000"/>
                </a:solidFill>
              </a:rPr>
              <a:t>– obsahuje milostné verše, lidovou poezii, kritické básně – např. o neúrodě.</a:t>
            </a:r>
          </a:p>
          <a:p>
            <a:endParaRPr lang="cs-CZ" dirty="0">
              <a:solidFill>
                <a:srgbClr val="008000"/>
              </a:solidFill>
            </a:endParaRPr>
          </a:p>
          <a:p>
            <a:pPr>
              <a:buFontTx/>
              <a:buChar char="-"/>
            </a:pPr>
            <a:endParaRPr lang="cs-CZ" dirty="0" smtClean="0"/>
          </a:p>
          <a:p>
            <a:pPr>
              <a:buFontTx/>
              <a:buChar char="-"/>
            </a:pPr>
            <a:endParaRPr lang="cs-CZ" dirty="0"/>
          </a:p>
        </p:txBody>
      </p:sp>
    </p:spTree>
    <p:extLst>
      <p:ext uri="{BB962C8B-B14F-4D97-AF65-F5344CB8AC3E}">
        <p14:creationId xmlns:p14="http://schemas.microsoft.com/office/powerpoint/2010/main" val="161173720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Starověká orientální literatura:</a:t>
            </a:r>
            <a:endParaRPr lang="cs-CZ"/>
          </a:p>
        </p:txBody>
      </p:sp>
      <p:sp>
        <p:nvSpPr>
          <p:cNvPr id="3" name="Zástupný symbol pro obsah 2"/>
          <p:cNvSpPr>
            <a:spLocks noGrp="1"/>
          </p:cNvSpPr>
          <p:nvPr>
            <p:ph sz="quarter" idx="1"/>
          </p:nvPr>
        </p:nvSpPr>
        <p:spPr/>
        <p:txBody>
          <a:bodyPr>
            <a:normAutofit fontScale="92500" lnSpcReduction="10000"/>
          </a:bodyPr>
          <a:lstStyle/>
          <a:p>
            <a:r>
              <a:rPr lang="cs-CZ" dirty="0" smtClean="0">
                <a:solidFill>
                  <a:srgbClr val="008000"/>
                </a:solidFill>
              </a:rPr>
              <a:t>PERSKÉ PÍSEMNICTVÍ:</a:t>
            </a:r>
          </a:p>
          <a:p>
            <a:r>
              <a:rPr lang="cs-CZ" dirty="0">
                <a:solidFill>
                  <a:srgbClr val="008000"/>
                </a:solidFill>
              </a:rPr>
              <a:t>p</a:t>
            </a:r>
            <a:r>
              <a:rPr lang="cs-CZ" dirty="0" smtClean="0">
                <a:solidFill>
                  <a:srgbClr val="008000"/>
                </a:solidFill>
              </a:rPr>
              <a:t>osvátná kniha </a:t>
            </a:r>
            <a:r>
              <a:rPr lang="cs-CZ" b="1" u="sng" dirty="0" smtClean="0">
                <a:solidFill>
                  <a:srgbClr val="008000"/>
                </a:solidFill>
              </a:rPr>
              <a:t>Avesta</a:t>
            </a:r>
            <a:r>
              <a:rPr lang="cs-CZ" dirty="0" smtClean="0">
                <a:solidFill>
                  <a:srgbClr val="008000"/>
                </a:solidFill>
              </a:rPr>
              <a:t> = náboženské texty</a:t>
            </a:r>
          </a:p>
          <a:p>
            <a:endParaRPr lang="cs-CZ" dirty="0"/>
          </a:p>
          <a:p>
            <a:r>
              <a:rPr lang="cs-CZ" dirty="0" smtClean="0">
                <a:solidFill>
                  <a:srgbClr val="0000FF"/>
                </a:solidFill>
              </a:rPr>
              <a:t>HEBREJSKÉ PÍSEMNICTVÍ:</a:t>
            </a:r>
          </a:p>
          <a:p>
            <a:r>
              <a:rPr lang="cs-CZ" dirty="0">
                <a:solidFill>
                  <a:srgbClr val="0000FF"/>
                </a:solidFill>
              </a:rPr>
              <a:t>ž</a:t>
            </a:r>
            <a:r>
              <a:rPr lang="cs-CZ" dirty="0" smtClean="0">
                <a:solidFill>
                  <a:srgbClr val="0000FF"/>
                </a:solidFill>
              </a:rPr>
              <a:t>idovské</a:t>
            </a:r>
          </a:p>
          <a:p>
            <a:r>
              <a:rPr lang="cs-CZ" dirty="0">
                <a:solidFill>
                  <a:srgbClr val="0000FF"/>
                </a:solidFill>
              </a:rPr>
              <a:t>n</a:t>
            </a:r>
            <a:r>
              <a:rPr lang="cs-CZ" dirty="0" smtClean="0">
                <a:solidFill>
                  <a:srgbClr val="0000FF"/>
                </a:solidFill>
              </a:rPr>
              <a:t>áboženské texty, shrnula je křesťanská církev a určila je součástí Bible → </a:t>
            </a:r>
            <a:r>
              <a:rPr lang="cs-CZ" b="1" u="sng" dirty="0" smtClean="0">
                <a:solidFill>
                  <a:srgbClr val="0000FF"/>
                </a:solidFill>
              </a:rPr>
              <a:t>Starý zákon</a:t>
            </a:r>
            <a:r>
              <a:rPr lang="cs-CZ" dirty="0" smtClean="0">
                <a:solidFill>
                  <a:srgbClr val="0000FF"/>
                </a:solidFill>
              </a:rPr>
              <a:t>.</a:t>
            </a:r>
          </a:p>
          <a:p>
            <a:r>
              <a:rPr lang="cs-CZ" b="1" u="sng" dirty="0" smtClean="0">
                <a:solidFill>
                  <a:srgbClr val="0000FF"/>
                </a:solidFill>
              </a:rPr>
              <a:t>Starý zákon</a:t>
            </a:r>
            <a:r>
              <a:rPr lang="cs-CZ" dirty="0" smtClean="0">
                <a:solidFill>
                  <a:srgbClr val="0000FF"/>
                </a:solidFill>
              </a:rPr>
              <a:t> – umělecká literatura, náboženské texty, dějiny Židů, končí očekáváním Mesiáše, nejznámější je část Tóra.</a:t>
            </a:r>
            <a:r>
              <a:rPr lang="cs-CZ" b="1" u="sng" dirty="0">
                <a:solidFill>
                  <a:srgbClr val="FF0000"/>
                </a:solidFill>
              </a:rPr>
              <a:t> </a:t>
            </a:r>
            <a:endParaRPr lang="cs-CZ" b="1" u="sng" dirty="0" smtClean="0">
              <a:solidFill>
                <a:srgbClr val="FF0000"/>
              </a:solidFill>
            </a:endParaRPr>
          </a:p>
          <a:p>
            <a:r>
              <a:rPr lang="cs-CZ" dirty="0" smtClean="0">
                <a:solidFill>
                  <a:srgbClr val="008000"/>
                </a:solidFill>
              </a:rPr>
              <a:t>nejznámější </a:t>
            </a:r>
            <a:r>
              <a:rPr lang="cs-CZ" dirty="0">
                <a:solidFill>
                  <a:srgbClr val="008000"/>
                </a:solidFill>
              </a:rPr>
              <a:t>je TÓRA = 5 knih Mojžíšových: O stvoření světa, O stvoření člověka, Kain a Ábel, O potopě světa, O Noemově arše, O stavbě Babylónské věže, Desatero božích přikázání</a:t>
            </a:r>
          </a:p>
          <a:p>
            <a:endParaRPr lang="cs-CZ" dirty="0">
              <a:solidFill>
                <a:srgbClr val="0000FF"/>
              </a:solidFill>
            </a:endParaRPr>
          </a:p>
        </p:txBody>
      </p:sp>
    </p:spTree>
    <p:extLst>
      <p:ext uri="{BB962C8B-B14F-4D97-AF65-F5344CB8AC3E}">
        <p14:creationId xmlns:p14="http://schemas.microsoft.com/office/powerpoint/2010/main" val="35611976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Antická literatura (Řecko, Řím):</a:t>
            </a:r>
            <a:endParaRPr lang="cs-CZ" dirty="0"/>
          </a:p>
        </p:txBody>
      </p:sp>
      <p:sp>
        <p:nvSpPr>
          <p:cNvPr id="3" name="Zástupný symbol pro obsah 2"/>
          <p:cNvSpPr>
            <a:spLocks noGrp="1"/>
          </p:cNvSpPr>
          <p:nvPr>
            <p:ph sz="quarter" idx="1"/>
          </p:nvPr>
        </p:nvSpPr>
        <p:spPr/>
        <p:txBody>
          <a:bodyPr/>
          <a:lstStyle/>
          <a:p>
            <a:r>
              <a:rPr lang="cs-CZ" dirty="0" smtClean="0">
                <a:solidFill>
                  <a:srgbClr val="0000FF"/>
                </a:solidFill>
              </a:rPr>
              <a:t>8. století př. n. l. – 5. století př. n. l. - období starověkého Řecka a Říma</a:t>
            </a:r>
          </a:p>
          <a:p>
            <a:r>
              <a:rPr lang="cs-CZ" dirty="0" smtClean="0">
                <a:solidFill>
                  <a:srgbClr val="0000FF"/>
                </a:solidFill>
              </a:rPr>
              <a:t>Řecko: vynikalo vzdělaností, kulturou, literaturou, architekturou</a:t>
            </a:r>
          </a:p>
          <a:p>
            <a:r>
              <a:rPr lang="cs-CZ" dirty="0" smtClean="0">
                <a:hlinkClick r:id="rId2"/>
              </a:rPr>
              <a:t>Architektura starověkého Řecka – Wikipedie</a:t>
            </a:r>
            <a:endParaRPr lang="cs-CZ" dirty="0" smtClean="0"/>
          </a:p>
          <a:p>
            <a:r>
              <a:rPr lang="cs-CZ" dirty="0" smtClean="0">
                <a:solidFill>
                  <a:srgbClr val="FF0000"/>
                </a:solidFill>
              </a:rPr>
              <a:t>Řím: převzali od Řeků kulturu a vzdělanost. Řekové dobyli Řím duchem. Prostřednictvím latiny se antická vzdělanost šíří do západní a střední Evropy.</a:t>
            </a:r>
          </a:p>
          <a:p>
            <a:r>
              <a:rPr lang="cs-CZ" dirty="0" smtClean="0">
                <a:hlinkClick r:id="rId3"/>
              </a:rPr>
              <a:t>Architektura starověkého Říma – Wikipedie</a:t>
            </a:r>
            <a:endParaRPr lang="cs-CZ" dirty="0" smtClean="0"/>
          </a:p>
          <a:p>
            <a:endParaRPr lang="cs-CZ" dirty="0" smtClean="0"/>
          </a:p>
          <a:p>
            <a:pPr marL="0" indent="0">
              <a:buNone/>
            </a:pPr>
            <a:endParaRPr lang="cs-CZ" dirty="0"/>
          </a:p>
        </p:txBody>
      </p:sp>
    </p:spTree>
    <p:extLst>
      <p:ext uri="{BB962C8B-B14F-4D97-AF65-F5344CB8AC3E}">
        <p14:creationId xmlns:p14="http://schemas.microsoft.com/office/powerpoint/2010/main" val="120092340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Antická řecká literatura – Archaické období:</a:t>
            </a:r>
            <a:endParaRPr lang="cs-CZ" dirty="0"/>
          </a:p>
        </p:txBody>
      </p:sp>
      <p:sp>
        <p:nvSpPr>
          <p:cNvPr id="3" name="Zástupný symbol pro obsah 2"/>
          <p:cNvSpPr>
            <a:spLocks noGrp="1"/>
          </p:cNvSpPr>
          <p:nvPr>
            <p:ph sz="quarter" idx="1"/>
          </p:nvPr>
        </p:nvSpPr>
        <p:spPr/>
        <p:txBody>
          <a:bodyPr>
            <a:normAutofit/>
          </a:bodyPr>
          <a:lstStyle/>
          <a:p>
            <a:r>
              <a:rPr lang="cs-CZ" u="sng" dirty="0" smtClean="0">
                <a:solidFill>
                  <a:srgbClr val="FF0000"/>
                </a:solidFill>
              </a:rPr>
              <a:t>ústní lidová slovesnost </a:t>
            </a:r>
            <a:r>
              <a:rPr lang="cs-CZ" dirty="0" smtClean="0">
                <a:solidFill>
                  <a:srgbClr val="FF0000"/>
                </a:solidFill>
              </a:rPr>
              <a:t>– báje, mýty, hrdinské písně</a:t>
            </a:r>
          </a:p>
          <a:p>
            <a:r>
              <a:rPr lang="cs-CZ" b="1" u="sng" dirty="0" smtClean="0">
                <a:solidFill>
                  <a:srgbClr val="008000"/>
                </a:solidFill>
              </a:rPr>
              <a:t>Homér</a:t>
            </a:r>
            <a:r>
              <a:rPr lang="cs-CZ" b="1" u="sng" dirty="0" smtClean="0"/>
              <a:t> </a:t>
            </a:r>
          </a:p>
          <a:p>
            <a:pPr marL="0" indent="0">
              <a:buNone/>
            </a:pPr>
            <a:r>
              <a:rPr lang="cs-CZ" b="1" u="sng" dirty="0" smtClean="0">
                <a:hlinkClick r:id="rId2"/>
              </a:rPr>
              <a:t>Homér – Wikipedie</a:t>
            </a:r>
            <a:endParaRPr lang="cs-CZ" b="1" u="sng" dirty="0" smtClean="0"/>
          </a:p>
          <a:p>
            <a:pPr>
              <a:buFontTx/>
              <a:buChar char="-"/>
            </a:pPr>
            <a:r>
              <a:rPr lang="cs-CZ" dirty="0" smtClean="0">
                <a:solidFill>
                  <a:srgbClr val="008000"/>
                </a:solidFill>
              </a:rPr>
              <a:t>autor eposů </a:t>
            </a:r>
            <a:r>
              <a:rPr lang="cs-CZ" b="1" u="sng" dirty="0">
                <a:solidFill>
                  <a:srgbClr val="008000"/>
                </a:solidFill>
              </a:rPr>
              <a:t>I</a:t>
            </a:r>
            <a:r>
              <a:rPr lang="cs-CZ" b="1" u="sng" dirty="0" smtClean="0">
                <a:solidFill>
                  <a:srgbClr val="008000"/>
                </a:solidFill>
              </a:rPr>
              <a:t>lias</a:t>
            </a:r>
            <a:r>
              <a:rPr lang="cs-CZ" dirty="0" smtClean="0">
                <a:solidFill>
                  <a:srgbClr val="008000"/>
                </a:solidFill>
              </a:rPr>
              <a:t> a </a:t>
            </a:r>
            <a:r>
              <a:rPr lang="cs-CZ" b="1" u="sng" dirty="0" smtClean="0">
                <a:solidFill>
                  <a:srgbClr val="008000"/>
                </a:solidFill>
              </a:rPr>
              <a:t>Odyssea</a:t>
            </a:r>
            <a:endParaRPr lang="cs-CZ" b="1" u="sng" dirty="0">
              <a:solidFill>
                <a:srgbClr val="008000"/>
              </a:solidFill>
            </a:endParaRPr>
          </a:p>
          <a:p>
            <a:pPr>
              <a:buFontTx/>
              <a:buChar char="-"/>
            </a:pPr>
            <a:r>
              <a:rPr lang="cs-CZ" dirty="0" smtClean="0">
                <a:solidFill>
                  <a:srgbClr val="008000"/>
                </a:solidFill>
              </a:rPr>
              <a:t>někteří historikové o jeho autorství pochybují</a:t>
            </a:r>
          </a:p>
          <a:p>
            <a:pPr>
              <a:buFontTx/>
              <a:buChar char="-"/>
            </a:pPr>
            <a:r>
              <a:rPr lang="cs-CZ" dirty="0" smtClean="0">
                <a:solidFill>
                  <a:srgbClr val="008000"/>
                </a:solidFill>
              </a:rPr>
              <a:t>tyto eposy jsou nejrozsáhlejší souborem řecké mytologie</a:t>
            </a:r>
          </a:p>
          <a:p>
            <a:pPr>
              <a:buFontTx/>
              <a:buChar char="-"/>
            </a:pPr>
            <a:r>
              <a:rPr lang="cs-CZ" dirty="0" smtClean="0">
                <a:solidFill>
                  <a:srgbClr val="008000"/>
                </a:solidFill>
              </a:rPr>
              <a:t>postavy - řečtí bohové: Zeus (pozor! 2. p. bez Dia), Héra, Pallas Athéna, Dionýsos, Afrodita </a:t>
            </a:r>
          </a:p>
        </p:txBody>
      </p:sp>
    </p:spTree>
    <p:extLst>
      <p:ext uri="{BB962C8B-B14F-4D97-AF65-F5344CB8AC3E}">
        <p14:creationId xmlns:p14="http://schemas.microsoft.com/office/powerpoint/2010/main" val="183571887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Antická řecká literatura - </a:t>
            </a:r>
            <a:br>
              <a:rPr lang="cs-CZ" dirty="0" smtClean="0"/>
            </a:br>
            <a:r>
              <a:rPr lang="cs-CZ" dirty="0" smtClean="0"/>
              <a:t>Archaické období:</a:t>
            </a:r>
            <a:endParaRPr lang="cs-CZ" dirty="0"/>
          </a:p>
        </p:txBody>
      </p:sp>
      <p:sp>
        <p:nvSpPr>
          <p:cNvPr id="3" name="Zástupný symbol pro obsah 2"/>
          <p:cNvSpPr>
            <a:spLocks noGrp="1"/>
          </p:cNvSpPr>
          <p:nvPr>
            <p:ph sz="quarter" idx="1"/>
          </p:nvPr>
        </p:nvSpPr>
        <p:spPr/>
        <p:txBody>
          <a:bodyPr>
            <a:normAutofit fontScale="92500"/>
          </a:bodyPr>
          <a:lstStyle/>
          <a:p>
            <a:r>
              <a:rPr lang="cs-CZ" i="1" u="sng" dirty="0" smtClean="0">
                <a:solidFill>
                  <a:srgbClr val="FF0066"/>
                </a:solidFill>
              </a:rPr>
              <a:t>Úkol pro žáky:</a:t>
            </a:r>
          </a:p>
          <a:p>
            <a:r>
              <a:rPr lang="cs-CZ" i="1" dirty="0" smtClean="0">
                <a:solidFill>
                  <a:srgbClr val="FF0066"/>
                </a:solidFill>
              </a:rPr>
              <a:t>Přiřaďte ke jménům řeckých bohů jejich přívlastky:</a:t>
            </a:r>
          </a:p>
          <a:p>
            <a:pPr marL="0" indent="0">
              <a:buNone/>
            </a:pPr>
            <a:r>
              <a:rPr lang="cs-CZ" i="1" dirty="0" smtClean="0">
                <a:solidFill>
                  <a:srgbClr val="FF0066"/>
                </a:solidFill>
              </a:rPr>
              <a:t>A) Zeus, B) Héra, C) Pallas Athéna, D) Dionýsos, </a:t>
            </a:r>
          </a:p>
          <a:p>
            <a:pPr marL="0" indent="0">
              <a:buNone/>
            </a:pPr>
            <a:r>
              <a:rPr lang="cs-CZ" i="1" dirty="0" smtClean="0">
                <a:solidFill>
                  <a:srgbClr val="FF0066"/>
                </a:solidFill>
              </a:rPr>
              <a:t>E) Afrodita                                      </a:t>
            </a:r>
          </a:p>
          <a:p>
            <a:pPr marL="0" indent="0">
              <a:buNone/>
            </a:pPr>
            <a:endParaRPr lang="cs-CZ" i="1" dirty="0" smtClean="0">
              <a:solidFill>
                <a:srgbClr val="FF0066"/>
              </a:solidFill>
            </a:endParaRPr>
          </a:p>
          <a:p>
            <a:pPr marL="457200" indent="-457200">
              <a:buAutoNum type="arabicParenR"/>
            </a:pPr>
            <a:r>
              <a:rPr lang="cs-CZ" i="1" dirty="0" smtClean="0">
                <a:solidFill>
                  <a:srgbClr val="FF0066"/>
                </a:solidFill>
              </a:rPr>
              <a:t>bohyně moudrosti, vítězné války, ochránkyně práva, statečnosti, umění a spravedlnosti</a:t>
            </a:r>
          </a:p>
          <a:p>
            <a:pPr marL="457200" indent="-457200">
              <a:buAutoNum type="arabicParenR"/>
            </a:pPr>
            <a:r>
              <a:rPr lang="cs-CZ" i="1" dirty="0" smtClean="0">
                <a:solidFill>
                  <a:srgbClr val="FF0066"/>
                </a:solidFill>
              </a:rPr>
              <a:t>bohyně a ochránkyně manželství, vládla počasí (mlhám, bouřím)</a:t>
            </a:r>
          </a:p>
          <a:p>
            <a:pPr marL="457200" indent="-457200">
              <a:buAutoNum type="arabicParenR"/>
            </a:pPr>
            <a:r>
              <a:rPr lang="cs-CZ" i="1" dirty="0" smtClean="0">
                <a:solidFill>
                  <a:srgbClr val="FF0066"/>
                </a:solidFill>
              </a:rPr>
              <a:t>bohyně lásky a krásy</a:t>
            </a:r>
          </a:p>
          <a:p>
            <a:pPr marL="457200" indent="-457200">
              <a:buAutoNum type="arabicParenR"/>
            </a:pPr>
            <a:r>
              <a:rPr lang="cs-CZ" i="1" dirty="0" smtClean="0">
                <a:solidFill>
                  <a:srgbClr val="FF0066"/>
                </a:solidFill>
              </a:rPr>
              <a:t>bůh počasí a blesků, nejvyšší bůh </a:t>
            </a:r>
          </a:p>
          <a:p>
            <a:pPr marL="457200" indent="-457200">
              <a:buAutoNum type="arabicParenR"/>
            </a:pPr>
            <a:r>
              <a:rPr lang="cs-CZ" i="1" dirty="0" smtClean="0">
                <a:solidFill>
                  <a:srgbClr val="FF0066"/>
                </a:solidFill>
              </a:rPr>
              <a:t>bůh vína a veselí</a:t>
            </a:r>
          </a:p>
          <a:p>
            <a:pPr marL="0" indent="0">
              <a:buNone/>
            </a:pPr>
            <a:endParaRPr lang="cs-CZ" dirty="0"/>
          </a:p>
        </p:txBody>
      </p:sp>
    </p:spTree>
    <p:extLst>
      <p:ext uri="{BB962C8B-B14F-4D97-AF65-F5344CB8AC3E}">
        <p14:creationId xmlns:p14="http://schemas.microsoft.com/office/powerpoint/2010/main" val="76420294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Antická řecká literatura – </a:t>
            </a:r>
            <a:br>
              <a:rPr lang="cs-CZ" dirty="0" smtClean="0"/>
            </a:br>
            <a:r>
              <a:rPr lang="cs-CZ" dirty="0" smtClean="0"/>
              <a:t>Archaické období:</a:t>
            </a:r>
            <a:endParaRPr lang="cs-CZ" dirty="0"/>
          </a:p>
        </p:txBody>
      </p:sp>
      <p:sp>
        <p:nvSpPr>
          <p:cNvPr id="3" name="Zástupný symbol pro obsah 2"/>
          <p:cNvSpPr>
            <a:spLocks noGrp="1"/>
          </p:cNvSpPr>
          <p:nvPr>
            <p:ph sz="quarter" idx="1"/>
          </p:nvPr>
        </p:nvSpPr>
        <p:spPr/>
        <p:txBody>
          <a:bodyPr/>
          <a:lstStyle/>
          <a:p>
            <a:r>
              <a:rPr lang="cs-CZ" i="1" u="sng" dirty="0" smtClean="0">
                <a:solidFill>
                  <a:srgbClr val="FF0066"/>
                </a:solidFill>
              </a:rPr>
              <a:t>Správné odpovědi:</a:t>
            </a:r>
          </a:p>
          <a:p>
            <a:r>
              <a:rPr lang="cs-CZ" i="1" dirty="0" smtClean="0">
                <a:solidFill>
                  <a:srgbClr val="FF0066"/>
                </a:solidFill>
              </a:rPr>
              <a:t>A) Zeus – 4) nejvyšší bůh, bůh počasí, blesků</a:t>
            </a:r>
          </a:p>
          <a:p>
            <a:r>
              <a:rPr lang="cs-CZ" i="1" dirty="0" smtClean="0">
                <a:solidFill>
                  <a:srgbClr val="FF0066"/>
                </a:solidFill>
              </a:rPr>
              <a:t>B) Héra – 2) bohyně a ochránkyně manželství, vládla počasí (mlhám, bouřím)</a:t>
            </a:r>
          </a:p>
          <a:p>
            <a:r>
              <a:rPr lang="cs-CZ" i="1" dirty="0" smtClean="0">
                <a:solidFill>
                  <a:srgbClr val="FF0066"/>
                </a:solidFill>
              </a:rPr>
              <a:t>C) Pallas Athéna – 1) bohyně moudrosti, vítězné války, ochránkyně práva, statečnosti, umění a spravedlnosti</a:t>
            </a:r>
          </a:p>
          <a:p>
            <a:r>
              <a:rPr lang="cs-CZ" i="1" dirty="0" smtClean="0">
                <a:solidFill>
                  <a:srgbClr val="FF0066"/>
                </a:solidFill>
              </a:rPr>
              <a:t>D) Dionýsos – 5) bůh vína a veselí</a:t>
            </a:r>
          </a:p>
          <a:p>
            <a:r>
              <a:rPr lang="cs-CZ" i="1" dirty="0" smtClean="0">
                <a:solidFill>
                  <a:srgbClr val="FF0066"/>
                </a:solidFill>
              </a:rPr>
              <a:t>E) Afrodita – 3) bohyně lásky a krásy</a:t>
            </a:r>
            <a:endParaRPr lang="cs-CZ" i="1" dirty="0">
              <a:solidFill>
                <a:srgbClr val="FF0066"/>
              </a:solidFill>
            </a:endParaRPr>
          </a:p>
        </p:txBody>
      </p:sp>
    </p:spTree>
    <p:extLst>
      <p:ext uri="{BB962C8B-B14F-4D97-AF65-F5344CB8AC3E}">
        <p14:creationId xmlns:p14="http://schemas.microsoft.com/office/powerpoint/2010/main" val="152360111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Antická řecká literatura –</a:t>
            </a:r>
            <a:br>
              <a:rPr lang="cs-CZ" dirty="0" smtClean="0"/>
            </a:br>
            <a:r>
              <a:rPr lang="cs-CZ" dirty="0" smtClean="0"/>
              <a:t>Archaické období:</a:t>
            </a:r>
            <a:endParaRPr lang="cs-CZ" dirty="0"/>
          </a:p>
        </p:txBody>
      </p:sp>
      <p:sp>
        <p:nvSpPr>
          <p:cNvPr id="3" name="Zástupný symbol pro obsah 2"/>
          <p:cNvSpPr>
            <a:spLocks noGrp="1"/>
          </p:cNvSpPr>
          <p:nvPr>
            <p:ph sz="quarter" idx="1"/>
          </p:nvPr>
        </p:nvSpPr>
        <p:spPr/>
        <p:txBody>
          <a:bodyPr>
            <a:normAutofit fontScale="85000" lnSpcReduction="20000"/>
          </a:bodyPr>
          <a:lstStyle/>
          <a:p>
            <a:r>
              <a:rPr lang="cs-CZ" dirty="0" smtClean="0">
                <a:solidFill>
                  <a:srgbClr val="FF0000"/>
                </a:solidFill>
              </a:rPr>
              <a:t>epos </a:t>
            </a:r>
            <a:r>
              <a:rPr lang="cs-CZ" b="1" u="sng" dirty="0" smtClean="0">
                <a:solidFill>
                  <a:srgbClr val="FF0000"/>
                </a:solidFill>
              </a:rPr>
              <a:t>Ilias</a:t>
            </a:r>
            <a:r>
              <a:rPr lang="cs-CZ" dirty="0" smtClean="0">
                <a:solidFill>
                  <a:srgbClr val="FF0000"/>
                </a:solidFill>
              </a:rPr>
              <a:t> (i tvar Ílias)</a:t>
            </a:r>
            <a:r>
              <a:rPr lang="cs-CZ" dirty="0" smtClean="0"/>
              <a:t> </a:t>
            </a:r>
          </a:p>
          <a:p>
            <a:pPr>
              <a:buFontTx/>
              <a:buChar char="-"/>
            </a:pPr>
            <a:r>
              <a:rPr lang="cs-CZ" dirty="0" smtClean="0"/>
              <a:t>Ílion = Trója</a:t>
            </a:r>
            <a:endParaRPr lang="cs-CZ" dirty="0"/>
          </a:p>
          <a:p>
            <a:pPr>
              <a:buFontTx/>
              <a:buChar char="-"/>
            </a:pPr>
            <a:r>
              <a:rPr lang="cs-CZ" dirty="0" smtClean="0">
                <a:solidFill>
                  <a:srgbClr val="008000"/>
                </a:solidFill>
              </a:rPr>
              <a:t>je o Trojské válce, o jejím závěru, střetnutí Řeků a Trojanů. </a:t>
            </a:r>
          </a:p>
          <a:p>
            <a:pPr>
              <a:buFontTx/>
              <a:buChar char="-"/>
            </a:pPr>
            <a:r>
              <a:rPr lang="cs-CZ" dirty="0" smtClean="0"/>
              <a:t>postavy – Řekové: vůdce Agamnenon, král Menelaos, žena Helena, Odysseus, Achileus </a:t>
            </a:r>
          </a:p>
          <a:p>
            <a:pPr>
              <a:buFontTx/>
              <a:buChar char="-"/>
            </a:pPr>
            <a:r>
              <a:rPr lang="cs-CZ" dirty="0" smtClean="0"/>
              <a:t>postavy – Trojané: král Priamos, synové Paris (pozor! 2. p. bez Parida), Hektor</a:t>
            </a:r>
          </a:p>
          <a:p>
            <a:pPr>
              <a:buFontTx/>
              <a:buChar char="-"/>
            </a:pPr>
            <a:r>
              <a:rPr lang="cs-CZ" dirty="0" smtClean="0">
                <a:solidFill>
                  <a:srgbClr val="0000FF"/>
                </a:solidFill>
              </a:rPr>
              <a:t>příčina války: únos Heleny (nejkrásnější ženy) Paridem. Trvala století se střídavými úspěchy. </a:t>
            </a:r>
          </a:p>
          <a:p>
            <a:pPr>
              <a:buFontTx/>
              <a:buChar char="-"/>
            </a:pPr>
            <a:r>
              <a:rPr lang="cs-CZ" dirty="0" smtClean="0">
                <a:solidFill>
                  <a:srgbClr val="0000FF"/>
                </a:solidFill>
              </a:rPr>
              <a:t>Trojská válka končí lstí Řeků: Trojský kůň = danajský dar (dar, který přinese zkázu, Danáové = Řekové) </a:t>
            </a:r>
            <a:endParaRPr lang="cs-CZ" dirty="0" smtClean="0">
              <a:solidFill>
                <a:srgbClr val="0000FF"/>
              </a:solidFill>
            </a:endParaRPr>
          </a:p>
          <a:p>
            <a:pPr>
              <a:buFontTx/>
              <a:buChar char="-"/>
            </a:pPr>
            <a:endParaRPr lang="cs-CZ" dirty="0" smtClean="0">
              <a:solidFill>
                <a:srgbClr val="0000FF"/>
              </a:solidFill>
            </a:endParaRPr>
          </a:p>
          <a:p>
            <a:pPr lvl="0">
              <a:buClr>
                <a:srgbClr val="FE8637"/>
              </a:buClr>
            </a:pPr>
            <a:r>
              <a:rPr lang="cs-CZ" dirty="0" smtClean="0"/>
              <a:t> </a:t>
            </a:r>
            <a:r>
              <a:rPr lang="cs-CZ" i="1" u="sng" dirty="0">
                <a:solidFill>
                  <a:srgbClr val="FF0066"/>
                </a:solidFill>
              </a:rPr>
              <a:t>Úkol pro žáky:</a:t>
            </a:r>
          </a:p>
          <a:p>
            <a:pPr lvl="0">
              <a:buClr>
                <a:srgbClr val="FE8637"/>
              </a:buClr>
            </a:pPr>
            <a:r>
              <a:rPr lang="cs-CZ" i="1" dirty="0">
                <a:solidFill>
                  <a:srgbClr val="FF0066"/>
                </a:solidFill>
              </a:rPr>
              <a:t>Proč byl Trojský kůň danajským darem (v čem spočívala lest)? </a:t>
            </a:r>
          </a:p>
          <a:p>
            <a:pPr lvl="0">
              <a:buClr>
                <a:srgbClr val="FE8637"/>
              </a:buClr>
            </a:pPr>
            <a:r>
              <a:rPr lang="cs-CZ" i="1" dirty="0">
                <a:solidFill>
                  <a:srgbClr val="FF0066"/>
                </a:solidFill>
              </a:rPr>
              <a:t>Využijte znalosti z dějepisu.</a:t>
            </a:r>
          </a:p>
          <a:p>
            <a:pPr>
              <a:buFontTx/>
              <a:buChar char="-"/>
            </a:pPr>
            <a:endParaRPr lang="cs-CZ" dirty="0"/>
          </a:p>
        </p:txBody>
      </p:sp>
    </p:spTree>
    <p:extLst>
      <p:ext uri="{BB962C8B-B14F-4D97-AF65-F5344CB8AC3E}">
        <p14:creationId xmlns:p14="http://schemas.microsoft.com/office/powerpoint/2010/main" val="118829145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Antická řecká literatura – </a:t>
            </a:r>
            <a:br>
              <a:rPr lang="cs-CZ" dirty="0" smtClean="0"/>
            </a:br>
            <a:r>
              <a:rPr lang="cs-CZ" dirty="0" smtClean="0"/>
              <a:t>Archaické období:</a:t>
            </a:r>
            <a:endParaRPr lang="cs-CZ" dirty="0"/>
          </a:p>
        </p:txBody>
      </p:sp>
      <p:sp>
        <p:nvSpPr>
          <p:cNvPr id="3" name="Zástupný symbol pro obsah 2"/>
          <p:cNvSpPr>
            <a:spLocks noGrp="1"/>
          </p:cNvSpPr>
          <p:nvPr>
            <p:ph sz="quarter" idx="1"/>
          </p:nvPr>
        </p:nvSpPr>
        <p:spPr/>
        <p:txBody>
          <a:bodyPr/>
          <a:lstStyle/>
          <a:p>
            <a:r>
              <a:rPr lang="cs-CZ" i="1" u="sng" dirty="0" smtClean="0">
                <a:solidFill>
                  <a:srgbClr val="FF0066"/>
                </a:solidFill>
              </a:rPr>
              <a:t>Odpověď:</a:t>
            </a:r>
          </a:p>
          <a:p>
            <a:r>
              <a:rPr lang="cs-CZ" i="1" dirty="0" smtClean="0">
                <a:solidFill>
                  <a:srgbClr val="FF0066"/>
                </a:solidFill>
              </a:rPr>
              <a:t>V Trojském koni se ukrývali bojovníci, kteří své nepřátelé porazili nečekaným útokem.</a:t>
            </a:r>
            <a:endParaRPr lang="cs-CZ" i="1" dirty="0">
              <a:solidFill>
                <a:srgbClr val="FF0066"/>
              </a:solidFill>
            </a:endParaRPr>
          </a:p>
        </p:txBody>
      </p:sp>
    </p:spTree>
    <p:extLst>
      <p:ext uri="{BB962C8B-B14F-4D97-AF65-F5344CB8AC3E}">
        <p14:creationId xmlns:p14="http://schemas.microsoft.com/office/powerpoint/2010/main" val="408581828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Antická řecká literatura – </a:t>
            </a:r>
            <a:br>
              <a:rPr lang="cs-CZ" dirty="0" smtClean="0"/>
            </a:br>
            <a:r>
              <a:rPr lang="cs-CZ" dirty="0" smtClean="0"/>
              <a:t>Archaické období:</a:t>
            </a:r>
            <a:endParaRPr lang="cs-CZ" dirty="0"/>
          </a:p>
        </p:txBody>
      </p:sp>
      <p:sp>
        <p:nvSpPr>
          <p:cNvPr id="3" name="Zástupný symbol pro obsah 2"/>
          <p:cNvSpPr>
            <a:spLocks noGrp="1"/>
          </p:cNvSpPr>
          <p:nvPr>
            <p:ph sz="quarter" idx="1"/>
          </p:nvPr>
        </p:nvSpPr>
        <p:spPr/>
        <p:txBody>
          <a:bodyPr>
            <a:normAutofit fontScale="85000" lnSpcReduction="20000"/>
          </a:bodyPr>
          <a:lstStyle/>
          <a:p>
            <a:r>
              <a:rPr lang="cs-CZ" dirty="0" smtClean="0">
                <a:solidFill>
                  <a:srgbClr val="FF0000"/>
                </a:solidFill>
              </a:rPr>
              <a:t>epos </a:t>
            </a:r>
            <a:r>
              <a:rPr lang="cs-CZ" b="1" u="sng" dirty="0" smtClean="0">
                <a:solidFill>
                  <a:srgbClr val="FF0000"/>
                </a:solidFill>
              </a:rPr>
              <a:t>Odyssea</a:t>
            </a:r>
          </a:p>
          <a:p>
            <a:r>
              <a:rPr lang="cs-CZ" dirty="0" smtClean="0">
                <a:solidFill>
                  <a:srgbClr val="008000"/>
                </a:solidFill>
              </a:rPr>
              <a:t>navazuje na Iliadu, líčí Odysseův návrat z Trojské války domů na ostrov Ithaku</a:t>
            </a:r>
          </a:p>
          <a:p>
            <a:r>
              <a:rPr lang="cs-CZ" dirty="0" smtClean="0"/>
              <a:t>návrat trval 10 let, během cesty domů zažíval dobrodružství (mytologie)</a:t>
            </a:r>
          </a:p>
          <a:p>
            <a:r>
              <a:rPr lang="cs-CZ" dirty="0" smtClean="0">
                <a:solidFill>
                  <a:srgbClr val="0000FF"/>
                </a:solidFill>
              </a:rPr>
              <a:t>dobrodružství: Kyklopové (jednoocí obři), Sirény (zpívaly, pokud je někdo zaslechl, na všechno zapomněl), čarodějnice Kirké (kdo se napil jejího nápoje, opět zapomněl, proměnil se v prase, ale moudrost mu byla ponechána), obludy Skylla a Charybda (žily ve skalách, ničili lodě, Skylla = 6 hlav, 3 zuby, několik noh; Charybda = vyvíjela mořský vítr a tím ničila)</a:t>
            </a:r>
          </a:p>
          <a:p>
            <a:r>
              <a:rPr lang="cs-CZ" dirty="0" smtClean="0">
                <a:solidFill>
                  <a:srgbClr val="008000"/>
                </a:solidFill>
              </a:rPr>
              <a:t>při návratu Odysseus zjistil, že se o ruku jeho ženy uchází celá řada nápadníků, kradou jeho majetek. Jeho manželka Penelopa (zásadní charakterová vlastnost = VĚRNOST) se chtěla nápadníků zbavit a dala jim úkol s lukem. Odysseus byl jediný, který úkol splnil. Pak všechny nápadníky zabil. </a:t>
            </a:r>
          </a:p>
        </p:txBody>
      </p:sp>
    </p:spTree>
    <p:extLst>
      <p:ext uri="{BB962C8B-B14F-4D97-AF65-F5344CB8AC3E}">
        <p14:creationId xmlns:p14="http://schemas.microsoft.com/office/powerpoint/2010/main" val="59012469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Antická řecká literatura – </a:t>
            </a:r>
            <a:br>
              <a:rPr lang="cs-CZ" dirty="0" smtClean="0"/>
            </a:br>
            <a:r>
              <a:rPr lang="cs-CZ" dirty="0" smtClean="0"/>
              <a:t>Archaické období:</a:t>
            </a:r>
            <a:endParaRPr lang="cs-CZ" dirty="0"/>
          </a:p>
        </p:txBody>
      </p:sp>
      <p:sp>
        <p:nvSpPr>
          <p:cNvPr id="3" name="Zástupný symbol pro obsah 2"/>
          <p:cNvSpPr>
            <a:spLocks noGrp="1"/>
          </p:cNvSpPr>
          <p:nvPr>
            <p:ph sz="quarter" idx="1"/>
          </p:nvPr>
        </p:nvSpPr>
        <p:spPr/>
        <p:txBody>
          <a:bodyPr/>
          <a:lstStyle/>
          <a:p>
            <a:r>
              <a:rPr lang="cs-CZ" b="1" u="sng" dirty="0" smtClean="0">
                <a:solidFill>
                  <a:srgbClr val="FF0000"/>
                </a:solidFill>
              </a:rPr>
              <a:t>Ezop = Aisópos</a:t>
            </a:r>
          </a:p>
          <a:p>
            <a:r>
              <a:rPr lang="cs-CZ" dirty="0" smtClean="0"/>
              <a:t>byl otrokem </a:t>
            </a:r>
          </a:p>
          <a:p>
            <a:r>
              <a:rPr lang="cs-CZ" dirty="0" smtClean="0"/>
              <a:t>nejznámější autor bajek</a:t>
            </a:r>
          </a:p>
          <a:p>
            <a:r>
              <a:rPr lang="cs-CZ" dirty="0" smtClean="0"/>
              <a:t>v jeho bajkách jsou kritizovány špatné lidské vlastnosti, např. pýcha, tvrdohlavost, lež,...</a:t>
            </a:r>
          </a:p>
          <a:p>
            <a:r>
              <a:rPr lang="cs-CZ" dirty="0" smtClean="0"/>
              <a:t>jsou nadčasové = jejich téma a poučení platí i v dnešní době</a:t>
            </a:r>
          </a:p>
          <a:p>
            <a:r>
              <a:rPr lang="cs-CZ" dirty="0" smtClean="0">
                <a:solidFill>
                  <a:srgbClr val="FF0000"/>
                </a:solidFill>
              </a:rPr>
              <a:t>BAJKA = kratší příběh o zvířatech nebo věcech, která se chovají jako lidé. V závěru bajky je mravní poučení.</a:t>
            </a:r>
          </a:p>
          <a:p>
            <a:pPr marL="0" indent="0">
              <a:buNone/>
            </a:pPr>
            <a:r>
              <a:rPr lang="cs-CZ" dirty="0" smtClean="0"/>
              <a:t>Osel a cikády</a:t>
            </a:r>
          </a:p>
          <a:p>
            <a:pPr marL="0" indent="0">
              <a:buNone/>
            </a:pPr>
            <a:endParaRPr lang="cs-CZ" dirty="0"/>
          </a:p>
        </p:txBody>
      </p:sp>
    </p:spTree>
    <p:extLst>
      <p:ext uri="{BB962C8B-B14F-4D97-AF65-F5344CB8AC3E}">
        <p14:creationId xmlns:p14="http://schemas.microsoft.com/office/powerpoint/2010/main" val="38942803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Antická řecká literatura –</a:t>
            </a:r>
            <a:br>
              <a:rPr lang="cs-CZ" dirty="0" smtClean="0"/>
            </a:br>
            <a:r>
              <a:rPr lang="cs-CZ" dirty="0" smtClean="0"/>
              <a:t>Attické období:</a:t>
            </a:r>
            <a:endParaRPr lang="cs-CZ" dirty="0"/>
          </a:p>
        </p:txBody>
      </p:sp>
      <p:sp>
        <p:nvSpPr>
          <p:cNvPr id="3" name="Zástupný symbol pro obsah 2"/>
          <p:cNvSpPr>
            <a:spLocks noGrp="1"/>
          </p:cNvSpPr>
          <p:nvPr>
            <p:ph sz="quarter" idx="1"/>
          </p:nvPr>
        </p:nvSpPr>
        <p:spPr/>
        <p:txBody>
          <a:bodyPr>
            <a:normAutofit fontScale="92500" lnSpcReduction="20000"/>
          </a:bodyPr>
          <a:lstStyle/>
          <a:p>
            <a:r>
              <a:rPr lang="cs-CZ" dirty="0" smtClean="0"/>
              <a:t>v tomto období se rozvíjelo drama a próza </a:t>
            </a:r>
          </a:p>
          <a:p>
            <a:r>
              <a:rPr lang="cs-CZ" u="sng" dirty="0" smtClean="0">
                <a:solidFill>
                  <a:srgbClr val="FF0000"/>
                </a:solidFill>
              </a:rPr>
              <a:t>drama</a:t>
            </a:r>
            <a:r>
              <a:rPr lang="cs-CZ" dirty="0" smtClean="0">
                <a:solidFill>
                  <a:srgbClr val="FF0000"/>
                </a:solidFill>
              </a:rPr>
              <a:t> = divadelní hry vznikly z her, které se konaly na počest boha Dionýsa (byly to soutěže básníků)</a:t>
            </a:r>
          </a:p>
          <a:p>
            <a:r>
              <a:rPr lang="cs-CZ" dirty="0" smtClean="0">
                <a:solidFill>
                  <a:srgbClr val="008000"/>
                </a:solidFill>
              </a:rPr>
              <a:t>na konci každé divadelní hry byl sbor (</a:t>
            </a:r>
            <a:r>
              <a:rPr lang="cs-CZ" u="sng" dirty="0" smtClean="0">
                <a:solidFill>
                  <a:srgbClr val="008000"/>
                </a:solidFill>
              </a:rPr>
              <a:t>chór</a:t>
            </a:r>
            <a:r>
              <a:rPr lang="cs-CZ" dirty="0" smtClean="0">
                <a:solidFill>
                  <a:srgbClr val="008000"/>
                </a:solidFill>
              </a:rPr>
              <a:t>) pěvců oblečených do kozí kůže, ženy nikdy nehrály, ženské postavy hráli muži</a:t>
            </a:r>
          </a:p>
          <a:p>
            <a:r>
              <a:rPr lang="cs-CZ" dirty="0" smtClean="0"/>
              <a:t>kozel = tragos → tragédie </a:t>
            </a:r>
          </a:p>
          <a:p>
            <a:r>
              <a:rPr lang="cs-CZ" u="sng" dirty="0" smtClean="0">
                <a:solidFill>
                  <a:srgbClr val="0000FF"/>
                </a:solidFill>
              </a:rPr>
              <a:t>tragédie: </a:t>
            </a:r>
            <a:r>
              <a:rPr lang="cs-CZ" dirty="0" smtClean="0">
                <a:solidFill>
                  <a:srgbClr val="0000FF"/>
                </a:solidFill>
              </a:rPr>
              <a:t>věnovány jim byly 3 dny, divadelní hra s vážným obsahem, střet hlavní postavy s bohy (příp. jinými mocnějšími bytostmi) → hl. postava umírá</a:t>
            </a:r>
          </a:p>
          <a:p>
            <a:r>
              <a:rPr lang="cs-CZ" u="sng" dirty="0" smtClean="0">
                <a:solidFill>
                  <a:srgbClr val="FF0000"/>
                </a:solidFill>
              </a:rPr>
              <a:t>komedie:</a:t>
            </a:r>
            <a:r>
              <a:rPr lang="cs-CZ" dirty="0" smtClean="0">
                <a:solidFill>
                  <a:srgbClr val="FF0000"/>
                </a:solidFill>
              </a:rPr>
              <a:t> divadelní hra s veselým obsahem smírným koncem, hl. hrdina vyhrává </a:t>
            </a:r>
          </a:p>
          <a:p>
            <a:r>
              <a:rPr lang="cs-CZ" dirty="0" smtClean="0"/>
              <a:t>v hrách je důležitá SUDBA = OSUD. Člověk, který se snaží vyhnout osudu, umírá. Osudovost je přenesena na příbuzné.</a:t>
            </a:r>
            <a:endParaRPr lang="cs-CZ" dirty="0"/>
          </a:p>
        </p:txBody>
      </p:sp>
    </p:spTree>
    <p:extLst>
      <p:ext uri="{BB962C8B-B14F-4D97-AF65-F5344CB8AC3E}">
        <p14:creationId xmlns:p14="http://schemas.microsoft.com/office/powerpoint/2010/main" val="38226300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Antická řecká literatura – </a:t>
            </a:r>
            <a:br>
              <a:rPr lang="cs-CZ" dirty="0" smtClean="0"/>
            </a:br>
            <a:r>
              <a:rPr lang="cs-CZ" dirty="0" smtClean="0"/>
              <a:t>Attické období:</a:t>
            </a:r>
            <a:endParaRPr lang="cs-CZ" dirty="0"/>
          </a:p>
        </p:txBody>
      </p:sp>
      <p:sp>
        <p:nvSpPr>
          <p:cNvPr id="3" name="Zástupný symbol pro obsah 2"/>
          <p:cNvSpPr>
            <a:spLocks noGrp="1"/>
          </p:cNvSpPr>
          <p:nvPr>
            <p:ph sz="quarter" idx="1"/>
          </p:nvPr>
        </p:nvSpPr>
        <p:spPr/>
        <p:txBody>
          <a:bodyPr>
            <a:normAutofit fontScale="85000" lnSpcReduction="20000"/>
          </a:bodyPr>
          <a:lstStyle/>
          <a:p>
            <a:r>
              <a:rPr lang="cs-CZ" b="1" u="sng" dirty="0" smtClean="0">
                <a:solidFill>
                  <a:srgbClr val="FF0000"/>
                </a:solidFill>
              </a:rPr>
              <a:t>Sofokles (5. století př. n. l.)</a:t>
            </a:r>
          </a:p>
          <a:p>
            <a:r>
              <a:rPr lang="cs-CZ" dirty="0" smtClean="0">
                <a:solidFill>
                  <a:srgbClr val="FF0000"/>
                </a:solidFill>
              </a:rPr>
              <a:t>autor, který čerpá z trojských bájí, postavy nechává žít v městě Théby a popisuje jejich životy</a:t>
            </a:r>
          </a:p>
          <a:p>
            <a:r>
              <a:rPr lang="cs-CZ" dirty="0" smtClean="0">
                <a:solidFill>
                  <a:srgbClr val="FF0000"/>
                </a:solidFill>
              </a:rPr>
              <a:t>psal tragédie</a:t>
            </a:r>
          </a:p>
          <a:p>
            <a:r>
              <a:rPr lang="cs-CZ" dirty="0" smtClean="0"/>
              <a:t>pro zajímavost - dílo</a:t>
            </a:r>
            <a:r>
              <a:rPr lang="cs-CZ" dirty="0" smtClean="0"/>
              <a:t>: </a:t>
            </a:r>
            <a:r>
              <a:rPr lang="cs-CZ" b="1" u="sng" dirty="0" smtClean="0"/>
              <a:t>Král Oidipus </a:t>
            </a:r>
            <a:r>
              <a:rPr lang="cs-CZ" dirty="0" smtClean="0"/>
              <a:t>– věštba předpověděla Láiovi (králi), že ho zabije jeho vlastní syn a pak se ožení s vlastní matkou. Láios se snažil věštbě vyhnout. Svého malého syna Oidipa odložil u pastevce v nedalekém království. Když Oidipus dospěl, odešel do Théb, aby tam zničil nestvůru. Cestou do Théb zabil člověka – Láiose. Pak zničil nestvůru, oženil se se svou matkou a stal se králem. Město pak postihl mor. Město mohl zachránit jen, když najde vraha svého otce. Zjistil, že on je vrah. Jeho matka = manželka spáchala sebevraždu, Oidipus si propíchl oči a odešel z království.</a:t>
            </a:r>
            <a:endParaRPr lang="cs-CZ" dirty="0"/>
          </a:p>
          <a:p>
            <a:endParaRPr lang="cs-CZ" dirty="0" smtClean="0"/>
          </a:p>
          <a:p>
            <a:pPr marL="0" indent="0">
              <a:buNone/>
            </a:pPr>
            <a:r>
              <a:rPr lang="cs-CZ" dirty="0" smtClean="0">
                <a:hlinkClick r:id="rId2"/>
              </a:rPr>
              <a:t>Oidipovský komplex – Wikipedie</a:t>
            </a:r>
            <a:r>
              <a:rPr lang="cs-CZ" dirty="0" smtClean="0"/>
              <a:t>                 </a:t>
            </a:r>
            <a:endParaRPr lang="cs-CZ" dirty="0"/>
          </a:p>
        </p:txBody>
      </p:sp>
    </p:spTree>
    <p:extLst>
      <p:ext uri="{BB962C8B-B14F-4D97-AF65-F5344CB8AC3E}">
        <p14:creationId xmlns:p14="http://schemas.microsoft.com/office/powerpoint/2010/main" val="180159661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Antická řecká literatura –</a:t>
            </a:r>
            <a:br>
              <a:rPr lang="cs-CZ" dirty="0" smtClean="0"/>
            </a:br>
            <a:r>
              <a:rPr lang="cs-CZ" dirty="0" smtClean="0"/>
              <a:t>Attické období:</a:t>
            </a:r>
            <a:endParaRPr lang="cs-CZ" dirty="0"/>
          </a:p>
        </p:txBody>
      </p:sp>
      <p:sp>
        <p:nvSpPr>
          <p:cNvPr id="3" name="Zástupný symbol pro obsah 2"/>
          <p:cNvSpPr>
            <a:spLocks noGrp="1"/>
          </p:cNvSpPr>
          <p:nvPr>
            <p:ph sz="quarter" idx="1"/>
          </p:nvPr>
        </p:nvSpPr>
        <p:spPr/>
        <p:txBody>
          <a:bodyPr>
            <a:normAutofit lnSpcReduction="10000"/>
          </a:bodyPr>
          <a:lstStyle/>
          <a:p>
            <a:r>
              <a:rPr lang="cs-CZ" b="1" u="sng" dirty="0" smtClean="0">
                <a:solidFill>
                  <a:srgbClr val="FF0000"/>
                </a:solidFill>
              </a:rPr>
              <a:t>Euripides (5. století př. n. l.)</a:t>
            </a:r>
          </a:p>
          <a:p>
            <a:r>
              <a:rPr lang="cs-CZ" dirty="0" smtClean="0">
                <a:solidFill>
                  <a:srgbClr val="FF0000"/>
                </a:solidFill>
              </a:rPr>
              <a:t>jeho postavy jsou psychologicky propracované</a:t>
            </a:r>
          </a:p>
          <a:p>
            <a:r>
              <a:rPr lang="cs-CZ" dirty="0" smtClean="0">
                <a:solidFill>
                  <a:srgbClr val="FF0000"/>
                </a:solidFill>
              </a:rPr>
              <a:t>v jeho dílech se objevuje DEUS EX MACHINA = síla, která vyřešila problém (bůh zavěšený na stroji)</a:t>
            </a:r>
          </a:p>
          <a:p>
            <a:r>
              <a:rPr lang="cs-CZ" dirty="0" smtClean="0">
                <a:solidFill>
                  <a:srgbClr val="FF0000"/>
                </a:solidFill>
              </a:rPr>
              <a:t>psal tragédie</a:t>
            </a:r>
          </a:p>
          <a:p>
            <a:pPr marL="0" indent="0">
              <a:buNone/>
            </a:pPr>
            <a:endParaRPr lang="cs-CZ" dirty="0" smtClean="0"/>
          </a:p>
          <a:p>
            <a:r>
              <a:rPr lang="cs-CZ" dirty="0" smtClean="0"/>
              <a:t>pro zajímavost - dílo</a:t>
            </a:r>
            <a:r>
              <a:rPr lang="cs-CZ" dirty="0" smtClean="0"/>
              <a:t>:</a:t>
            </a:r>
            <a:r>
              <a:rPr lang="cs-CZ" dirty="0"/>
              <a:t> </a:t>
            </a:r>
            <a:r>
              <a:rPr lang="cs-CZ" b="1" u="sng" dirty="0" err="1" smtClean="0"/>
              <a:t>Élektra</a:t>
            </a:r>
            <a:r>
              <a:rPr lang="cs-CZ" b="1" u="sng" dirty="0" smtClean="0"/>
              <a:t> (i Elektra)</a:t>
            </a:r>
            <a:r>
              <a:rPr lang="cs-CZ" dirty="0" smtClean="0"/>
              <a:t> – sestrou Orestea. 7 let připravovala pomstu na svou matku a milence za smrt svého otce. Orestés jí pomohl a pomstu uskutečnili.</a:t>
            </a:r>
          </a:p>
          <a:p>
            <a:r>
              <a:rPr lang="cs-CZ" dirty="0" smtClean="0">
                <a:hlinkClick r:id="rId2"/>
              </a:rPr>
              <a:t>Elektřin komplex – Wikipedie</a:t>
            </a:r>
            <a:endParaRPr lang="cs-CZ" dirty="0" smtClean="0"/>
          </a:p>
          <a:p>
            <a:pPr marL="0" indent="0">
              <a:buNone/>
            </a:pPr>
            <a:endParaRPr lang="cs-CZ" dirty="0" smtClean="0"/>
          </a:p>
          <a:p>
            <a:endParaRPr lang="cs-CZ" dirty="0" smtClean="0"/>
          </a:p>
        </p:txBody>
      </p:sp>
    </p:spTree>
    <p:extLst>
      <p:ext uri="{BB962C8B-B14F-4D97-AF65-F5344CB8AC3E}">
        <p14:creationId xmlns:p14="http://schemas.microsoft.com/office/powerpoint/2010/main" val="199567010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dirty="0" smtClean="0"/>
              <a:t>Antická řecká literatura – </a:t>
            </a:r>
            <a:br>
              <a:rPr lang="cs-CZ" dirty="0" smtClean="0"/>
            </a:br>
            <a:r>
              <a:rPr lang="cs-CZ" dirty="0" smtClean="0"/>
              <a:t>Attické a Helénistické období:</a:t>
            </a:r>
            <a:endParaRPr lang="cs-CZ" dirty="0"/>
          </a:p>
        </p:txBody>
      </p:sp>
      <p:sp>
        <p:nvSpPr>
          <p:cNvPr id="3" name="Zástupný symbol pro obsah 2"/>
          <p:cNvSpPr>
            <a:spLocks noGrp="1"/>
          </p:cNvSpPr>
          <p:nvPr>
            <p:ph sz="quarter" idx="1"/>
          </p:nvPr>
        </p:nvSpPr>
        <p:spPr/>
        <p:txBody>
          <a:bodyPr>
            <a:normAutofit fontScale="92500" lnSpcReduction="20000"/>
          </a:bodyPr>
          <a:lstStyle/>
          <a:p>
            <a:pPr lvl="0">
              <a:buClr>
                <a:srgbClr val="FE8637"/>
              </a:buClr>
            </a:pPr>
            <a:r>
              <a:rPr lang="cs-CZ" u="sng" dirty="0">
                <a:solidFill>
                  <a:prstClr val="black"/>
                </a:solidFill>
              </a:rPr>
              <a:t>Další spisovatelé </a:t>
            </a:r>
            <a:r>
              <a:rPr lang="cs-CZ" u="sng" dirty="0" err="1" smtClean="0">
                <a:solidFill>
                  <a:prstClr val="black"/>
                </a:solidFill>
              </a:rPr>
              <a:t>attického</a:t>
            </a:r>
            <a:r>
              <a:rPr lang="cs-CZ" u="sng" dirty="0" smtClean="0">
                <a:solidFill>
                  <a:prstClr val="black"/>
                </a:solidFill>
              </a:rPr>
              <a:t> období:</a:t>
            </a:r>
            <a:endParaRPr lang="cs-CZ" u="sng" dirty="0">
              <a:solidFill>
                <a:prstClr val="black"/>
              </a:solidFill>
            </a:endParaRPr>
          </a:p>
          <a:p>
            <a:pPr lvl="0">
              <a:buClr>
                <a:srgbClr val="FE8637"/>
              </a:buClr>
            </a:pPr>
            <a:r>
              <a:rPr lang="cs-CZ" b="1" u="sng" dirty="0">
                <a:solidFill>
                  <a:prstClr val="black"/>
                </a:solidFill>
              </a:rPr>
              <a:t>Hérodotos</a:t>
            </a:r>
            <a:r>
              <a:rPr lang="cs-CZ" dirty="0">
                <a:solidFill>
                  <a:prstClr val="black"/>
                </a:solidFill>
              </a:rPr>
              <a:t> – otec dějepisu</a:t>
            </a:r>
          </a:p>
          <a:p>
            <a:pPr lvl="0">
              <a:buClr>
                <a:srgbClr val="FE8637"/>
              </a:buClr>
            </a:pPr>
            <a:r>
              <a:rPr lang="cs-CZ" b="1" u="sng" dirty="0">
                <a:solidFill>
                  <a:srgbClr val="008000"/>
                </a:solidFill>
              </a:rPr>
              <a:t>Démosthenes</a:t>
            </a:r>
            <a:r>
              <a:rPr lang="cs-CZ" dirty="0">
                <a:solidFill>
                  <a:prstClr val="black"/>
                </a:solidFill>
              </a:rPr>
              <a:t> - </a:t>
            </a:r>
            <a:r>
              <a:rPr lang="cs-CZ" dirty="0">
                <a:solidFill>
                  <a:prstClr val="black"/>
                </a:solidFill>
                <a:hlinkClick r:id="rId2"/>
              </a:rPr>
              <a:t>Kdo byl Demosthenes | MLADÝ DEMOSTHENES</a:t>
            </a:r>
            <a:endParaRPr lang="cs-CZ" dirty="0">
              <a:solidFill>
                <a:prstClr val="black"/>
              </a:solidFill>
            </a:endParaRPr>
          </a:p>
          <a:p>
            <a:pPr lvl="0">
              <a:buClr>
                <a:srgbClr val="FE8637"/>
              </a:buClr>
            </a:pPr>
            <a:r>
              <a:rPr lang="cs-CZ" b="1" u="sng" dirty="0">
                <a:solidFill>
                  <a:srgbClr val="008000"/>
                </a:solidFill>
              </a:rPr>
              <a:t>Platon</a:t>
            </a:r>
            <a:r>
              <a:rPr lang="cs-CZ" dirty="0">
                <a:solidFill>
                  <a:srgbClr val="008000"/>
                </a:solidFill>
              </a:rPr>
              <a:t> – filozof, vypracoval návrh ústavy</a:t>
            </a:r>
          </a:p>
          <a:p>
            <a:pPr lvl="0">
              <a:buClr>
                <a:srgbClr val="FE8637"/>
              </a:buClr>
            </a:pPr>
            <a:r>
              <a:rPr lang="cs-CZ" b="1" u="sng" dirty="0">
                <a:solidFill>
                  <a:srgbClr val="008000"/>
                </a:solidFill>
              </a:rPr>
              <a:t>Aristoteles</a:t>
            </a:r>
            <a:r>
              <a:rPr lang="cs-CZ" dirty="0">
                <a:solidFill>
                  <a:srgbClr val="008000"/>
                </a:solidFill>
              </a:rPr>
              <a:t> -  filozof , zabýval se poetikou a rétorikou</a:t>
            </a:r>
            <a:r>
              <a:rPr lang="cs-CZ" dirty="0">
                <a:solidFill>
                  <a:prstClr val="black"/>
                </a:solidFill>
              </a:rPr>
              <a:t>, více na </a:t>
            </a:r>
            <a:r>
              <a:rPr lang="cs-CZ" dirty="0">
                <a:solidFill>
                  <a:prstClr val="black"/>
                </a:solidFill>
                <a:hlinkClick r:id="rId3"/>
              </a:rPr>
              <a:t>Aristotelés – </a:t>
            </a:r>
            <a:r>
              <a:rPr lang="cs-CZ" dirty="0" smtClean="0">
                <a:solidFill>
                  <a:prstClr val="black"/>
                </a:solidFill>
                <a:hlinkClick r:id="rId3"/>
              </a:rPr>
              <a:t>Wikipedie</a:t>
            </a:r>
            <a:endParaRPr lang="cs-CZ" dirty="0" smtClean="0">
              <a:solidFill>
                <a:prstClr val="black"/>
              </a:solidFill>
            </a:endParaRPr>
          </a:p>
          <a:p>
            <a:pPr lvl="0">
              <a:buClr>
                <a:srgbClr val="FE8637"/>
              </a:buClr>
            </a:pPr>
            <a:endParaRPr lang="cs-CZ" dirty="0" smtClean="0">
              <a:solidFill>
                <a:prstClr val="black"/>
              </a:solidFill>
            </a:endParaRPr>
          </a:p>
          <a:p>
            <a:pPr lvl="0">
              <a:buClr>
                <a:srgbClr val="FE8637"/>
              </a:buClr>
            </a:pPr>
            <a:r>
              <a:rPr lang="cs-CZ" u="sng" dirty="0" smtClean="0">
                <a:solidFill>
                  <a:prstClr val="black"/>
                </a:solidFill>
              </a:rPr>
              <a:t>Helénistické období:</a:t>
            </a:r>
            <a:endParaRPr lang="cs-CZ" u="sng" dirty="0">
              <a:solidFill>
                <a:prstClr val="black"/>
              </a:solidFill>
            </a:endParaRPr>
          </a:p>
          <a:p>
            <a:pPr lvl="0">
              <a:buClr>
                <a:srgbClr val="FE8637"/>
              </a:buClr>
            </a:pPr>
            <a:r>
              <a:rPr lang="cs-CZ" dirty="0">
                <a:solidFill>
                  <a:prstClr val="black"/>
                </a:solidFill>
              </a:rPr>
              <a:t>město </a:t>
            </a:r>
            <a:r>
              <a:rPr lang="cs-CZ" dirty="0" smtClean="0">
                <a:solidFill>
                  <a:prstClr val="black"/>
                </a:solidFill>
              </a:rPr>
              <a:t>Alexandrie </a:t>
            </a:r>
            <a:r>
              <a:rPr lang="cs-CZ" dirty="0">
                <a:solidFill>
                  <a:prstClr val="black"/>
                </a:solidFill>
              </a:rPr>
              <a:t>– významná knihovna </a:t>
            </a:r>
          </a:p>
          <a:p>
            <a:pPr lvl="0">
              <a:buClr>
                <a:srgbClr val="FE8637"/>
              </a:buClr>
            </a:pPr>
            <a:r>
              <a:rPr lang="cs-CZ" dirty="0">
                <a:solidFill>
                  <a:prstClr val="black"/>
                </a:solidFill>
                <a:hlinkClick r:id="rId4"/>
              </a:rPr>
              <a:t>Alexandrijská knihovna – Wikipedie</a:t>
            </a:r>
            <a:endParaRPr lang="cs-CZ" dirty="0">
              <a:solidFill>
                <a:prstClr val="black"/>
              </a:solidFill>
            </a:endParaRPr>
          </a:p>
          <a:p>
            <a:pPr lvl="0">
              <a:buClr>
                <a:srgbClr val="FE8637"/>
              </a:buClr>
            </a:pPr>
            <a:r>
              <a:rPr lang="cs-CZ" dirty="0">
                <a:solidFill>
                  <a:prstClr val="black"/>
                </a:solidFill>
              </a:rPr>
              <a:t>v tomto období – vznik a rozvoj tzv. </a:t>
            </a:r>
            <a:r>
              <a:rPr lang="cs-CZ" dirty="0">
                <a:solidFill>
                  <a:srgbClr val="FF0000"/>
                </a:solidFill>
              </a:rPr>
              <a:t>NOVÉ KOMEDIE = komedie, která nereaguje na politické otázky, vystupují v ní ustálené typy postav: lakomý stařec, chytří otroci, zamilovaný mladík, chlubivý voják</a:t>
            </a:r>
          </a:p>
          <a:p>
            <a:pPr lvl="0">
              <a:buClr>
                <a:srgbClr val="FE8637"/>
              </a:buClr>
            </a:pPr>
            <a:endParaRPr lang="cs-CZ" dirty="0">
              <a:solidFill>
                <a:prstClr val="black"/>
              </a:solidFill>
            </a:endParaRPr>
          </a:p>
          <a:p>
            <a:endParaRPr lang="cs-CZ" dirty="0"/>
          </a:p>
        </p:txBody>
      </p:sp>
    </p:spTree>
    <p:extLst>
      <p:ext uri="{BB962C8B-B14F-4D97-AF65-F5344CB8AC3E}">
        <p14:creationId xmlns:p14="http://schemas.microsoft.com/office/powerpoint/2010/main" val="334629136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Použité zdroje:</a:t>
            </a:r>
            <a:endParaRPr lang="cs-CZ" dirty="0"/>
          </a:p>
        </p:txBody>
      </p:sp>
      <p:sp>
        <p:nvSpPr>
          <p:cNvPr id="3" name="Zástupný symbol pro obsah 2"/>
          <p:cNvSpPr>
            <a:spLocks noGrp="1"/>
          </p:cNvSpPr>
          <p:nvPr>
            <p:ph sz="quarter" idx="1"/>
          </p:nvPr>
        </p:nvSpPr>
        <p:spPr>
          <a:xfrm>
            <a:off x="457200" y="1600200"/>
            <a:ext cx="7643192" cy="4925144"/>
          </a:xfrm>
        </p:spPr>
        <p:txBody>
          <a:bodyPr/>
          <a:lstStyle/>
          <a:p>
            <a:pPr algn="just">
              <a:spcAft>
                <a:spcPts val="0"/>
              </a:spcAft>
            </a:pPr>
            <a:r>
              <a:rPr lang="cs-CZ" dirty="0" err="1">
                <a:latin typeface="Times New Roman"/>
                <a:ea typeface="Calibri"/>
              </a:rPr>
              <a:t>SOCHROVÁ</a:t>
            </a:r>
            <a:r>
              <a:rPr lang="cs-CZ" dirty="0">
                <a:latin typeface="Times New Roman"/>
                <a:ea typeface="Calibri"/>
              </a:rPr>
              <a:t>, Marie. </a:t>
            </a:r>
            <a:r>
              <a:rPr lang="cs-CZ" i="1" dirty="0">
                <a:latin typeface="Times New Roman"/>
                <a:ea typeface="Calibri"/>
              </a:rPr>
              <a:t>Literatura v kostce</a:t>
            </a:r>
            <a:r>
              <a:rPr lang="cs-CZ" dirty="0">
                <a:latin typeface="Times New Roman"/>
                <a:ea typeface="Calibri"/>
              </a:rPr>
              <a:t>. Havlíčkův Brod: Fragment, 2004, ISBN 80-7200-965-6.</a:t>
            </a:r>
          </a:p>
          <a:p>
            <a:pPr algn="just">
              <a:spcAft>
                <a:spcPts val="0"/>
              </a:spcAft>
            </a:pPr>
            <a:r>
              <a:rPr lang="cs-CZ" dirty="0">
                <a:latin typeface="Times New Roman"/>
                <a:ea typeface="Calibri"/>
              </a:rPr>
              <a:t>BAUER, Alois. </a:t>
            </a:r>
            <a:r>
              <a:rPr lang="cs-CZ" i="1" dirty="0">
                <a:latin typeface="Times New Roman"/>
                <a:ea typeface="Calibri"/>
              </a:rPr>
              <a:t>Čeština na dlani - přehled světové a české literatury</a:t>
            </a:r>
            <a:r>
              <a:rPr lang="cs-CZ" dirty="0">
                <a:latin typeface="Times New Roman"/>
                <a:ea typeface="Calibri"/>
              </a:rPr>
              <a:t>. Olomouc: </a:t>
            </a:r>
            <a:r>
              <a:rPr lang="cs-CZ" dirty="0" err="1">
                <a:latin typeface="Times New Roman"/>
                <a:ea typeface="Calibri"/>
              </a:rPr>
              <a:t>Rubico</a:t>
            </a:r>
            <a:r>
              <a:rPr lang="cs-CZ" dirty="0">
                <a:latin typeface="Times New Roman"/>
                <a:ea typeface="Calibri"/>
              </a:rPr>
              <a:t>, 2007, ISBN 80-7346-068-8.</a:t>
            </a:r>
          </a:p>
          <a:p>
            <a:pPr algn="just">
              <a:spcAft>
                <a:spcPts val="0"/>
              </a:spcAft>
            </a:pPr>
            <a:r>
              <a:rPr lang="cs-CZ" dirty="0" err="1">
                <a:latin typeface="Times New Roman"/>
                <a:ea typeface="Calibri"/>
              </a:rPr>
              <a:t>LEHÁR</a:t>
            </a:r>
            <a:r>
              <a:rPr lang="cs-CZ" dirty="0">
                <a:latin typeface="Times New Roman"/>
                <a:ea typeface="Calibri"/>
              </a:rPr>
              <a:t>, Jan; </a:t>
            </a:r>
            <a:r>
              <a:rPr lang="cs-CZ" dirty="0" err="1">
                <a:latin typeface="Times New Roman"/>
                <a:ea typeface="Calibri"/>
              </a:rPr>
              <a:t>STICH</a:t>
            </a:r>
            <a:r>
              <a:rPr lang="cs-CZ" dirty="0">
                <a:latin typeface="Times New Roman"/>
                <a:ea typeface="Calibri"/>
              </a:rPr>
              <a:t>, Alexandr; JANÁČKOVÁ, Jaroslava; HOLÝ, Jiří. </a:t>
            </a:r>
            <a:r>
              <a:rPr lang="cs-CZ" i="1" dirty="0">
                <a:latin typeface="Times New Roman"/>
                <a:ea typeface="Calibri"/>
              </a:rPr>
              <a:t>Česká literatura od počátků k dnešku</a:t>
            </a:r>
            <a:r>
              <a:rPr lang="cs-CZ" dirty="0">
                <a:latin typeface="Times New Roman"/>
                <a:ea typeface="Calibri"/>
              </a:rPr>
              <a:t>. Praha: Nakladatelství Lidové noviny, 2004, ISBN 80-7106-308-8.</a:t>
            </a:r>
          </a:p>
          <a:p>
            <a:endParaRPr lang="cs-CZ" dirty="0"/>
          </a:p>
        </p:txBody>
      </p:sp>
    </p:spTree>
    <p:extLst>
      <p:ext uri="{BB962C8B-B14F-4D97-AF65-F5344CB8AC3E}">
        <p14:creationId xmlns:p14="http://schemas.microsoft.com/office/powerpoint/2010/main" val="3669671064"/>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1_Arkýř">
  <a:themeElements>
    <a:clrScheme name="Arkýř">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Arkýř">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rkýř">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TotalTime>
  <Words>1565</Words>
  <Application>Microsoft Office PowerPoint</Application>
  <PresentationFormat>Předvádění na obrazovce (4:3)</PresentationFormat>
  <Paragraphs>163</Paragraphs>
  <Slides>17</Slides>
  <Notes>0</Notes>
  <HiddenSlides>0</HiddenSlides>
  <MMClips>0</MMClips>
  <ScaleCrop>false</ScaleCrop>
  <HeadingPairs>
    <vt:vector size="4" baseType="variant">
      <vt:variant>
        <vt:lpstr>Motiv</vt:lpstr>
      </vt:variant>
      <vt:variant>
        <vt:i4>2</vt:i4>
      </vt:variant>
      <vt:variant>
        <vt:lpstr>Nadpisy snímků</vt:lpstr>
      </vt:variant>
      <vt:variant>
        <vt:i4>17</vt:i4>
      </vt:variant>
    </vt:vector>
  </HeadingPairs>
  <TitlesOfParts>
    <vt:vector size="19" baseType="lpstr">
      <vt:lpstr>Arkýř</vt:lpstr>
      <vt:lpstr>1_Arkýř</vt:lpstr>
      <vt:lpstr>Prezentace aplikace PowerPoint</vt:lpstr>
      <vt:lpstr>Starověká literatura</vt:lpstr>
      <vt:lpstr>Starověká orientální literatura:</vt:lpstr>
      <vt:lpstr>Starověká orientální literatura:</vt:lpstr>
      <vt:lpstr>Antická literatura (Řecko, Řím):</vt:lpstr>
      <vt:lpstr>Antická řecká literatura – Archaické období:</vt:lpstr>
      <vt:lpstr>Antická řecká literatura -  Archaické období:</vt:lpstr>
      <vt:lpstr>Antická řecká literatura –  Archaické období:</vt:lpstr>
      <vt:lpstr>Antická řecká literatura – Archaické období:</vt:lpstr>
      <vt:lpstr>Antická řecká literatura –  Archaické období:</vt:lpstr>
      <vt:lpstr>Antická řecká literatura –  Archaické období:</vt:lpstr>
      <vt:lpstr>Antická řecká literatura –  Archaické období:</vt:lpstr>
      <vt:lpstr>Antická řecká literatura – Attické období:</vt:lpstr>
      <vt:lpstr>Antická řecká literatura –  Attické období:</vt:lpstr>
      <vt:lpstr>Antická řecká literatura – Attické období:</vt:lpstr>
      <vt:lpstr>Antická řecká literatura –  Attické a Helénistické období:</vt:lpstr>
      <vt:lpstr>Použité zdroje:</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PC05</dc:creator>
  <cp:lastModifiedBy>PC05</cp:lastModifiedBy>
  <cp:revision>16</cp:revision>
  <dcterms:created xsi:type="dcterms:W3CDTF">2013-11-10T10:06:35Z</dcterms:created>
  <dcterms:modified xsi:type="dcterms:W3CDTF">2014-03-03T11:12:24Z</dcterms:modified>
</cp:coreProperties>
</file>