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8" r:id="rId6"/>
    <p:sldId id="261" r:id="rId7"/>
    <p:sldId id="262" r:id="rId8"/>
    <p:sldId id="263" r:id="rId9"/>
    <p:sldId id="265" r:id="rId10"/>
    <p:sldId id="266" r:id="rId11"/>
    <p:sldId id="269"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FF0066"/>
    <a:srgbClr val="00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BE3A382-F254-4317-9FBF-749E266CC86C}"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1444158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BE3A382-F254-4317-9FBF-749E266CC86C}"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4149929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BE3A382-F254-4317-9FBF-749E266CC86C}"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887480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BE3A382-F254-4317-9FBF-749E266CC86C}"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3531085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BE3A382-F254-4317-9FBF-749E266CC86C}"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200564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BE3A382-F254-4317-9FBF-749E266CC86C}" type="datetimeFigureOut">
              <a:rPr lang="cs-CZ" smtClean="0"/>
              <a:t>3.3.2014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2569069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BE3A382-F254-4317-9FBF-749E266CC86C}"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1765631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BE3A382-F254-4317-9FBF-749E266CC86C}"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4208489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BE3A382-F254-4317-9FBF-749E266CC86C}"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3152331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BE3A382-F254-4317-9FBF-749E266CC86C}"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227366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BE3A382-F254-4317-9FBF-749E266CC86C}"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F2224B-9680-40EA-AF04-D6CCAAC274B8}" type="slidenum">
              <a:rPr lang="cs-CZ" smtClean="0"/>
              <a:t>‹#›</a:t>
            </a:fld>
            <a:endParaRPr lang="cs-CZ"/>
          </a:p>
        </p:txBody>
      </p:sp>
    </p:spTree>
    <p:extLst>
      <p:ext uri="{BB962C8B-B14F-4D97-AF65-F5344CB8AC3E}">
        <p14:creationId xmlns:p14="http://schemas.microsoft.com/office/powerpoint/2010/main" val="2375948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E3A382-F254-4317-9FBF-749E266CC86C}" type="datetimeFigureOut">
              <a:rPr lang="cs-CZ" smtClean="0"/>
              <a:t>3.3.2014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F2224B-9680-40EA-AF04-D6CCAAC274B8}" type="slidenum">
              <a:rPr lang="cs-CZ" smtClean="0"/>
              <a:t>‹#›</a:t>
            </a:fld>
            <a:endParaRPr lang="cs-CZ"/>
          </a:p>
        </p:txBody>
      </p:sp>
    </p:spTree>
    <p:extLst>
      <p:ext uri="{BB962C8B-B14F-4D97-AF65-F5344CB8AC3E}">
        <p14:creationId xmlns:p14="http://schemas.microsoft.com/office/powerpoint/2010/main" val="2833542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upload.wikimedia.org/wikipedia/commons/a/aa/Joseph_II.jp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ceskatelevize.cz/porady/10295727808-piko/21057223071/4245-herci/"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upload.wikimedia.org/wikipedia/commons/6/68/Josef_Dobrovsky_Vilimek.jp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016148372"/>
              </p:ext>
            </p:extLst>
          </p:nvPr>
        </p:nvGraphicFramePr>
        <p:xfrm>
          <a:off x="1760516" y="1600200"/>
          <a:ext cx="5792470" cy="839470"/>
        </p:xfrm>
        <a:graphic>
          <a:graphicData uri="http://schemas.openxmlformats.org/drawingml/2006/table">
            <a:tbl>
              <a:tblPr firstRow="1" firstCol="1" bandRow="1"/>
              <a:tblGrid>
                <a:gridCol w="2177415"/>
                <a:gridCol w="3615055"/>
              </a:tblGrid>
              <a:tr h="252095">
                <a:tc>
                  <a:txBody>
                    <a:bodyPr/>
                    <a:lstStyle/>
                    <a:p>
                      <a:pPr algn="ctr"/>
                      <a:r>
                        <a:rPr lang="cs-CZ" sz="1100" b="1" dirty="0">
                          <a:solidFill>
                            <a:srgbClr val="000000"/>
                          </a:solidFill>
                          <a:effectLst/>
                          <a:latin typeface="Calibri"/>
                          <a:cs typeface="Times New Roman"/>
                        </a:rPr>
                        <a:t>Název školy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Základní škola a mateřská škola Libchavy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520">
                <a:tc>
                  <a:txBody>
                    <a:bodyPr/>
                    <a:lstStyle/>
                    <a:p>
                      <a:pPr algn="ctr"/>
                      <a:r>
                        <a:rPr lang="cs-CZ" sz="1100" b="1" dirty="0">
                          <a:solidFill>
                            <a:srgbClr val="000000"/>
                          </a:solidFill>
                          <a:effectLst/>
                          <a:latin typeface="Calibri"/>
                          <a:cs typeface="Times New Roman"/>
                        </a:rPr>
                        <a:t>Název a číslo projektu</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EU peníze pro ZŠ Libchavy</a:t>
                      </a:r>
                      <a:endParaRPr lang="cs-CZ" sz="1100" dirty="0">
                        <a:effectLst/>
                        <a:latin typeface="Times New Roman"/>
                        <a:cs typeface="Times New Roman"/>
                      </a:endParaRPr>
                    </a:p>
                    <a:p>
                      <a:pPr algn="ctr"/>
                      <a:r>
                        <a:rPr lang="cs-CZ" sz="1100" b="1" dirty="0">
                          <a:solidFill>
                            <a:srgbClr val="000000"/>
                          </a:solidFill>
                          <a:effectLst/>
                          <a:latin typeface="Calibri"/>
                          <a:cs typeface="Times New Roman"/>
                        </a:rPr>
                        <a:t>CZ.1.07/1.4.00/21.3403</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95">
                <a:tc>
                  <a:txBody>
                    <a:bodyPr/>
                    <a:lstStyle/>
                    <a:p>
                      <a:pPr algn="ctr"/>
                      <a:r>
                        <a:rPr lang="cs-CZ" sz="1100" b="1">
                          <a:solidFill>
                            <a:srgbClr val="000000"/>
                          </a:solidFill>
                          <a:effectLst/>
                          <a:latin typeface="Calibri"/>
                          <a:cs typeface="Times New Roman"/>
                        </a:rPr>
                        <a:t>Číslo a název klíčové aktivity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III/2 Inovace a zkvalitnění výuky prostřednictvím ICT</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4" name="Tabulka 3"/>
          <p:cNvGraphicFramePr>
            <a:graphicFrameLocks noGrp="1"/>
          </p:cNvGraphicFramePr>
          <p:nvPr>
            <p:extLst>
              <p:ext uri="{D42A27DB-BD31-4B8C-83A1-F6EECF244321}">
                <p14:modId xmlns:p14="http://schemas.microsoft.com/office/powerpoint/2010/main" val="2140387810"/>
              </p:ext>
            </p:extLst>
          </p:nvPr>
        </p:nvGraphicFramePr>
        <p:xfrm>
          <a:off x="1043609" y="2514600"/>
          <a:ext cx="7128792" cy="4154757"/>
        </p:xfrm>
        <a:graphic>
          <a:graphicData uri="http://schemas.openxmlformats.org/drawingml/2006/table">
            <a:tbl>
              <a:tblPr firstRow="1" firstCol="1" bandRow="1"/>
              <a:tblGrid>
                <a:gridCol w="1889212"/>
                <a:gridCol w="5239580"/>
              </a:tblGrid>
              <a:tr h="194969">
                <a:tc>
                  <a:txBody>
                    <a:bodyPr/>
                    <a:lstStyle/>
                    <a:p>
                      <a:pPr algn="ctr"/>
                      <a:r>
                        <a:rPr lang="cs-CZ" sz="900" b="1" dirty="0">
                          <a:solidFill>
                            <a:srgbClr val="000000"/>
                          </a:solidFill>
                          <a:effectLst/>
                          <a:latin typeface="Calibri"/>
                          <a:cs typeface="Times New Roman"/>
                        </a:rPr>
                        <a:t>Název materiálu:</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200">
                          <a:solidFill>
                            <a:srgbClr val="000000"/>
                          </a:solidFill>
                          <a:effectLst/>
                          <a:latin typeface="Calibri"/>
                          <a:cs typeface="Times New Roman"/>
                        </a:rPr>
                        <a:t>Národní obrození – 1. fáze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5255">
                <a:tc>
                  <a:txBody>
                    <a:bodyPr/>
                    <a:lstStyle/>
                    <a:p>
                      <a:pPr algn="ctr"/>
                      <a:r>
                        <a:rPr lang="cs-CZ" sz="900" b="1" dirty="0">
                          <a:solidFill>
                            <a:srgbClr val="000000"/>
                          </a:solidFill>
                          <a:effectLst/>
                          <a:latin typeface="Calibri"/>
                          <a:cs typeface="Times New Roman"/>
                        </a:rPr>
                        <a:t>Číslo materiálu:</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b="1">
                          <a:solidFill>
                            <a:srgbClr val="000000"/>
                          </a:solidFill>
                          <a:effectLst/>
                          <a:latin typeface="Calibri"/>
                          <a:cs typeface="Times New Roman"/>
                        </a:rPr>
                        <a:t> </a:t>
                      </a:r>
                      <a:endParaRPr lang="cs-CZ" sz="900">
                        <a:effectLst/>
                        <a:latin typeface="Times New Roman"/>
                        <a:cs typeface="Times New Roman"/>
                      </a:endParaRPr>
                    </a:p>
                    <a:p>
                      <a:pPr algn="ctr"/>
                      <a:r>
                        <a:rPr lang="cs-CZ" sz="900" b="1">
                          <a:solidFill>
                            <a:srgbClr val="000000"/>
                          </a:solidFill>
                          <a:effectLst/>
                          <a:latin typeface="Calibri"/>
                          <a:cs typeface="Times New Roman"/>
                        </a:rPr>
                        <a:t>VY_32_INOVACE_14_12</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4969">
                <a:tc>
                  <a:txBody>
                    <a:bodyPr/>
                    <a:lstStyle/>
                    <a:p>
                      <a:pPr algn="ctr"/>
                      <a:r>
                        <a:rPr lang="cs-CZ" sz="900" b="1">
                          <a:solidFill>
                            <a:srgbClr val="000000"/>
                          </a:solidFill>
                          <a:effectLst/>
                          <a:latin typeface="Calibri"/>
                          <a:cs typeface="Times New Roman"/>
                        </a:rPr>
                        <a:t>Autor:</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solidFill>
                            <a:srgbClr val="000000"/>
                          </a:solidFill>
                          <a:effectLst/>
                          <a:latin typeface="Calibri"/>
                          <a:cs typeface="Times New Roman"/>
                        </a:rPr>
                        <a:t>Mgr. Hana Pleváková</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4969">
                <a:tc>
                  <a:txBody>
                    <a:bodyPr/>
                    <a:lstStyle/>
                    <a:p>
                      <a:pPr algn="ctr"/>
                      <a:r>
                        <a:rPr lang="cs-CZ" sz="900" b="1">
                          <a:solidFill>
                            <a:srgbClr val="000000"/>
                          </a:solidFill>
                          <a:effectLst/>
                          <a:latin typeface="Calibri"/>
                          <a:cs typeface="Times New Roman"/>
                        </a:rPr>
                        <a:t>Datum vytvoření:</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dirty="0" smtClean="0">
                          <a:effectLst/>
                          <a:latin typeface="Calibri"/>
                          <a:cs typeface="Times New Roman"/>
                        </a:rPr>
                        <a:t>10.</a:t>
                      </a:r>
                      <a:r>
                        <a:rPr lang="cs-CZ" sz="900" baseline="0" dirty="0" smtClean="0">
                          <a:effectLst/>
                          <a:latin typeface="Calibri"/>
                          <a:cs typeface="Times New Roman"/>
                        </a:rPr>
                        <a:t> 4. </a:t>
                      </a:r>
                      <a:r>
                        <a:rPr lang="cs-CZ" sz="900" baseline="0" smtClean="0">
                          <a:effectLst/>
                          <a:latin typeface="Calibri"/>
                          <a:cs typeface="Times New Roman"/>
                        </a:rPr>
                        <a:t>2013</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4969">
                <a:tc>
                  <a:txBody>
                    <a:bodyPr/>
                    <a:lstStyle/>
                    <a:p>
                      <a:pPr algn="ctr"/>
                      <a:r>
                        <a:rPr lang="cs-CZ" sz="900" b="1">
                          <a:solidFill>
                            <a:srgbClr val="000000"/>
                          </a:solidFill>
                          <a:effectLst/>
                          <a:latin typeface="Calibri"/>
                          <a:cs typeface="Times New Roman"/>
                        </a:rPr>
                        <a:t>Vyučovací předmět:</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Český jazyk a 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4969">
                <a:tc>
                  <a:txBody>
                    <a:bodyPr/>
                    <a:lstStyle/>
                    <a:p>
                      <a:pPr algn="ctr"/>
                      <a:r>
                        <a:rPr lang="cs-CZ" sz="900" b="1">
                          <a:solidFill>
                            <a:srgbClr val="000000"/>
                          </a:solidFill>
                          <a:effectLst/>
                          <a:latin typeface="Calibri"/>
                          <a:cs typeface="Times New Roman"/>
                        </a:rPr>
                        <a:t>Ročník:</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6. - 9. </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4969">
                <a:tc>
                  <a:txBody>
                    <a:bodyPr/>
                    <a:lstStyle/>
                    <a:p>
                      <a:pPr algn="ctr"/>
                      <a:r>
                        <a:rPr lang="cs-CZ" sz="900" b="1">
                          <a:solidFill>
                            <a:srgbClr val="000000"/>
                          </a:solidFill>
                          <a:effectLst/>
                          <a:latin typeface="Calibri"/>
                          <a:cs typeface="Times New Roman"/>
                        </a:rPr>
                        <a:t>Vzdělávací oblast:</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Jazyk a jazyková komunikace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4969">
                <a:tc>
                  <a:txBody>
                    <a:bodyPr/>
                    <a:lstStyle/>
                    <a:p>
                      <a:pPr algn="ctr"/>
                      <a:r>
                        <a:rPr lang="cs-CZ" sz="900" b="1">
                          <a:solidFill>
                            <a:srgbClr val="000000"/>
                          </a:solidFill>
                          <a:effectLst/>
                          <a:latin typeface="Calibri"/>
                          <a:cs typeface="Times New Roman"/>
                        </a:rPr>
                        <a:t>Vzdělávací obor:</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Český jazyk a 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4969">
                <a:tc>
                  <a:txBody>
                    <a:bodyPr/>
                    <a:lstStyle/>
                    <a:p>
                      <a:pPr algn="ctr"/>
                      <a:r>
                        <a:rPr lang="cs-CZ" sz="900" b="1">
                          <a:solidFill>
                            <a:srgbClr val="000000"/>
                          </a:solidFill>
                          <a:effectLst/>
                          <a:latin typeface="Calibri"/>
                          <a:cs typeface="Times New Roman"/>
                        </a:rPr>
                        <a:t>Tematický okruh:</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4969">
                <a:tc>
                  <a:txBody>
                    <a:bodyPr/>
                    <a:lstStyle/>
                    <a:p>
                      <a:pPr algn="ctr"/>
                      <a:r>
                        <a:rPr lang="cs-CZ" sz="900" b="1">
                          <a:solidFill>
                            <a:srgbClr val="000000"/>
                          </a:solidFill>
                          <a:effectLst/>
                          <a:latin typeface="Calibri"/>
                          <a:cs typeface="Times New Roman"/>
                        </a:rPr>
                        <a:t>Téma: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Národní obrození – 1. fáze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9304">
                <a:tc>
                  <a:txBody>
                    <a:bodyPr/>
                    <a:lstStyle/>
                    <a:p>
                      <a:pPr algn="ctr"/>
                      <a:r>
                        <a:rPr lang="cs-CZ" sz="900" b="1">
                          <a:solidFill>
                            <a:srgbClr val="000000"/>
                          </a:solidFill>
                          <a:effectLst/>
                          <a:latin typeface="Calibri"/>
                          <a:cs typeface="Times New Roman"/>
                        </a:rPr>
                        <a:t>Druh učebního materiálu:</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smtClean="0">
                          <a:effectLst/>
                          <a:latin typeface="Calibri"/>
                          <a:cs typeface="Times New Roman"/>
                        </a:rPr>
                        <a:t>Prezentace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9304">
                <a:tc>
                  <a:txBody>
                    <a:bodyPr/>
                    <a:lstStyle/>
                    <a:p>
                      <a:pPr algn="ctr"/>
                      <a:r>
                        <a:rPr lang="cs-CZ" sz="900" b="1">
                          <a:solidFill>
                            <a:srgbClr val="000000"/>
                          </a:solidFill>
                          <a:effectLst/>
                          <a:latin typeface="Calibri"/>
                          <a:cs typeface="Times New Roman"/>
                        </a:rPr>
                        <a:t>Potřebný čas pro výuku DUM:</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10 - 20 min </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26173">
                <a:tc>
                  <a:txBody>
                    <a:bodyPr/>
                    <a:lstStyle/>
                    <a:p>
                      <a:pPr algn="ctr"/>
                      <a:r>
                        <a:rPr lang="cs-CZ" sz="900" b="1" dirty="0">
                          <a:solidFill>
                            <a:srgbClr val="000000"/>
                          </a:solidFill>
                          <a:effectLst/>
                          <a:latin typeface="Calibri"/>
                          <a:cs typeface="Times New Roman"/>
                        </a:rPr>
                        <a:t>Anotace / Metodický list: </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dirty="0">
                          <a:effectLst/>
                          <a:latin typeface="Calibri"/>
                          <a:cs typeface="Times New Roman"/>
                        </a:rPr>
                        <a:t>Prezentace žákům poskytuje informace o 1. fázi národního obrození. </a:t>
                      </a:r>
                      <a:r>
                        <a:rPr lang="cs-CZ" sz="900" dirty="0" smtClean="0">
                          <a:effectLst/>
                          <a:latin typeface="Calibri"/>
                          <a:cs typeface="Times New Roman"/>
                        </a:rPr>
                        <a:t>Je vhodná pro seznámení s učivem i pro</a:t>
                      </a:r>
                      <a:r>
                        <a:rPr lang="cs-CZ" sz="900" baseline="0" dirty="0" smtClean="0">
                          <a:effectLst/>
                          <a:latin typeface="Calibri"/>
                          <a:cs typeface="Times New Roman"/>
                        </a:rPr>
                        <a:t> opakování. </a:t>
                      </a:r>
                      <a:r>
                        <a:rPr lang="cs-CZ" sz="900" dirty="0" smtClean="0">
                          <a:effectLst/>
                          <a:latin typeface="Calibri"/>
                          <a:cs typeface="Times New Roman"/>
                        </a:rPr>
                        <a:t>Žáci </a:t>
                      </a:r>
                      <a:r>
                        <a:rPr lang="cs-CZ" sz="900" dirty="0">
                          <a:effectLst/>
                          <a:latin typeface="Calibri"/>
                          <a:cs typeface="Times New Roman"/>
                        </a:rPr>
                        <a:t>se seznamují se znaky tohoto období, s historickými souvislostmi a se spisovateli tohoto období. V rámci prezentace jsou úkoly pro žáky, na které žáci odpovídají ústně. Na snímku (následujícím po zadání úkolu) je vždy odpověď. Prezentaci lze využít pro projekci na interaktivní tabuli, přes datový projektor ad. </a:t>
                      </a:r>
                      <a:r>
                        <a:rPr lang="cs-CZ" sz="900" dirty="0" smtClean="0">
                          <a:effectLst/>
                          <a:latin typeface="Calibri"/>
                          <a:cs typeface="Times New Roman"/>
                        </a:rPr>
                        <a:t>Potřebný </a:t>
                      </a:r>
                      <a:r>
                        <a:rPr lang="cs-CZ" sz="900" dirty="0">
                          <a:effectLst/>
                          <a:latin typeface="Calibri"/>
                          <a:cs typeface="Times New Roman"/>
                        </a:rPr>
                        <a:t>čas pro výuku je závislý na rychlosti </a:t>
                      </a:r>
                      <a:r>
                        <a:rPr lang="cs-CZ" sz="900">
                          <a:effectLst/>
                          <a:latin typeface="Calibri"/>
                          <a:cs typeface="Times New Roman"/>
                        </a:rPr>
                        <a:t>odpovědí </a:t>
                      </a:r>
                      <a:r>
                        <a:rPr lang="cs-CZ" sz="900" smtClean="0">
                          <a:effectLst/>
                          <a:latin typeface="Calibri"/>
                          <a:cs typeface="Times New Roman"/>
                        </a:rPr>
                        <a:t>žáků. </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Rectangle 2"/>
          <p:cNvSpPr>
            <a:spLocks noChangeArrowheads="1"/>
          </p:cNvSpPr>
          <p:nvPr/>
        </p:nvSpPr>
        <p:spPr bwMode="auto">
          <a:xfrm>
            <a:off x="2125663"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049" name="obrázek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0313" y="169516"/>
            <a:ext cx="5743575" cy="1400175"/>
          </a:xfrm>
          <a:prstGeom prst="rect">
            <a:avLst/>
          </a:prstGeom>
          <a:solidFill>
            <a:srgbClr val="FFFFFF"/>
          </a:solidFill>
        </p:spPr>
      </p:pic>
      <p:sp>
        <p:nvSpPr>
          <p:cNvPr id="6" name="Rectangle 3"/>
          <p:cNvSpPr>
            <a:spLocks noChangeArrowheads="1"/>
          </p:cNvSpPr>
          <p:nvPr/>
        </p:nvSpPr>
        <p:spPr bwMode="auto">
          <a:xfrm>
            <a:off x="2125663" y="20574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5805324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adpis 3"/>
          <p:cNvSpPr>
            <a:spLocks noGrp="1"/>
          </p:cNvSpPr>
          <p:nvPr>
            <p:ph type="ctrTitle"/>
          </p:nvPr>
        </p:nvSpPr>
        <p:spPr/>
        <p:txBody>
          <a:bodyPr/>
          <a:lstStyle/>
          <a:p>
            <a:r>
              <a:rPr lang="cs-CZ" altLang="cs-CZ" dirty="0" smtClean="0">
                <a:solidFill>
                  <a:srgbClr val="FF0000"/>
                </a:solidFill>
              </a:rPr>
              <a:t>Národní obrození</a:t>
            </a:r>
          </a:p>
        </p:txBody>
      </p:sp>
      <p:sp>
        <p:nvSpPr>
          <p:cNvPr id="5" name="Podnadpis 4"/>
          <p:cNvSpPr>
            <a:spLocks noGrp="1"/>
          </p:cNvSpPr>
          <p:nvPr>
            <p:ph type="subTitle" idx="1"/>
          </p:nvPr>
        </p:nvSpPr>
        <p:spPr/>
        <p:txBody>
          <a:bodyPr/>
          <a:lstStyle/>
          <a:p>
            <a:pPr>
              <a:defRPr/>
            </a:pPr>
            <a:r>
              <a:rPr lang="cs-CZ" dirty="0" smtClean="0"/>
              <a:t>1. fáze</a:t>
            </a:r>
            <a:endParaRPr lang="cs-CZ" dirty="0"/>
          </a:p>
        </p:txBody>
      </p:sp>
    </p:spTree>
    <p:extLst>
      <p:ext uri="{BB962C8B-B14F-4D97-AF65-F5344CB8AC3E}">
        <p14:creationId xmlns:p14="http://schemas.microsoft.com/office/powerpoint/2010/main" val="24327696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title"/>
          </p:nvPr>
        </p:nvSpPr>
        <p:spPr/>
        <p:txBody>
          <a:bodyPr/>
          <a:lstStyle/>
          <a:p>
            <a:pPr eaLnBrk="1" hangingPunct="1"/>
            <a:r>
              <a:rPr lang="cs-CZ" altLang="cs-CZ" smtClean="0"/>
              <a:t>Česká literatura 1. pol. 19. století</a:t>
            </a:r>
          </a:p>
        </p:txBody>
      </p:sp>
      <p:sp>
        <p:nvSpPr>
          <p:cNvPr id="4099" name="Zástupný symbol pro obsah 2"/>
          <p:cNvSpPr>
            <a:spLocks noGrp="1"/>
          </p:cNvSpPr>
          <p:nvPr>
            <p:ph idx="1"/>
          </p:nvPr>
        </p:nvSpPr>
        <p:spPr/>
        <p:txBody>
          <a:bodyPr/>
          <a:lstStyle/>
          <a:p>
            <a:pPr eaLnBrk="1" hangingPunct="1"/>
            <a:r>
              <a:rPr lang="cs-CZ" altLang="cs-CZ" dirty="0" smtClean="0"/>
              <a:t>Velké společenské hnutí:</a:t>
            </a:r>
          </a:p>
          <a:p>
            <a:pPr eaLnBrk="1" hangingPunct="1"/>
            <a:r>
              <a:rPr lang="cs-CZ" altLang="cs-CZ" dirty="0" smtClean="0">
                <a:solidFill>
                  <a:srgbClr val="006600"/>
                </a:solidFill>
              </a:rPr>
              <a:t>Národně osvobozenecký boj</a:t>
            </a:r>
          </a:p>
          <a:p>
            <a:pPr eaLnBrk="1" hangingPunct="1"/>
            <a:r>
              <a:rPr lang="cs-CZ" altLang="cs-CZ" u="sng" dirty="0" smtClean="0">
                <a:solidFill>
                  <a:srgbClr val="FF0000"/>
                </a:solidFill>
              </a:rPr>
              <a:t>Formování novodobého českého národa</a:t>
            </a:r>
          </a:p>
          <a:p>
            <a:pPr eaLnBrk="1" hangingPunct="1"/>
            <a:r>
              <a:rPr lang="cs-CZ" altLang="cs-CZ" dirty="0" smtClean="0">
                <a:solidFill>
                  <a:srgbClr val="FF0000"/>
                </a:solidFill>
              </a:rPr>
              <a:t>Počátky novodobého  </a:t>
            </a:r>
            <a:r>
              <a:rPr lang="cs-CZ" altLang="cs-CZ" u="sng" dirty="0" smtClean="0">
                <a:solidFill>
                  <a:srgbClr val="FF0000"/>
                </a:solidFill>
              </a:rPr>
              <a:t>českého kulturního života</a:t>
            </a:r>
          </a:p>
          <a:p>
            <a:pPr eaLnBrk="1" hangingPunct="1"/>
            <a:r>
              <a:rPr lang="cs-CZ" altLang="cs-CZ" dirty="0" smtClean="0"/>
              <a:t>Označováno jako </a:t>
            </a:r>
            <a:r>
              <a:rPr lang="cs-CZ" altLang="cs-CZ" u="sng" dirty="0" smtClean="0">
                <a:solidFill>
                  <a:srgbClr val="FF0000"/>
                </a:solidFill>
              </a:rPr>
              <a:t>vzkříšení národa </a:t>
            </a:r>
            <a:r>
              <a:rPr lang="cs-CZ" altLang="cs-CZ" dirty="0" smtClean="0"/>
              <a:t>nebo probuzení (křísitelé, buditelé)</a:t>
            </a:r>
          </a:p>
          <a:p>
            <a:pPr eaLnBrk="1" hangingPunct="1"/>
            <a:r>
              <a:rPr lang="cs-CZ" altLang="cs-CZ" dirty="0" smtClean="0"/>
              <a:t>NO – 70. léta 18. století – 50. léta 19. století</a:t>
            </a:r>
          </a:p>
        </p:txBody>
      </p:sp>
    </p:spTree>
    <p:extLst>
      <p:ext uri="{BB962C8B-B14F-4D97-AF65-F5344CB8AC3E}">
        <p14:creationId xmlns:p14="http://schemas.microsoft.com/office/powerpoint/2010/main" val="10783456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1"/>
          <p:cNvSpPr>
            <a:spLocks noGrp="1"/>
          </p:cNvSpPr>
          <p:nvPr>
            <p:ph type="title"/>
          </p:nvPr>
        </p:nvSpPr>
        <p:spPr/>
        <p:txBody>
          <a:bodyPr/>
          <a:lstStyle/>
          <a:p>
            <a:r>
              <a:rPr lang="cs-CZ" altLang="cs-CZ" smtClean="0"/>
              <a:t>Josef II.</a:t>
            </a:r>
          </a:p>
        </p:txBody>
      </p:sp>
      <p:sp>
        <p:nvSpPr>
          <p:cNvPr id="5123" name="Zástupný symbol pro obsah 2"/>
          <p:cNvSpPr>
            <a:spLocks noGrp="1"/>
          </p:cNvSpPr>
          <p:nvPr>
            <p:ph idx="1"/>
          </p:nvPr>
        </p:nvSpPr>
        <p:spPr>
          <a:xfrm>
            <a:off x="457200" y="1600200"/>
            <a:ext cx="8229600" cy="5141913"/>
          </a:xfrm>
        </p:spPr>
        <p:txBody>
          <a:bodyPr>
            <a:normAutofit fontScale="77500" lnSpcReduction="20000"/>
          </a:bodyPr>
          <a:lstStyle/>
          <a:p>
            <a:pPr marL="0" indent="0">
              <a:buFont typeface="Arial" charset="0"/>
              <a:buNone/>
            </a:pPr>
            <a:r>
              <a:rPr lang="cs-CZ" altLang="cs-CZ" dirty="0" smtClean="0"/>
              <a:t>NO urychleno rozkladem </a:t>
            </a:r>
          </a:p>
          <a:p>
            <a:pPr marL="0" indent="0">
              <a:buFont typeface="Arial" charset="0"/>
              <a:buNone/>
            </a:pPr>
            <a:r>
              <a:rPr lang="cs-CZ" altLang="cs-CZ" dirty="0" smtClean="0"/>
              <a:t>feudalismu (nástup kapitalismu), </a:t>
            </a:r>
          </a:p>
          <a:p>
            <a:pPr marL="0" indent="0">
              <a:buFont typeface="Arial" charset="0"/>
              <a:buNone/>
            </a:pPr>
            <a:r>
              <a:rPr lang="cs-CZ" altLang="cs-CZ" dirty="0" smtClean="0"/>
              <a:t>reformami Josefa II. </a:t>
            </a:r>
          </a:p>
          <a:p>
            <a:pPr marL="0" indent="0">
              <a:buFont typeface="Arial" charset="0"/>
              <a:buNone/>
            </a:pPr>
            <a:r>
              <a:rPr lang="cs-CZ" altLang="cs-CZ" dirty="0" smtClean="0"/>
              <a:t>(</a:t>
            </a:r>
            <a:r>
              <a:rPr lang="cs-CZ" altLang="cs-CZ" dirty="0" smtClean="0">
                <a:solidFill>
                  <a:srgbClr val="FF0000"/>
                </a:solidFill>
              </a:rPr>
              <a:t>zrušení nevolnictví a </a:t>
            </a:r>
          </a:p>
          <a:p>
            <a:pPr marL="0" indent="0">
              <a:buFont typeface="Arial" charset="0"/>
              <a:buNone/>
            </a:pPr>
            <a:r>
              <a:rPr lang="cs-CZ" altLang="cs-CZ" dirty="0" smtClean="0">
                <a:solidFill>
                  <a:srgbClr val="FF0000"/>
                </a:solidFill>
              </a:rPr>
              <a:t>toleranční patent 1781</a:t>
            </a:r>
            <a:r>
              <a:rPr lang="cs-CZ" altLang="cs-CZ" dirty="0" smtClean="0"/>
              <a:t>)</a:t>
            </a:r>
          </a:p>
          <a:p>
            <a:pPr marL="0" indent="0">
              <a:buFont typeface="Arial" charset="0"/>
              <a:buNone/>
            </a:pPr>
            <a:endParaRPr lang="cs-CZ" altLang="cs-CZ" dirty="0" smtClean="0"/>
          </a:p>
          <a:p>
            <a:pPr marL="0" indent="0">
              <a:buFont typeface="Arial" charset="0"/>
              <a:buNone/>
            </a:pPr>
            <a:r>
              <a:rPr lang="cs-CZ" altLang="cs-CZ" dirty="0" smtClean="0">
                <a:solidFill>
                  <a:srgbClr val="FF0066"/>
                </a:solidFill>
              </a:rPr>
              <a:t>Úkoly pro žáky:</a:t>
            </a:r>
          </a:p>
          <a:p>
            <a:pPr lvl="0"/>
            <a:r>
              <a:rPr lang="cs-CZ" i="1" dirty="0">
                <a:solidFill>
                  <a:srgbClr val="FF0066"/>
                </a:solidFill>
              </a:rPr>
              <a:t>Co je to kapitalismus?</a:t>
            </a:r>
          </a:p>
          <a:p>
            <a:pPr lvl="0"/>
            <a:r>
              <a:rPr lang="cs-CZ" i="1" dirty="0">
                <a:solidFill>
                  <a:srgbClr val="FF0066"/>
                </a:solidFill>
              </a:rPr>
              <a:t>Jak se jmenovala matka Josefa II.?</a:t>
            </a:r>
          </a:p>
          <a:p>
            <a:pPr lvl="0"/>
            <a:r>
              <a:rPr lang="cs-CZ" i="1" dirty="0">
                <a:solidFill>
                  <a:srgbClr val="FF0066"/>
                </a:solidFill>
              </a:rPr>
              <a:t>Co je to nevolnictví?</a:t>
            </a:r>
          </a:p>
          <a:p>
            <a:pPr marL="0" indent="0">
              <a:buFont typeface="Arial" charset="0"/>
              <a:buNone/>
            </a:pPr>
            <a:endParaRPr lang="cs-CZ" altLang="cs-CZ" dirty="0" smtClean="0"/>
          </a:p>
          <a:p>
            <a:pPr marL="0" indent="0">
              <a:buFont typeface="Arial" charset="0"/>
              <a:buNone/>
            </a:pPr>
            <a:endParaRPr lang="cs-CZ" altLang="cs-CZ" dirty="0" smtClean="0"/>
          </a:p>
          <a:p>
            <a:pPr marL="0" indent="0">
              <a:buFont typeface="Arial" charset="0"/>
              <a:buNone/>
            </a:pPr>
            <a:endParaRPr lang="cs-CZ" altLang="cs-CZ" dirty="0" smtClean="0"/>
          </a:p>
          <a:p>
            <a:pPr marL="0" indent="0">
              <a:buFont typeface="Arial" charset="0"/>
              <a:buNone/>
            </a:pPr>
            <a:r>
              <a:rPr lang="cs-CZ" altLang="cs-CZ" sz="1200" dirty="0" smtClean="0">
                <a:hlinkClick r:id="rId2"/>
              </a:rPr>
              <a:t>http://upload.wikimedia.org/wikipedia/commons/a/aa/Joseph_II.jpg</a:t>
            </a:r>
            <a:endParaRPr lang="cs-CZ" altLang="cs-CZ" sz="1200" dirty="0" smtClean="0"/>
          </a:p>
          <a:p>
            <a:pPr marL="0" indent="0">
              <a:buFont typeface="Arial" charset="0"/>
              <a:buNone/>
            </a:pPr>
            <a:endParaRPr lang="cs-CZ" altLang="cs-CZ" dirty="0" smtClean="0"/>
          </a:p>
          <a:p>
            <a:pPr marL="0" indent="0">
              <a:buFont typeface="Arial" charset="0"/>
              <a:buNone/>
            </a:pPr>
            <a:endParaRPr lang="cs-CZ" altLang="cs-CZ" dirty="0" smtClean="0"/>
          </a:p>
        </p:txBody>
      </p:sp>
      <p:pic>
        <p:nvPicPr>
          <p:cNvPr id="512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7125" y="333375"/>
            <a:ext cx="2586038" cy="5399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73162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Odpovědi:</a:t>
            </a:r>
            <a:endParaRPr lang="cs-CZ" dirty="0"/>
          </a:p>
        </p:txBody>
      </p:sp>
      <p:sp>
        <p:nvSpPr>
          <p:cNvPr id="3" name="Zástupný symbol pro obsah 2"/>
          <p:cNvSpPr>
            <a:spLocks noGrp="1"/>
          </p:cNvSpPr>
          <p:nvPr>
            <p:ph idx="1"/>
          </p:nvPr>
        </p:nvSpPr>
        <p:spPr/>
        <p:txBody>
          <a:bodyPr/>
          <a:lstStyle/>
          <a:p>
            <a:r>
              <a:rPr lang="cs-CZ" i="1" dirty="0" smtClean="0">
                <a:solidFill>
                  <a:srgbClr val="FF0066"/>
                </a:solidFill>
              </a:rPr>
              <a:t>Kapitalismus = ekonomický a společenský systém, který je založen na volném trhu a soukromém vlastnictví</a:t>
            </a:r>
          </a:p>
          <a:p>
            <a:r>
              <a:rPr lang="cs-CZ" i="1" dirty="0" smtClean="0">
                <a:solidFill>
                  <a:srgbClr val="FF0066"/>
                </a:solidFill>
              </a:rPr>
              <a:t>Marie Terezie</a:t>
            </a:r>
          </a:p>
          <a:p>
            <a:r>
              <a:rPr lang="cs-CZ" i="1" dirty="0" smtClean="0">
                <a:solidFill>
                  <a:srgbClr val="FF0066"/>
                </a:solidFill>
              </a:rPr>
              <a:t>Nevolnictví = povinnost robotovat ad.</a:t>
            </a:r>
            <a:endParaRPr lang="cs-CZ" i="1" dirty="0">
              <a:solidFill>
                <a:srgbClr val="FF0066"/>
              </a:solidFill>
            </a:endParaRPr>
          </a:p>
        </p:txBody>
      </p:sp>
    </p:spTree>
    <p:extLst>
      <p:ext uri="{BB962C8B-B14F-4D97-AF65-F5344CB8AC3E}">
        <p14:creationId xmlns:p14="http://schemas.microsoft.com/office/powerpoint/2010/main" val="3885112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Nadpis 1"/>
          <p:cNvSpPr>
            <a:spLocks noGrp="1"/>
          </p:cNvSpPr>
          <p:nvPr>
            <p:ph type="title"/>
          </p:nvPr>
        </p:nvSpPr>
        <p:spPr/>
        <p:txBody>
          <a:bodyPr>
            <a:normAutofit fontScale="90000"/>
          </a:bodyPr>
          <a:lstStyle/>
          <a:p>
            <a:pPr eaLnBrk="1" hangingPunct="1"/>
            <a:r>
              <a:rPr lang="cs-CZ" altLang="cs-CZ" dirty="0" smtClean="0"/>
              <a:t>Zdroje NO – z čeho spisovatelé čerpali pro svá díla:</a:t>
            </a:r>
          </a:p>
        </p:txBody>
      </p:sp>
      <p:sp>
        <p:nvSpPr>
          <p:cNvPr id="3" name="Zástupný symbol pro obsah 2"/>
          <p:cNvSpPr>
            <a:spLocks noGrp="1"/>
          </p:cNvSpPr>
          <p:nvPr>
            <p:ph idx="1"/>
          </p:nvPr>
        </p:nvSpPr>
        <p:spPr/>
        <p:txBody>
          <a:bodyPr rtlCol="0">
            <a:normAutofit fontScale="85000" lnSpcReduction="20000"/>
          </a:bodyPr>
          <a:lstStyle/>
          <a:p>
            <a:pPr eaLnBrk="1" fontAlgn="auto" hangingPunct="1">
              <a:spcAft>
                <a:spcPts val="0"/>
              </a:spcAft>
              <a:buFont typeface="Arial" pitchFamily="34" charset="0"/>
              <a:buChar char="•"/>
              <a:defRPr/>
            </a:pPr>
            <a:r>
              <a:rPr lang="cs-CZ" u="sng" dirty="0" smtClean="0">
                <a:solidFill>
                  <a:srgbClr val="FF0000"/>
                </a:solidFill>
              </a:rPr>
              <a:t>Myšlenka slovanské vzájemnosti </a:t>
            </a:r>
            <a:r>
              <a:rPr lang="cs-CZ" dirty="0" smtClean="0"/>
              <a:t>(Slované jsou jeden národ a jsou si rovni)</a:t>
            </a:r>
          </a:p>
          <a:p>
            <a:pPr eaLnBrk="1" fontAlgn="auto" hangingPunct="1">
              <a:spcAft>
                <a:spcPts val="0"/>
              </a:spcAft>
              <a:buFont typeface="Arial" pitchFamily="34" charset="0"/>
              <a:buChar char="•"/>
              <a:defRPr/>
            </a:pPr>
            <a:r>
              <a:rPr lang="cs-CZ" dirty="0" smtClean="0">
                <a:solidFill>
                  <a:srgbClr val="006600"/>
                </a:solidFill>
              </a:rPr>
              <a:t>Poezie inspirována </a:t>
            </a:r>
            <a:r>
              <a:rPr lang="cs-CZ" u="sng" dirty="0" smtClean="0">
                <a:solidFill>
                  <a:srgbClr val="006600"/>
                </a:solidFill>
              </a:rPr>
              <a:t>lidovou slovesností </a:t>
            </a:r>
            <a:r>
              <a:rPr lang="cs-CZ" dirty="0" smtClean="0"/>
              <a:t>(sběratelství ústní lid. Slovesnosti – Erben, Čelakovský, Němcová)</a:t>
            </a:r>
          </a:p>
          <a:p>
            <a:pPr eaLnBrk="1" fontAlgn="auto" hangingPunct="1">
              <a:spcAft>
                <a:spcPts val="0"/>
              </a:spcAft>
              <a:buFont typeface="Arial" pitchFamily="34" charset="0"/>
              <a:buChar char="•"/>
              <a:defRPr/>
            </a:pPr>
            <a:r>
              <a:rPr lang="cs-CZ" u="sng" dirty="0" smtClean="0">
                <a:solidFill>
                  <a:srgbClr val="0070C0"/>
                </a:solidFill>
              </a:rPr>
              <a:t>Lidové zábavné čtení (vzdělávání)</a:t>
            </a:r>
          </a:p>
          <a:p>
            <a:pPr eaLnBrk="1" fontAlgn="auto" hangingPunct="1">
              <a:spcAft>
                <a:spcPts val="0"/>
              </a:spcAft>
              <a:buFont typeface="Arial" pitchFamily="34" charset="0"/>
              <a:buChar char="•"/>
              <a:defRPr/>
            </a:pPr>
            <a:r>
              <a:rPr lang="cs-CZ" u="sng" dirty="0" smtClean="0">
                <a:solidFill>
                  <a:srgbClr val="FF0000"/>
                </a:solidFill>
              </a:rPr>
              <a:t>Václav Matěj Kramerius</a:t>
            </a:r>
            <a:r>
              <a:rPr lang="cs-CZ" dirty="0" smtClean="0"/>
              <a:t>, nakladatelství </a:t>
            </a:r>
            <a:r>
              <a:rPr lang="cs-CZ" u="sng" dirty="0" smtClean="0">
                <a:solidFill>
                  <a:srgbClr val="FF0000"/>
                </a:solidFill>
              </a:rPr>
              <a:t>Česká expedice</a:t>
            </a:r>
            <a:r>
              <a:rPr lang="cs-CZ" dirty="0" smtClean="0"/>
              <a:t>. </a:t>
            </a:r>
            <a:r>
              <a:rPr lang="cs-CZ" dirty="0" smtClean="0">
                <a:solidFill>
                  <a:srgbClr val="FF0000"/>
                </a:solidFill>
              </a:rPr>
              <a:t>Krameriovy c. k. pražské poštovské </a:t>
            </a:r>
            <a:r>
              <a:rPr lang="cs-CZ" u="sng" dirty="0" smtClean="0">
                <a:solidFill>
                  <a:srgbClr val="FF0000"/>
                </a:solidFill>
              </a:rPr>
              <a:t>noviny</a:t>
            </a:r>
          </a:p>
          <a:p>
            <a:pPr eaLnBrk="1" fontAlgn="auto" hangingPunct="1">
              <a:spcAft>
                <a:spcPts val="0"/>
              </a:spcAft>
              <a:buFont typeface="Arial" pitchFamily="34" charset="0"/>
              <a:buChar char="•"/>
              <a:defRPr/>
            </a:pPr>
            <a:r>
              <a:rPr lang="cs-CZ" u="sng" dirty="0" smtClean="0">
                <a:solidFill>
                  <a:srgbClr val="0070C0"/>
                </a:solidFill>
              </a:rPr>
              <a:t>Lidové divadlo </a:t>
            </a:r>
            <a:r>
              <a:rPr lang="cs-CZ" dirty="0" smtClean="0">
                <a:solidFill>
                  <a:srgbClr val="0070C0"/>
                </a:solidFill>
              </a:rPr>
              <a:t>(i loutkové – </a:t>
            </a:r>
            <a:r>
              <a:rPr lang="cs-CZ" u="sng" dirty="0" smtClean="0">
                <a:solidFill>
                  <a:srgbClr val="0070C0"/>
                </a:solidFill>
              </a:rPr>
              <a:t>Matěj Kopecký</a:t>
            </a:r>
            <a:r>
              <a:rPr lang="cs-CZ" dirty="0" smtClean="0">
                <a:solidFill>
                  <a:srgbClr val="0070C0"/>
                </a:solidFill>
              </a:rPr>
              <a:t>)</a:t>
            </a:r>
          </a:p>
          <a:p>
            <a:pPr marL="0" indent="0" eaLnBrk="1" fontAlgn="auto" hangingPunct="1">
              <a:spcAft>
                <a:spcPts val="0"/>
              </a:spcAft>
              <a:buFont typeface="Arial" charset="0"/>
              <a:buNone/>
              <a:defRPr/>
            </a:pPr>
            <a:r>
              <a:rPr lang="cs-CZ" dirty="0" smtClean="0">
                <a:hlinkClick r:id="rId2"/>
              </a:rPr>
              <a:t>Herci — Piko — Česká televize</a:t>
            </a:r>
            <a:endParaRPr lang="cs-CZ" dirty="0" smtClean="0"/>
          </a:p>
          <a:p>
            <a:pPr eaLnBrk="1" fontAlgn="auto" hangingPunct="1">
              <a:spcAft>
                <a:spcPts val="0"/>
              </a:spcAft>
              <a:buFont typeface="Arial" pitchFamily="34" charset="0"/>
              <a:buChar char="•"/>
              <a:defRPr/>
            </a:pPr>
            <a:r>
              <a:rPr lang="cs-CZ" dirty="0" smtClean="0"/>
              <a:t>Činnost </a:t>
            </a:r>
            <a:r>
              <a:rPr lang="cs-CZ" u="sng" dirty="0" smtClean="0"/>
              <a:t>venkovské inteligence</a:t>
            </a:r>
            <a:r>
              <a:rPr lang="cs-CZ" dirty="0" smtClean="0"/>
              <a:t>: kněží, učitelé</a:t>
            </a:r>
          </a:p>
          <a:p>
            <a:pPr eaLnBrk="1" fontAlgn="auto" hangingPunct="1">
              <a:spcAft>
                <a:spcPts val="0"/>
              </a:spcAft>
              <a:buFont typeface="Arial" pitchFamily="34" charset="0"/>
              <a:buChar char="•"/>
              <a:defRPr/>
            </a:pPr>
            <a:r>
              <a:rPr lang="cs-CZ" dirty="0" smtClean="0"/>
              <a:t>Obrozenecká věda: </a:t>
            </a:r>
            <a:r>
              <a:rPr lang="cs-CZ" u="sng" dirty="0" smtClean="0"/>
              <a:t>jazykověda a historie</a:t>
            </a:r>
          </a:p>
        </p:txBody>
      </p:sp>
    </p:spTree>
    <p:extLst>
      <p:ext uri="{BB962C8B-B14F-4D97-AF65-F5344CB8AC3E}">
        <p14:creationId xmlns:p14="http://schemas.microsoft.com/office/powerpoint/2010/main" val="6997693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Nadpis 1"/>
          <p:cNvSpPr>
            <a:spLocks noGrp="1"/>
          </p:cNvSpPr>
          <p:nvPr>
            <p:ph type="title"/>
          </p:nvPr>
        </p:nvSpPr>
        <p:spPr/>
        <p:txBody>
          <a:bodyPr/>
          <a:lstStyle/>
          <a:p>
            <a:pPr eaLnBrk="1" hangingPunct="1"/>
            <a:r>
              <a:rPr lang="cs-CZ" altLang="cs-CZ" smtClean="0"/>
              <a:t>Periodizace národního obrození</a:t>
            </a:r>
          </a:p>
        </p:txBody>
      </p:sp>
      <p:sp>
        <p:nvSpPr>
          <p:cNvPr id="7171" name="Zástupný symbol pro obsah 2"/>
          <p:cNvSpPr>
            <a:spLocks noGrp="1"/>
          </p:cNvSpPr>
          <p:nvPr>
            <p:ph idx="1"/>
          </p:nvPr>
        </p:nvSpPr>
        <p:spPr/>
        <p:txBody>
          <a:bodyPr/>
          <a:lstStyle/>
          <a:p>
            <a:pPr eaLnBrk="1" hangingPunct="1"/>
            <a:r>
              <a:rPr lang="cs-CZ" altLang="cs-CZ" dirty="0" smtClean="0">
                <a:solidFill>
                  <a:srgbClr val="006600"/>
                </a:solidFill>
              </a:rPr>
              <a:t>1. fáze = </a:t>
            </a:r>
            <a:r>
              <a:rPr lang="cs-CZ" altLang="cs-CZ" u="sng" dirty="0" smtClean="0">
                <a:solidFill>
                  <a:srgbClr val="006600"/>
                </a:solidFill>
              </a:rPr>
              <a:t>obranná – defenzivní</a:t>
            </a:r>
            <a:r>
              <a:rPr lang="cs-CZ" altLang="cs-CZ" dirty="0" smtClean="0">
                <a:solidFill>
                  <a:srgbClr val="006600"/>
                </a:solidFill>
              </a:rPr>
              <a:t> – od 70. let 18. století do počátku 19. století</a:t>
            </a:r>
          </a:p>
          <a:p>
            <a:pPr eaLnBrk="1" hangingPunct="1"/>
            <a:r>
              <a:rPr lang="cs-CZ" altLang="cs-CZ" dirty="0" smtClean="0">
                <a:solidFill>
                  <a:srgbClr val="FF0000"/>
                </a:solidFill>
              </a:rPr>
              <a:t>2. fáze = </a:t>
            </a:r>
            <a:r>
              <a:rPr lang="cs-CZ" altLang="cs-CZ" u="sng" dirty="0" smtClean="0">
                <a:solidFill>
                  <a:srgbClr val="FF0000"/>
                </a:solidFill>
              </a:rPr>
              <a:t>ofenzivní </a:t>
            </a:r>
            <a:r>
              <a:rPr lang="cs-CZ" altLang="cs-CZ" dirty="0" smtClean="0">
                <a:solidFill>
                  <a:srgbClr val="FF0000"/>
                </a:solidFill>
              </a:rPr>
              <a:t>– od počátku 19. století do konce 20. let 19. století</a:t>
            </a:r>
          </a:p>
          <a:p>
            <a:pPr eaLnBrk="1" hangingPunct="1"/>
            <a:r>
              <a:rPr lang="cs-CZ" altLang="cs-CZ" dirty="0" smtClean="0">
                <a:solidFill>
                  <a:srgbClr val="0070C0"/>
                </a:solidFill>
              </a:rPr>
              <a:t>3. fáze = </a:t>
            </a:r>
            <a:r>
              <a:rPr lang="cs-CZ" altLang="cs-CZ" u="sng" dirty="0" smtClean="0">
                <a:solidFill>
                  <a:srgbClr val="0070C0"/>
                </a:solidFill>
              </a:rPr>
              <a:t>vrchol NO </a:t>
            </a:r>
            <a:r>
              <a:rPr lang="cs-CZ" altLang="cs-CZ" dirty="0" smtClean="0">
                <a:solidFill>
                  <a:srgbClr val="0070C0"/>
                </a:solidFill>
              </a:rPr>
              <a:t>(Romantismus) 30. – 50. léta 19. století</a:t>
            </a:r>
          </a:p>
        </p:txBody>
      </p:sp>
    </p:spTree>
    <p:extLst>
      <p:ext uri="{BB962C8B-B14F-4D97-AF65-F5344CB8AC3E}">
        <p14:creationId xmlns:p14="http://schemas.microsoft.com/office/powerpoint/2010/main" val="37016470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pPr eaLnBrk="1" hangingPunct="1"/>
            <a:r>
              <a:rPr lang="cs-CZ" altLang="cs-CZ" smtClean="0"/>
              <a:t>1. fáze – obranná </a:t>
            </a:r>
          </a:p>
        </p:txBody>
      </p:sp>
      <p:sp>
        <p:nvSpPr>
          <p:cNvPr id="3" name="Zástupný symbol pro obsah 2"/>
          <p:cNvSpPr>
            <a:spLocks noGrp="1"/>
          </p:cNvSpPr>
          <p:nvPr>
            <p:ph sz="half" idx="1"/>
          </p:nvPr>
        </p:nvSpPr>
        <p:spPr>
          <a:xfrm>
            <a:off x="251520" y="1268760"/>
            <a:ext cx="4752528" cy="5274587"/>
          </a:xfrm>
        </p:spPr>
        <p:txBody>
          <a:bodyPr rtlCol="0">
            <a:normAutofit fontScale="85000" lnSpcReduction="10000"/>
          </a:bodyPr>
          <a:lstStyle/>
          <a:p>
            <a:pPr eaLnBrk="1" fontAlgn="auto" hangingPunct="1">
              <a:spcAft>
                <a:spcPts val="0"/>
              </a:spcAft>
              <a:buFont typeface="Arial" pitchFamily="34" charset="0"/>
              <a:buChar char="•"/>
              <a:defRPr/>
            </a:pPr>
            <a:r>
              <a:rPr lang="cs-CZ" b="1" u="sng" dirty="0" smtClean="0">
                <a:solidFill>
                  <a:srgbClr val="FF0000"/>
                </a:solidFill>
              </a:rPr>
              <a:t>Josef Dobrovský</a:t>
            </a:r>
            <a:r>
              <a:rPr lang="cs-CZ" b="1" u="sng" dirty="0" smtClean="0"/>
              <a:t> (1753 – 1829)</a:t>
            </a:r>
          </a:p>
          <a:p>
            <a:pPr eaLnBrk="1" fontAlgn="auto" hangingPunct="1">
              <a:spcAft>
                <a:spcPts val="0"/>
              </a:spcAft>
              <a:buFont typeface="Arial" pitchFamily="34" charset="0"/>
              <a:buChar char="•"/>
              <a:defRPr/>
            </a:pPr>
            <a:r>
              <a:rPr lang="cs-CZ" dirty="0" smtClean="0">
                <a:solidFill>
                  <a:srgbClr val="006600"/>
                </a:solidFill>
              </a:rPr>
              <a:t>Narodil se v Maďarsku </a:t>
            </a:r>
            <a:r>
              <a:rPr lang="cs-CZ" dirty="0" smtClean="0"/>
              <a:t>(tehdejších Uhrách)</a:t>
            </a:r>
          </a:p>
          <a:p>
            <a:pPr eaLnBrk="1" fontAlgn="auto" hangingPunct="1">
              <a:spcAft>
                <a:spcPts val="0"/>
              </a:spcAft>
              <a:buFont typeface="Arial" pitchFamily="34" charset="0"/>
              <a:buChar char="•"/>
              <a:defRPr/>
            </a:pPr>
            <a:r>
              <a:rPr lang="cs-CZ" dirty="0" smtClean="0"/>
              <a:t>Studium na gymnáziu v Německém (Havlíčkově) Brodě, pak v Klatovech</a:t>
            </a:r>
          </a:p>
          <a:p>
            <a:pPr eaLnBrk="1" fontAlgn="auto" hangingPunct="1">
              <a:spcAft>
                <a:spcPts val="0"/>
              </a:spcAft>
              <a:buFont typeface="Arial" pitchFamily="34" charset="0"/>
              <a:buChar char="•"/>
              <a:defRPr/>
            </a:pPr>
            <a:r>
              <a:rPr lang="cs-CZ" dirty="0" smtClean="0"/>
              <a:t>Studium filozofie a teologie v Praze </a:t>
            </a:r>
          </a:p>
          <a:p>
            <a:pPr eaLnBrk="1" fontAlgn="auto" hangingPunct="1">
              <a:spcAft>
                <a:spcPts val="0"/>
              </a:spcAft>
              <a:buFont typeface="Arial" pitchFamily="34" charset="0"/>
              <a:buChar char="•"/>
              <a:defRPr/>
            </a:pPr>
            <a:r>
              <a:rPr lang="cs-CZ" u="sng" dirty="0" smtClean="0">
                <a:solidFill>
                  <a:srgbClr val="FF0000"/>
                </a:solidFill>
              </a:rPr>
              <a:t>Kněžské povolání nikdy nevykonával</a:t>
            </a:r>
          </a:p>
          <a:p>
            <a:pPr eaLnBrk="1" fontAlgn="auto" hangingPunct="1">
              <a:spcAft>
                <a:spcPts val="0"/>
              </a:spcAft>
              <a:buFont typeface="Arial" pitchFamily="34" charset="0"/>
              <a:buChar char="•"/>
              <a:defRPr/>
            </a:pPr>
            <a:r>
              <a:rPr lang="cs-CZ" dirty="0" smtClean="0">
                <a:solidFill>
                  <a:srgbClr val="006600"/>
                </a:solidFill>
              </a:rPr>
              <a:t>Stal se </a:t>
            </a:r>
            <a:r>
              <a:rPr lang="cs-CZ" u="sng" dirty="0" smtClean="0">
                <a:solidFill>
                  <a:srgbClr val="006600"/>
                </a:solidFill>
              </a:rPr>
              <a:t>vychovatelem v hraběcí rodině </a:t>
            </a:r>
          </a:p>
          <a:p>
            <a:pPr eaLnBrk="1" fontAlgn="auto" hangingPunct="1">
              <a:spcAft>
                <a:spcPts val="0"/>
              </a:spcAft>
              <a:buFont typeface="Arial" pitchFamily="34" charset="0"/>
              <a:buChar char="•"/>
              <a:defRPr/>
            </a:pPr>
            <a:r>
              <a:rPr lang="cs-CZ" dirty="0" smtClean="0"/>
              <a:t>Věnoval se vědecké práci, studijní cesty do Švédska a Ruska</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20117" y="1412776"/>
            <a:ext cx="3184901" cy="388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5796136" y="5589240"/>
            <a:ext cx="2232248" cy="954107"/>
          </a:xfrm>
          <a:prstGeom prst="rect">
            <a:avLst/>
          </a:prstGeom>
        </p:spPr>
        <p:txBody>
          <a:bodyPr wrap="square">
            <a:spAutoFit/>
          </a:bodyPr>
          <a:lstStyle/>
          <a:p>
            <a:pPr lvl="0">
              <a:spcBef>
                <a:spcPct val="20000"/>
              </a:spcBef>
            </a:pPr>
            <a:r>
              <a:rPr lang="cs-CZ" altLang="cs-CZ" sz="1400" dirty="0">
                <a:solidFill>
                  <a:prstClr val="black"/>
                </a:solidFill>
                <a:hlinkClick r:id="rId3"/>
              </a:rPr>
              <a:t>http://upload.wikimedia.org/wikipedia/commons/6/68/Josef_Dobrovsky_Vilimek.jpg</a:t>
            </a:r>
            <a:endParaRPr lang="cs-CZ" altLang="cs-CZ" sz="1400" dirty="0">
              <a:solidFill>
                <a:prstClr val="black"/>
              </a:solidFill>
            </a:endParaRPr>
          </a:p>
        </p:txBody>
      </p:sp>
    </p:spTree>
    <p:extLst>
      <p:ext uri="{BB962C8B-B14F-4D97-AF65-F5344CB8AC3E}">
        <p14:creationId xmlns:p14="http://schemas.microsoft.com/office/powerpoint/2010/main" val="25233960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pPr eaLnBrk="1" hangingPunct="1"/>
            <a:r>
              <a:rPr lang="cs-CZ" altLang="cs-CZ" smtClean="0"/>
              <a:t>Dílo Dobrovského:</a:t>
            </a:r>
          </a:p>
        </p:txBody>
      </p:sp>
      <p:sp>
        <p:nvSpPr>
          <p:cNvPr id="3" name="Zástupný symbol pro obsah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cs-CZ" b="1" u="sng" dirty="0" smtClean="0">
                <a:solidFill>
                  <a:srgbClr val="FF0000"/>
                </a:solidFill>
              </a:rPr>
              <a:t>Podrobná mluvnice češtiny </a:t>
            </a:r>
            <a:r>
              <a:rPr lang="cs-CZ" dirty="0" smtClean="0"/>
              <a:t>– </a:t>
            </a:r>
            <a:r>
              <a:rPr lang="cs-CZ" dirty="0" smtClean="0">
                <a:solidFill>
                  <a:srgbClr val="FF0000"/>
                </a:solidFill>
              </a:rPr>
              <a:t>1. vědecká mluvnice, některé jazykové normy týkající se pravopisu platí dodnes</a:t>
            </a:r>
          </a:p>
          <a:p>
            <a:pPr eaLnBrk="1" fontAlgn="auto" hangingPunct="1">
              <a:spcAft>
                <a:spcPts val="0"/>
              </a:spcAft>
              <a:buFont typeface="Arial" pitchFamily="34" charset="0"/>
              <a:buChar char="•"/>
              <a:defRPr/>
            </a:pPr>
            <a:r>
              <a:rPr lang="cs-CZ" b="1" u="sng" dirty="0" smtClean="0">
                <a:solidFill>
                  <a:srgbClr val="006600"/>
                </a:solidFill>
              </a:rPr>
              <a:t>Německo – český slovník </a:t>
            </a:r>
            <a:r>
              <a:rPr lang="cs-CZ" dirty="0" smtClean="0">
                <a:solidFill>
                  <a:srgbClr val="006600"/>
                </a:solidFill>
              </a:rPr>
              <a:t>(2dílný)</a:t>
            </a:r>
          </a:p>
          <a:p>
            <a:pPr eaLnBrk="1" fontAlgn="auto" hangingPunct="1">
              <a:spcAft>
                <a:spcPts val="0"/>
              </a:spcAft>
              <a:buFont typeface="Arial" pitchFamily="34" charset="0"/>
              <a:buChar char="•"/>
              <a:defRPr/>
            </a:pPr>
            <a:r>
              <a:rPr lang="cs-CZ" b="1" u="sng" dirty="0" smtClean="0"/>
              <a:t>Dějiny české řeči a literatury </a:t>
            </a:r>
            <a:r>
              <a:rPr lang="cs-CZ" dirty="0" smtClean="0"/>
              <a:t>(vztah historie a literatury)</a:t>
            </a:r>
          </a:p>
          <a:p>
            <a:pPr eaLnBrk="1" fontAlgn="auto" hangingPunct="1">
              <a:spcAft>
                <a:spcPts val="0"/>
              </a:spcAft>
              <a:buFont typeface="Arial" pitchFamily="34" charset="0"/>
              <a:buChar char="•"/>
              <a:defRPr/>
            </a:pPr>
            <a:r>
              <a:rPr lang="cs-CZ" b="1" u="sng" dirty="0" smtClean="0"/>
              <a:t>Základy jazyka staroslověnského </a:t>
            </a:r>
            <a:r>
              <a:rPr lang="cs-CZ" dirty="0" smtClean="0"/>
              <a:t>– 1. vědecká mluvnice staroslověnštiny (jazyk našich prvních literárních památek)</a:t>
            </a:r>
          </a:p>
        </p:txBody>
      </p:sp>
    </p:spTree>
    <p:extLst>
      <p:ext uri="{BB962C8B-B14F-4D97-AF65-F5344CB8AC3E}">
        <p14:creationId xmlns:p14="http://schemas.microsoft.com/office/powerpoint/2010/main" val="4729359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p:txBody>
          <a:bodyPr/>
          <a:lstStyle/>
          <a:p>
            <a:pPr eaLnBrk="1" hangingPunct="1"/>
            <a:r>
              <a:rPr lang="cs-CZ" altLang="cs-CZ" smtClean="0"/>
              <a:t>Divadlo v 1.  fázi NO</a:t>
            </a:r>
          </a:p>
        </p:txBody>
      </p:sp>
      <p:sp>
        <p:nvSpPr>
          <p:cNvPr id="11267" name="Zástupný symbol pro obsah 2"/>
          <p:cNvSpPr>
            <a:spLocks noGrp="1"/>
          </p:cNvSpPr>
          <p:nvPr>
            <p:ph idx="1"/>
          </p:nvPr>
        </p:nvSpPr>
        <p:spPr/>
        <p:txBody>
          <a:bodyPr/>
          <a:lstStyle/>
          <a:p>
            <a:pPr eaLnBrk="1" hangingPunct="1"/>
            <a:r>
              <a:rPr lang="cs-CZ" altLang="cs-CZ" u="sng" dirty="0" smtClean="0"/>
              <a:t>Stavovské divadlo </a:t>
            </a:r>
            <a:r>
              <a:rPr lang="cs-CZ" altLang="cs-CZ" dirty="0" smtClean="0"/>
              <a:t>– česky se hrálo jen výjimečně</a:t>
            </a:r>
          </a:p>
          <a:p>
            <a:pPr eaLnBrk="1" hangingPunct="1"/>
            <a:r>
              <a:rPr lang="cs-CZ" altLang="cs-CZ" dirty="0" smtClean="0">
                <a:solidFill>
                  <a:srgbClr val="FF0000"/>
                </a:solidFill>
              </a:rPr>
              <a:t>Vlastenecké divadlo – </a:t>
            </a:r>
            <a:r>
              <a:rPr lang="cs-CZ" altLang="cs-CZ" u="sng" dirty="0" smtClean="0">
                <a:solidFill>
                  <a:srgbClr val="FF0000"/>
                </a:solidFill>
              </a:rPr>
              <a:t>Bouda</a:t>
            </a:r>
            <a:r>
              <a:rPr lang="cs-CZ" altLang="cs-CZ" dirty="0" smtClean="0">
                <a:solidFill>
                  <a:srgbClr val="FF0000"/>
                </a:solidFill>
              </a:rPr>
              <a:t> – na Koňském trhu (dnes Václavské náměstí)</a:t>
            </a:r>
          </a:p>
          <a:p>
            <a:pPr eaLnBrk="1" hangingPunct="1"/>
            <a:r>
              <a:rPr lang="cs-CZ" altLang="cs-CZ" dirty="0" smtClean="0">
                <a:solidFill>
                  <a:srgbClr val="0070C0"/>
                </a:solidFill>
              </a:rPr>
              <a:t>Autoři divadelních her: </a:t>
            </a:r>
            <a:r>
              <a:rPr lang="cs-CZ" altLang="cs-CZ" b="1" u="sng" dirty="0" smtClean="0">
                <a:solidFill>
                  <a:srgbClr val="0070C0"/>
                </a:solidFill>
              </a:rPr>
              <a:t>Václav Thám, Václav Kliment Klicpera</a:t>
            </a:r>
          </a:p>
        </p:txBody>
      </p:sp>
    </p:spTree>
    <p:extLst>
      <p:ext uri="{BB962C8B-B14F-4D97-AF65-F5344CB8AC3E}">
        <p14:creationId xmlns:p14="http://schemas.microsoft.com/office/powerpoint/2010/main" val="9865274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pPr algn="just">
              <a:spcAft>
                <a:spcPts val="0"/>
              </a:spcAft>
            </a:pPr>
            <a:r>
              <a:rPr lang="cs-CZ" sz="2600" dirty="0" err="1">
                <a:latin typeface="Times New Roman"/>
                <a:ea typeface="Calibri"/>
              </a:rPr>
              <a:t>SOCHROVÁ</a:t>
            </a:r>
            <a:r>
              <a:rPr lang="cs-CZ" sz="2600" dirty="0">
                <a:latin typeface="Times New Roman"/>
                <a:ea typeface="Calibri"/>
              </a:rPr>
              <a:t>, Marie. </a:t>
            </a:r>
            <a:r>
              <a:rPr lang="cs-CZ" sz="2600" i="1" dirty="0">
                <a:latin typeface="Times New Roman"/>
                <a:ea typeface="Calibri"/>
              </a:rPr>
              <a:t>Literatura v kostce</a:t>
            </a:r>
            <a:r>
              <a:rPr lang="cs-CZ" sz="2600" dirty="0">
                <a:latin typeface="Times New Roman"/>
                <a:ea typeface="Calibri"/>
              </a:rPr>
              <a:t>. Havlíčkův Brod: Fragment, 2004, ISBN 80-7200-965-6.</a:t>
            </a:r>
          </a:p>
          <a:p>
            <a:pPr algn="just">
              <a:spcAft>
                <a:spcPts val="0"/>
              </a:spcAft>
            </a:pPr>
            <a:r>
              <a:rPr lang="cs-CZ" sz="2600" dirty="0">
                <a:latin typeface="Times New Roman"/>
                <a:ea typeface="Calibri"/>
              </a:rPr>
              <a:t>BAUER, Alois. </a:t>
            </a:r>
            <a:r>
              <a:rPr lang="cs-CZ" sz="2600" i="1" dirty="0">
                <a:latin typeface="Times New Roman"/>
                <a:ea typeface="Calibri"/>
              </a:rPr>
              <a:t>Čeština na dlani - přehled světové a české literatury</a:t>
            </a:r>
            <a:r>
              <a:rPr lang="cs-CZ" sz="2600" dirty="0">
                <a:latin typeface="Times New Roman"/>
                <a:ea typeface="Calibri"/>
              </a:rPr>
              <a:t>. Olomouc: </a:t>
            </a:r>
            <a:r>
              <a:rPr lang="cs-CZ" sz="2600" dirty="0" err="1">
                <a:latin typeface="Times New Roman"/>
                <a:ea typeface="Calibri"/>
              </a:rPr>
              <a:t>Rubico</a:t>
            </a:r>
            <a:r>
              <a:rPr lang="cs-CZ" sz="2600" dirty="0">
                <a:latin typeface="Times New Roman"/>
                <a:ea typeface="Calibri"/>
              </a:rPr>
              <a:t>, 2007, ISBN 80-7346-068-8.</a:t>
            </a:r>
          </a:p>
          <a:p>
            <a:pPr algn="just">
              <a:spcAft>
                <a:spcPts val="0"/>
              </a:spcAft>
            </a:pPr>
            <a:r>
              <a:rPr lang="cs-CZ" sz="2600" dirty="0" err="1">
                <a:latin typeface="Times New Roman"/>
                <a:ea typeface="Calibri"/>
              </a:rPr>
              <a:t>LEHÁR</a:t>
            </a:r>
            <a:r>
              <a:rPr lang="cs-CZ" sz="2600" dirty="0">
                <a:latin typeface="Times New Roman"/>
                <a:ea typeface="Calibri"/>
              </a:rPr>
              <a:t>, Jan; </a:t>
            </a:r>
            <a:r>
              <a:rPr lang="cs-CZ" sz="2600" dirty="0" err="1">
                <a:latin typeface="Times New Roman"/>
                <a:ea typeface="Calibri"/>
              </a:rPr>
              <a:t>STICH</a:t>
            </a:r>
            <a:r>
              <a:rPr lang="cs-CZ" sz="2600" dirty="0">
                <a:latin typeface="Times New Roman"/>
                <a:ea typeface="Calibri"/>
              </a:rPr>
              <a:t>, Alexandr; JANÁČKOVÁ, Jaroslava; HOLÝ, Jiří. </a:t>
            </a:r>
            <a:r>
              <a:rPr lang="cs-CZ" sz="2600" i="1" dirty="0">
                <a:latin typeface="Times New Roman"/>
                <a:ea typeface="Calibri"/>
              </a:rPr>
              <a:t>Česká literatura od počátků k dnešku</a:t>
            </a:r>
            <a:r>
              <a:rPr lang="cs-CZ" sz="2600" dirty="0">
                <a:latin typeface="Times New Roman"/>
                <a:ea typeface="Calibri"/>
              </a:rPr>
              <a:t>. Praha: Nakladatelství Lidové noviny, 2004, ISBN 80-7106-308-8.</a:t>
            </a:r>
          </a:p>
          <a:p>
            <a:endParaRPr lang="cs-CZ" dirty="0"/>
          </a:p>
        </p:txBody>
      </p:sp>
    </p:spTree>
    <p:extLst>
      <p:ext uri="{BB962C8B-B14F-4D97-AF65-F5344CB8AC3E}">
        <p14:creationId xmlns:p14="http://schemas.microsoft.com/office/powerpoint/2010/main" val="235273876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658</Words>
  <Application>Microsoft Office PowerPoint</Application>
  <PresentationFormat>Předvádění na obrazovce (4:3)</PresentationFormat>
  <Paragraphs>97</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Prezentace aplikace PowerPoint</vt:lpstr>
      <vt:lpstr>Národní obrození</vt:lpstr>
      <vt:lpstr>Česká literatura 1. pol. 19. století</vt:lpstr>
      <vt:lpstr>Josef II.</vt:lpstr>
      <vt:lpstr>Odpovědi:</vt:lpstr>
      <vt:lpstr>Zdroje NO – z čeho spisovatelé čerpali pro svá díla:</vt:lpstr>
      <vt:lpstr>Periodizace národního obrození</vt:lpstr>
      <vt:lpstr>1. fáze – obranná </vt:lpstr>
      <vt:lpstr>Dílo Dobrovského:</vt:lpstr>
      <vt:lpstr>Divadlo v 1.  fázi NO</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PC05</dc:creator>
  <cp:lastModifiedBy>PC05</cp:lastModifiedBy>
  <cp:revision>10</cp:revision>
  <dcterms:created xsi:type="dcterms:W3CDTF">2013-11-10T08:39:37Z</dcterms:created>
  <dcterms:modified xsi:type="dcterms:W3CDTF">2014-03-03T09:43:53Z</dcterms:modified>
</cp:coreProperties>
</file>