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4" r:id="rId3"/>
    <p:sldId id="257" r:id="rId4"/>
    <p:sldId id="259" r:id="rId5"/>
    <p:sldId id="260" r:id="rId6"/>
    <p:sldId id="262" r:id="rId7"/>
    <p:sldId id="273" r:id="rId8"/>
    <p:sldId id="264" r:id="rId9"/>
    <p:sldId id="265" r:id="rId10"/>
    <p:sldId id="267" r:id="rId11"/>
    <p:sldId id="268" r:id="rId12"/>
    <p:sldId id="270" r:id="rId13"/>
    <p:sldId id="271" r:id="rId14"/>
    <p:sldId id="275"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C4565E5-8944-4D70-AE97-0119F61FFA2E}"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843422D-22FE-49EE-91B6-FD5AFE34C791}" type="slidenum">
              <a:rPr lang="cs-CZ" smtClean="0"/>
              <a:t>‹#›</a:t>
            </a:fld>
            <a:endParaRPr lang="cs-CZ"/>
          </a:p>
        </p:txBody>
      </p:sp>
    </p:spTree>
    <p:extLst>
      <p:ext uri="{BB962C8B-B14F-4D97-AF65-F5344CB8AC3E}">
        <p14:creationId xmlns:p14="http://schemas.microsoft.com/office/powerpoint/2010/main" val="2685540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C4565E5-8944-4D70-AE97-0119F61FFA2E}"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843422D-22FE-49EE-91B6-FD5AFE34C791}" type="slidenum">
              <a:rPr lang="cs-CZ" smtClean="0"/>
              <a:t>‹#›</a:t>
            </a:fld>
            <a:endParaRPr lang="cs-CZ"/>
          </a:p>
        </p:txBody>
      </p:sp>
    </p:spTree>
    <p:extLst>
      <p:ext uri="{BB962C8B-B14F-4D97-AF65-F5344CB8AC3E}">
        <p14:creationId xmlns:p14="http://schemas.microsoft.com/office/powerpoint/2010/main" val="1812857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C4565E5-8944-4D70-AE97-0119F61FFA2E}"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843422D-22FE-49EE-91B6-FD5AFE34C791}" type="slidenum">
              <a:rPr lang="cs-CZ" smtClean="0"/>
              <a:t>‹#›</a:t>
            </a:fld>
            <a:endParaRPr lang="cs-CZ"/>
          </a:p>
        </p:txBody>
      </p:sp>
    </p:spTree>
    <p:extLst>
      <p:ext uri="{BB962C8B-B14F-4D97-AF65-F5344CB8AC3E}">
        <p14:creationId xmlns:p14="http://schemas.microsoft.com/office/powerpoint/2010/main" val="4272621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C4565E5-8944-4D70-AE97-0119F61FFA2E}" type="datetimeFigureOut">
              <a:rPr lang="cs-CZ" smtClean="0"/>
              <a:t>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843422D-22FE-49EE-91B6-FD5AFE34C791}" type="slidenum">
              <a:rPr lang="cs-CZ" smtClean="0"/>
              <a:t>‹#›</a:t>
            </a:fld>
            <a:endParaRPr lang="cs-CZ"/>
          </a:p>
        </p:txBody>
      </p:sp>
    </p:spTree>
    <p:extLst>
      <p:ext uri="{BB962C8B-B14F-4D97-AF65-F5344CB8AC3E}">
        <p14:creationId xmlns:p14="http://schemas.microsoft.com/office/powerpoint/2010/main" val="2230646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C4565E5-8944-4D70-AE97-0119F61FFA2E}" type="datetimeFigureOut">
              <a:rPr lang="cs-CZ" smtClean="0"/>
              <a:t>3.3.2014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843422D-22FE-49EE-91B6-FD5AFE34C791}" type="slidenum">
              <a:rPr lang="cs-CZ" smtClean="0"/>
              <a:t>‹#›</a:t>
            </a:fld>
            <a:endParaRPr lang="cs-CZ"/>
          </a:p>
        </p:txBody>
      </p:sp>
    </p:spTree>
    <p:extLst>
      <p:ext uri="{BB962C8B-B14F-4D97-AF65-F5344CB8AC3E}">
        <p14:creationId xmlns:p14="http://schemas.microsoft.com/office/powerpoint/2010/main" val="720275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C4565E5-8944-4D70-AE97-0119F61FFA2E}" type="datetimeFigureOut">
              <a:rPr lang="cs-CZ" smtClean="0"/>
              <a:t>3.3.2014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843422D-22FE-49EE-91B6-FD5AFE34C791}" type="slidenum">
              <a:rPr lang="cs-CZ" smtClean="0"/>
              <a:t>‹#›</a:t>
            </a:fld>
            <a:endParaRPr lang="cs-CZ"/>
          </a:p>
        </p:txBody>
      </p:sp>
    </p:spTree>
    <p:extLst>
      <p:ext uri="{BB962C8B-B14F-4D97-AF65-F5344CB8AC3E}">
        <p14:creationId xmlns:p14="http://schemas.microsoft.com/office/powerpoint/2010/main" val="273587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C4565E5-8944-4D70-AE97-0119F61FFA2E}" type="datetimeFigureOut">
              <a:rPr lang="cs-CZ" smtClean="0"/>
              <a:t>3.3.2014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843422D-22FE-49EE-91B6-FD5AFE34C791}" type="slidenum">
              <a:rPr lang="cs-CZ" smtClean="0"/>
              <a:t>‹#›</a:t>
            </a:fld>
            <a:endParaRPr lang="cs-CZ"/>
          </a:p>
        </p:txBody>
      </p:sp>
    </p:spTree>
    <p:extLst>
      <p:ext uri="{BB962C8B-B14F-4D97-AF65-F5344CB8AC3E}">
        <p14:creationId xmlns:p14="http://schemas.microsoft.com/office/powerpoint/2010/main" val="3549819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C4565E5-8944-4D70-AE97-0119F61FFA2E}" type="datetimeFigureOut">
              <a:rPr lang="cs-CZ" smtClean="0"/>
              <a:t>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843422D-22FE-49EE-91B6-FD5AFE34C791}" type="slidenum">
              <a:rPr lang="cs-CZ" smtClean="0"/>
              <a:t>‹#›</a:t>
            </a:fld>
            <a:endParaRPr lang="cs-CZ"/>
          </a:p>
        </p:txBody>
      </p:sp>
    </p:spTree>
    <p:extLst>
      <p:ext uri="{BB962C8B-B14F-4D97-AF65-F5344CB8AC3E}">
        <p14:creationId xmlns:p14="http://schemas.microsoft.com/office/powerpoint/2010/main" val="2537745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C4565E5-8944-4D70-AE97-0119F61FFA2E}" type="datetimeFigureOut">
              <a:rPr lang="cs-CZ" smtClean="0"/>
              <a:t>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843422D-22FE-49EE-91B6-FD5AFE34C791}" type="slidenum">
              <a:rPr lang="cs-CZ" smtClean="0"/>
              <a:t>‹#›</a:t>
            </a:fld>
            <a:endParaRPr lang="cs-CZ"/>
          </a:p>
        </p:txBody>
      </p:sp>
    </p:spTree>
    <p:extLst>
      <p:ext uri="{BB962C8B-B14F-4D97-AF65-F5344CB8AC3E}">
        <p14:creationId xmlns:p14="http://schemas.microsoft.com/office/powerpoint/2010/main" val="3812111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C4565E5-8944-4D70-AE97-0119F61FFA2E}"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843422D-22FE-49EE-91B6-FD5AFE34C791}" type="slidenum">
              <a:rPr lang="cs-CZ" smtClean="0"/>
              <a:t>‹#›</a:t>
            </a:fld>
            <a:endParaRPr lang="cs-CZ"/>
          </a:p>
        </p:txBody>
      </p:sp>
    </p:spTree>
    <p:extLst>
      <p:ext uri="{BB962C8B-B14F-4D97-AF65-F5344CB8AC3E}">
        <p14:creationId xmlns:p14="http://schemas.microsoft.com/office/powerpoint/2010/main" val="285686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C4565E5-8944-4D70-AE97-0119F61FFA2E}"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843422D-22FE-49EE-91B6-FD5AFE34C791}" type="slidenum">
              <a:rPr lang="cs-CZ" smtClean="0"/>
              <a:t>‹#›</a:t>
            </a:fld>
            <a:endParaRPr lang="cs-CZ"/>
          </a:p>
        </p:txBody>
      </p:sp>
    </p:spTree>
    <p:extLst>
      <p:ext uri="{BB962C8B-B14F-4D97-AF65-F5344CB8AC3E}">
        <p14:creationId xmlns:p14="http://schemas.microsoft.com/office/powerpoint/2010/main" val="2944958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4565E5-8944-4D70-AE97-0119F61FFA2E}" type="datetimeFigureOut">
              <a:rPr lang="cs-CZ" smtClean="0"/>
              <a:t>3.3.2014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43422D-22FE-49EE-91B6-FD5AFE34C791}" type="slidenum">
              <a:rPr lang="cs-CZ" smtClean="0"/>
              <a:t>‹#›</a:t>
            </a:fld>
            <a:endParaRPr lang="cs-CZ"/>
          </a:p>
        </p:txBody>
      </p:sp>
    </p:spTree>
    <p:extLst>
      <p:ext uri="{BB962C8B-B14F-4D97-AF65-F5344CB8AC3E}">
        <p14:creationId xmlns:p14="http://schemas.microsoft.com/office/powerpoint/2010/main" val="29717362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upload.wikimedia.org/wikipedia/commons/c/c9/Josef_Jungmann_CT.jpg"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upload.wikimedia.org/wikipedia/commons/8/82/Pavel_Jozef_Safarik.jpg"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upload.wikimedia.org/wikipedia/commons/5/5d/Jan_Vil%C3%ADmek_-_Franti%C5%A1ek_Palack%C3%BD.jpg" TargetMode="External"/><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upload.wikimedia.org/wikipedia/commons/3/34/Kollar_jan.jpg" TargetMode="External"/><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upload.wikimedia.org/wikipedia/commons/d/de/Jan_Vil%C3%ADmek_-_Franti%C5%A1ek_Ladislav_%C4%8Celakovsk%C3%BD.jpg" TargetMode="External"/><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extLst>
              <p:ext uri="{D42A27DB-BD31-4B8C-83A1-F6EECF244321}">
                <p14:modId xmlns:p14="http://schemas.microsoft.com/office/powerpoint/2010/main" val="692537492"/>
              </p:ext>
            </p:extLst>
          </p:nvPr>
        </p:nvGraphicFramePr>
        <p:xfrm>
          <a:off x="1691680" y="1675130"/>
          <a:ext cx="5720462" cy="839470"/>
        </p:xfrm>
        <a:graphic>
          <a:graphicData uri="http://schemas.openxmlformats.org/drawingml/2006/table">
            <a:tbl>
              <a:tblPr firstRow="1" firstCol="1" bandRow="1"/>
              <a:tblGrid>
                <a:gridCol w="2150347"/>
                <a:gridCol w="3570115"/>
              </a:tblGrid>
              <a:tr h="252095">
                <a:tc>
                  <a:txBody>
                    <a:bodyPr/>
                    <a:lstStyle/>
                    <a:p>
                      <a:pPr algn="ctr"/>
                      <a:r>
                        <a:rPr lang="cs-CZ" sz="1100" b="1" dirty="0">
                          <a:solidFill>
                            <a:srgbClr val="000000"/>
                          </a:solidFill>
                          <a:effectLst/>
                          <a:latin typeface="Calibri"/>
                          <a:cs typeface="Times New Roman"/>
                        </a:rPr>
                        <a:t>Název školy</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a:solidFill>
                            <a:srgbClr val="000000"/>
                          </a:solidFill>
                          <a:effectLst/>
                          <a:latin typeface="Calibri"/>
                          <a:cs typeface="Times New Roman"/>
                        </a:rPr>
                        <a:t>Základní škola a mateřská škola Libchavy</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3520">
                <a:tc>
                  <a:txBody>
                    <a:bodyPr/>
                    <a:lstStyle/>
                    <a:p>
                      <a:pPr algn="ctr"/>
                      <a:r>
                        <a:rPr lang="cs-CZ" sz="1100" b="1">
                          <a:solidFill>
                            <a:srgbClr val="000000"/>
                          </a:solidFill>
                          <a:effectLst/>
                          <a:latin typeface="Calibri"/>
                          <a:cs typeface="Times New Roman"/>
                        </a:rPr>
                        <a:t>Název a číslo projektu</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a:solidFill>
                            <a:srgbClr val="000000"/>
                          </a:solidFill>
                          <a:effectLst/>
                          <a:latin typeface="Calibri"/>
                          <a:cs typeface="Times New Roman"/>
                        </a:rPr>
                        <a:t>EU peníze pro ZŠ Libchavy</a:t>
                      </a:r>
                      <a:endParaRPr lang="cs-CZ" sz="1100">
                        <a:effectLst/>
                        <a:latin typeface="Times New Roman"/>
                        <a:cs typeface="Times New Roman"/>
                      </a:endParaRPr>
                    </a:p>
                    <a:p>
                      <a:pPr algn="ctr"/>
                      <a:r>
                        <a:rPr lang="cs-CZ" sz="1100" b="1">
                          <a:solidFill>
                            <a:srgbClr val="000000"/>
                          </a:solidFill>
                          <a:effectLst/>
                          <a:latin typeface="Calibri"/>
                          <a:cs typeface="Times New Roman"/>
                        </a:rPr>
                        <a:t>CZ.1.07/1.4.00/21.3403</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2095">
                <a:tc>
                  <a:txBody>
                    <a:bodyPr/>
                    <a:lstStyle/>
                    <a:p>
                      <a:pPr algn="ctr"/>
                      <a:r>
                        <a:rPr lang="cs-CZ" sz="1100" b="1">
                          <a:solidFill>
                            <a:srgbClr val="000000"/>
                          </a:solidFill>
                          <a:effectLst/>
                          <a:latin typeface="Calibri"/>
                          <a:cs typeface="Times New Roman"/>
                        </a:rPr>
                        <a:t>Číslo a název klíčové aktivity</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dirty="0">
                          <a:solidFill>
                            <a:srgbClr val="000000"/>
                          </a:solidFill>
                          <a:effectLst/>
                          <a:latin typeface="Calibri"/>
                          <a:cs typeface="Times New Roman"/>
                        </a:rPr>
                        <a:t>III/2 Inovace a zkvalitnění výuky prostřednictvím ICT</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626688438"/>
              </p:ext>
            </p:extLst>
          </p:nvPr>
        </p:nvGraphicFramePr>
        <p:xfrm>
          <a:off x="827584" y="2636912"/>
          <a:ext cx="7488832" cy="4104458"/>
        </p:xfrm>
        <a:graphic>
          <a:graphicData uri="http://schemas.openxmlformats.org/drawingml/2006/table">
            <a:tbl>
              <a:tblPr firstRow="1" firstCol="1" bandRow="1"/>
              <a:tblGrid>
                <a:gridCol w="1984627"/>
                <a:gridCol w="5504205"/>
              </a:tblGrid>
              <a:tr h="192609">
                <a:tc>
                  <a:txBody>
                    <a:bodyPr/>
                    <a:lstStyle/>
                    <a:p>
                      <a:pPr algn="ctr"/>
                      <a:r>
                        <a:rPr lang="cs-CZ" sz="900" b="1" dirty="0">
                          <a:solidFill>
                            <a:srgbClr val="000000"/>
                          </a:solidFill>
                          <a:effectLst/>
                          <a:latin typeface="Calibri"/>
                          <a:cs typeface="Times New Roman"/>
                        </a:rPr>
                        <a:t>Název materiálu:</a:t>
                      </a:r>
                      <a:endParaRPr lang="cs-CZ" sz="900" dirty="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200">
                          <a:solidFill>
                            <a:srgbClr val="000000"/>
                          </a:solidFill>
                          <a:effectLst/>
                          <a:latin typeface="Calibri"/>
                          <a:cs typeface="Times New Roman"/>
                        </a:rPr>
                        <a:t>Národní obrození – 2. fáze</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49743">
                <a:tc>
                  <a:txBody>
                    <a:bodyPr/>
                    <a:lstStyle/>
                    <a:p>
                      <a:pPr algn="ctr"/>
                      <a:r>
                        <a:rPr lang="cs-CZ" sz="900" b="1" dirty="0">
                          <a:solidFill>
                            <a:srgbClr val="000000"/>
                          </a:solidFill>
                          <a:effectLst/>
                          <a:latin typeface="Calibri"/>
                          <a:cs typeface="Times New Roman"/>
                        </a:rPr>
                        <a:t>Číslo materiálu:</a:t>
                      </a:r>
                      <a:endParaRPr lang="cs-CZ" sz="900" dirty="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b="1">
                          <a:solidFill>
                            <a:srgbClr val="000000"/>
                          </a:solidFill>
                          <a:effectLst/>
                          <a:latin typeface="Calibri"/>
                          <a:cs typeface="Times New Roman"/>
                        </a:rPr>
                        <a:t> </a:t>
                      </a:r>
                      <a:endParaRPr lang="cs-CZ" sz="900">
                        <a:effectLst/>
                        <a:latin typeface="Times New Roman"/>
                        <a:cs typeface="Times New Roman"/>
                      </a:endParaRPr>
                    </a:p>
                    <a:p>
                      <a:pPr algn="ctr"/>
                      <a:r>
                        <a:rPr lang="cs-CZ" sz="900" b="1">
                          <a:solidFill>
                            <a:srgbClr val="000000"/>
                          </a:solidFill>
                          <a:effectLst/>
                          <a:latin typeface="Calibri"/>
                          <a:cs typeface="Times New Roman"/>
                        </a:rPr>
                        <a:t>VY_32_INOVACE_14_13</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2609">
                <a:tc>
                  <a:txBody>
                    <a:bodyPr/>
                    <a:lstStyle/>
                    <a:p>
                      <a:pPr algn="ctr"/>
                      <a:r>
                        <a:rPr lang="cs-CZ" sz="900" b="1">
                          <a:solidFill>
                            <a:srgbClr val="000000"/>
                          </a:solidFill>
                          <a:effectLst/>
                          <a:latin typeface="Calibri"/>
                          <a:cs typeface="Times New Roman"/>
                        </a:rPr>
                        <a:t>Autor:</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solidFill>
                            <a:srgbClr val="000000"/>
                          </a:solidFill>
                          <a:effectLst/>
                          <a:latin typeface="Calibri"/>
                          <a:cs typeface="Times New Roman"/>
                        </a:rPr>
                        <a:t>Mgr. Hana Pleváková</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2609">
                <a:tc>
                  <a:txBody>
                    <a:bodyPr/>
                    <a:lstStyle/>
                    <a:p>
                      <a:pPr algn="ctr"/>
                      <a:r>
                        <a:rPr lang="cs-CZ" sz="900" b="1">
                          <a:solidFill>
                            <a:srgbClr val="000000"/>
                          </a:solidFill>
                          <a:effectLst/>
                          <a:latin typeface="Calibri"/>
                          <a:cs typeface="Times New Roman"/>
                        </a:rPr>
                        <a:t>Datum vytvoření:</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dirty="0" smtClean="0">
                          <a:effectLst/>
                          <a:latin typeface="Calibri"/>
                          <a:cs typeface="Times New Roman"/>
                        </a:rPr>
                        <a:t>15.</a:t>
                      </a:r>
                      <a:r>
                        <a:rPr lang="cs-CZ" sz="900" baseline="0" dirty="0" smtClean="0">
                          <a:effectLst/>
                          <a:latin typeface="Calibri"/>
                          <a:cs typeface="Times New Roman"/>
                        </a:rPr>
                        <a:t> 4. </a:t>
                      </a:r>
                      <a:r>
                        <a:rPr lang="cs-CZ" sz="900" baseline="0" smtClean="0">
                          <a:effectLst/>
                          <a:latin typeface="Calibri"/>
                          <a:cs typeface="Times New Roman"/>
                        </a:rPr>
                        <a:t>2013</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2609">
                <a:tc>
                  <a:txBody>
                    <a:bodyPr/>
                    <a:lstStyle/>
                    <a:p>
                      <a:pPr algn="ctr"/>
                      <a:r>
                        <a:rPr lang="cs-CZ" sz="900" b="1">
                          <a:solidFill>
                            <a:srgbClr val="000000"/>
                          </a:solidFill>
                          <a:effectLst/>
                          <a:latin typeface="Calibri"/>
                          <a:cs typeface="Times New Roman"/>
                        </a:rPr>
                        <a:t>Vyučovací předmět:</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Český jazyk a literatura</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2609">
                <a:tc>
                  <a:txBody>
                    <a:bodyPr/>
                    <a:lstStyle/>
                    <a:p>
                      <a:pPr algn="ctr"/>
                      <a:r>
                        <a:rPr lang="cs-CZ" sz="900" b="1" dirty="0">
                          <a:solidFill>
                            <a:srgbClr val="000000"/>
                          </a:solidFill>
                          <a:effectLst/>
                          <a:latin typeface="Calibri"/>
                          <a:cs typeface="Times New Roman"/>
                        </a:rPr>
                        <a:t>Ročník:</a:t>
                      </a:r>
                      <a:endParaRPr lang="cs-CZ" sz="900" dirty="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6. - 9. </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2609">
                <a:tc>
                  <a:txBody>
                    <a:bodyPr/>
                    <a:lstStyle/>
                    <a:p>
                      <a:pPr algn="ctr"/>
                      <a:r>
                        <a:rPr lang="cs-CZ" sz="900" b="1">
                          <a:solidFill>
                            <a:srgbClr val="000000"/>
                          </a:solidFill>
                          <a:effectLst/>
                          <a:latin typeface="Calibri"/>
                          <a:cs typeface="Times New Roman"/>
                        </a:rPr>
                        <a:t>Vzdělávací oblast:</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Jazyk a jazyková komunikace</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2609">
                <a:tc>
                  <a:txBody>
                    <a:bodyPr/>
                    <a:lstStyle/>
                    <a:p>
                      <a:pPr algn="ctr"/>
                      <a:r>
                        <a:rPr lang="cs-CZ" sz="900" b="1">
                          <a:solidFill>
                            <a:srgbClr val="000000"/>
                          </a:solidFill>
                          <a:effectLst/>
                          <a:latin typeface="Calibri"/>
                          <a:cs typeface="Times New Roman"/>
                        </a:rPr>
                        <a:t>Vzdělávací obor:</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Český jazyk a literatura</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2609">
                <a:tc>
                  <a:txBody>
                    <a:bodyPr/>
                    <a:lstStyle/>
                    <a:p>
                      <a:pPr algn="ctr"/>
                      <a:r>
                        <a:rPr lang="cs-CZ" sz="900" b="1">
                          <a:solidFill>
                            <a:srgbClr val="000000"/>
                          </a:solidFill>
                          <a:effectLst/>
                          <a:latin typeface="Calibri"/>
                          <a:cs typeface="Times New Roman"/>
                        </a:rPr>
                        <a:t>Tematický okruh:</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Literatura</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2609">
                <a:tc>
                  <a:txBody>
                    <a:bodyPr/>
                    <a:lstStyle/>
                    <a:p>
                      <a:pPr algn="ctr"/>
                      <a:r>
                        <a:rPr lang="cs-CZ" sz="900" b="1">
                          <a:solidFill>
                            <a:srgbClr val="000000"/>
                          </a:solidFill>
                          <a:effectLst/>
                          <a:latin typeface="Calibri"/>
                          <a:cs typeface="Times New Roman"/>
                        </a:rPr>
                        <a:t>Téma:</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Národní obrození – 2. fáze</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6165">
                <a:tc>
                  <a:txBody>
                    <a:bodyPr/>
                    <a:lstStyle/>
                    <a:p>
                      <a:pPr algn="ctr"/>
                      <a:r>
                        <a:rPr lang="cs-CZ" sz="900" b="1">
                          <a:solidFill>
                            <a:srgbClr val="000000"/>
                          </a:solidFill>
                          <a:effectLst/>
                          <a:latin typeface="Calibri"/>
                          <a:cs typeface="Times New Roman"/>
                        </a:rPr>
                        <a:t>Druh učebního materiálu:</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smtClean="0">
                          <a:effectLst/>
                          <a:latin typeface="Calibri"/>
                          <a:cs typeface="Times New Roman"/>
                        </a:rPr>
                        <a:t>Prezentace</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6165">
                <a:tc>
                  <a:txBody>
                    <a:bodyPr/>
                    <a:lstStyle/>
                    <a:p>
                      <a:pPr algn="ctr"/>
                      <a:r>
                        <a:rPr lang="cs-CZ" sz="900" b="1">
                          <a:solidFill>
                            <a:srgbClr val="000000"/>
                          </a:solidFill>
                          <a:effectLst/>
                          <a:latin typeface="Calibri"/>
                          <a:cs typeface="Times New Roman"/>
                        </a:rPr>
                        <a:t>Potřebný čas pro výuku DUM:</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a:effectLst/>
                          <a:latin typeface="Calibri"/>
                          <a:cs typeface="Times New Roman"/>
                        </a:rPr>
                        <a:t>15 – 25 min </a:t>
                      </a:r>
                      <a:endParaRPr lang="cs-CZ" sz="90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08904">
                <a:tc>
                  <a:txBody>
                    <a:bodyPr/>
                    <a:lstStyle/>
                    <a:p>
                      <a:pPr algn="ctr"/>
                      <a:r>
                        <a:rPr lang="cs-CZ" sz="900" b="1" dirty="0">
                          <a:solidFill>
                            <a:srgbClr val="000000"/>
                          </a:solidFill>
                          <a:effectLst/>
                          <a:latin typeface="Calibri"/>
                          <a:cs typeface="Times New Roman"/>
                        </a:rPr>
                        <a:t>Anotace / Metodický list: </a:t>
                      </a:r>
                      <a:endParaRPr lang="cs-CZ" sz="900" dirty="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900" dirty="0">
                          <a:effectLst/>
                          <a:latin typeface="Calibri"/>
                          <a:cs typeface="Times New Roman"/>
                        </a:rPr>
                        <a:t>Prezentace žákům poskytuje informace o 2. fázi národního obrození. </a:t>
                      </a:r>
                      <a:r>
                        <a:rPr lang="cs-CZ" sz="900" dirty="0" smtClean="0">
                          <a:effectLst/>
                          <a:latin typeface="Calibri"/>
                          <a:cs typeface="Times New Roman"/>
                        </a:rPr>
                        <a:t>Je vhodná pro seznámení</a:t>
                      </a:r>
                      <a:r>
                        <a:rPr lang="cs-CZ" sz="900" baseline="0" dirty="0" smtClean="0">
                          <a:effectLst/>
                          <a:latin typeface="Calibri"/>
                          <a:cs typeface="Times New Roman"/>
                        </a:rPr>
                        <a:t> s učivem i pro opakování. </a:t>
                      </a:r>
                      <a:r>
                        <a:rPr lang="cs-CZ" sz="900" dirty="0" smtClean="0">
                          <a:effectLst/>
                          <a:latin typeface="Calibri"/>
                          <a:cs typeface="Times New Roman"/>
                        </a:rPr>
                        <a:t>Žáci </a:t>
                      </a:r>
                      <a:r>
                        <a:rPr lang="cs-CZ" sz="900" dirty="0">
                          <a:effectLst/>
                          <a:latin typeface="Calibri"/>
                          <a:cs typeface="Times New Roman"/>
                        </a:rPr>
                        <a:t>se seznamují s historickými souvislostmi a se spisovateli tohoto období. V rámci prezentace jsou úkoly pro žáky, na které žáci odpovídají ústně. Na snímku (následujícím po zadání úkolu) je vždy odpověď. Prezentaci lze využít pro projekci na interaktivní tabuli, přes datový projektor ad</a:t>
                      </a:r>
                      <a:r>
                        <a:rPr lang="cs-CZ" sz="900" dirty="0" smtClean="0">
                          <a:effectLst/>
                          <a:latin typeface="Calibri"/>
                          <a:cs typeface="Times New Roman"/>
                        </a:rPr>
                        <a:t>. </a:t>
                      </a:r>
                      <a:r>
                        <a:rPr lang="cs-CZ" sz="900" dirty="0">
                          <a:effectLst/>
                          <a:latin typeface="Calibri"/>
                          <a:cs typeface="Times New Roman"/>
                        </a:rPr>
                        <a:t>Potřebný čas pro výuku je závislý na rychlosti </a:t>
                      </a:r>
                      <a:r>
                        <a:rPr lang="cs-CZ" sz="900">
                          <a:effectLst/>
                          <a:latin typeface="Calibri"/>
                          <a:cs typeface="Times New Roman"/>
                        </a:rPr>
                        <a:t>odpovědí </a:t>
                      </a:r>
                      <a:r>
                        <a:rPr lang="cs-CZ" sz="900" smtClean="0">
                          <a:effectLst/>
                          <a:latin typeface="Calibri"/>
                          <a:cs typeface="Times New Roman"/>
                        </a:rPr>
                        <a:t>žáků. </a:t>
                      </a:r>
                      <a:endParaRPr lang="cs-CZ" sz="900" dirty="0">
                        <a:effectLst/>
                        <a:latin typeface="Times New Roman"/>
                        <a:cs typeface="Times New Roman"/>
                      </a:endParaRPr>
                    </a:p>
                  </a:txBody>
                  <a:tcPr marL="37449" marR="3744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 name="Rectangle 2"/>
          <p:cNvSpPr>
            <a:spLocks noChangeArrowheads="1"/>
          </p:cNvSpPr>
          <p:nvPr/>
        </p:nvSpPr>
        <p:spPr bwMode="auto">
          <a:xfrm>
            <a:off x="2125663" y="1600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pic>
        <p:nvPicPr>
          <p:cNvPr id="2049" name="obrázek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1680" y="200025"/>
            <a:ext cx="5743575" cy="1400175"/>
          </a:xfrm>
          <a:prstGeom prst="rect">
            <a:avLst/>
          </a:prstGeom>
          <a:solidFill>
            <a:srgbClr val="FFFFFF"/>
          </a:solidFill>
        </p:spPr>
      </p:pic>
      <p:sp>
        <p:nvSpPr>
          <p:cNvPr id="7" name="Rectangle 3"/>
          <p:cNvSpPr>
            <a:spLocks noChangeArrowheads="1"/>
          </p:cNvSpPr>
          <p:nvPr/>
        </p:nvSpPr>
        <p:spPr bwMode="auto">
          <a:xfrm>
            <a:off x="2125663" y="20574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altLang="cs-CZ" sz="18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3859602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solidFill>
                  <a:srgbClr val="FF0000"/>
                </a:solidFill>
              </a:rPr>
              <a:t>Národní obrození</a:t>
            </a:r>
            <a:endParaRPr lang="cs-CZ" dirty="0">
              <a:solidFill>
                <a:srgbClr val="FF0000"/>
              </a:solidFill>
            </a:endParaRPr>
          </a:p>
        </p:txBody>
      </p:sp>
      <p:sp>
        <p:nvSpPr>
          <p:cNvPr id="3" name="Podnadpis 2"/>
          <p:cNvSpPr>
            <a:spLocks noGrp="1"/>
          </p:cNvSpPr>
          <p:nvPr>
            <p:ph type="subTitle" idx="1"/>
          </p:nvPr>
        </p:nvSpPr>
        <p:spPr/>
        <p:txBody>
          <a:bodyPr/>
          <a:lstStyle/>
          <a:p>
            <a:r>
              <a:rPr lang="cs-CZ" dirty="0" smtClean="0"/>
              <a:t>2. fáze</a:t>
            </a:r>
            <a:endParaRPr lang="cs-CZ" dirty="0"/>
          </a:p>
        </p:txBody>
      </p:sp>
    </p:spTree>
    <p:extLst>
      <p:ext uri="{BB962C8B-B14F-4D97-AF65-F5344CB8AC3E}">
        <p14:creationId xmlns:p14="http://schemas.microsoft.com/office/powerpoint/2010/main" val="30870642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Nadpis 1"/>
          <p:cNvSpPr>
            <a:spLocks noGrp="1"/>
          </p:cNvSpPr>
          <p:nvPr>
            <p:ph type="title"/>
          </p:nvPr>
        </p:nvSpPr>
        <p:spPr/>
        <p:txBody>
          <a:bodyPr/>
          <a:lstStyle/>
          <a:p>
            <a:pPr eaLnBrk="1" hangingPunct="1"/>
            <a:r>
              <a:rPr lang="cs-CZ" altLang="cs-CZ" smtClean="0"/>
              <a:t>2. fáze NO - ofenzivní</a:t>
            </a:r>
          </a:p>
        </p:txBody>
      </p:sp>
      <p:sp>
        <p:nvSpPr>
          <p:cNvPr id="12291" name="Zástupný symbol pro obsah 2"/>
          <p:cNvSpPr>
            <a:spLocks noGrp="1"/>
          </p:cNvSpPr>
          <p:nvPr>
            <p:ph sz="half" idx="1"/>
          </p:nvPr>
        </p:nvSpPr>
        <p:spPr/>
        <p:txBody>
          <a:bodyPr>
            <a:normAutofit lnSpcReduction="10000"/>
          </a:bodyPr>
          <a:lstStyle/>
          <a:p>
            <a:pPr eaLnBrk="1" hangingPunct="1"/>
            <a:r>
              <a:rPr lang="cs-CZ" altLang="cs-CZ" b="1" u="sng" dirty="0" smtClean="0">
                <a:solidFill>
                  <a:srgbClr val="FF0000"/>
                </a:solidFill>
              </a:rPr>
              <a:t>Josef Jungmann </a:t>
            </a:r>
            <a:r>
              <a:rPr lang="cs-CZ" altLang="cs-CZ" b="1" u="sng" dirty="0" smtClean="0"/>
              <a:t>(1773 – 1847)</a:t>
            </a:r>
          </a:p>
          <a:p>
            <a:pPr eaLnBrk="1" hangingPunct="1"/>
            <a:r>
              <a:rPr lang="cs-CZ" altLang="cs-CZ" dirty="0" smtClean="0">
                <a:solidFill>
                  <a:srgbClr val="FF0000"/>
                </a:solidFill>
              </a:rPr>
              <a:t>Jazykovědec, překladatel, básník</a:t>
            </a:r>
            <a:r>
              <a:rPr lang="cs-CZ" altLang="cs-CZ" dirty="0" smtClean="0"/>
              <a:t>, propagátor češtiny</a:t>
            </a:r>
          </a:p>
          <a:p>
            <a:pPr eaLnBrk="1" hangingPunct="1"/>
            <a:r>
              <a:rPr lang="cs-CZ" altLang="cs-CZ" dirty="0" smtClean="0"/>
              <a:t>Narodil se v Hudlicích u Berouna</a:t>
            </a:r>
          </a:p>
          <a:p>
            <a:pPr eaLnBrk="1" hangingPunct="1"/>
            <a:r>
              <a:rPr lang="cs-CZ" altLang="cs-CZ" dirty="0" smtClean="0"/>
              <a:t>Působil na gymnáziu v Litoměřicích, pak na gymnáziu v Praze</a:t>
            </a:r>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436096" y="1340768"/>
            <a:ext cx="3084615" cy="39189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Obdélník 2"/>
          <p:cNvSpPr/>
          <p:nvPr/>
        </p:nvSpPr>
        <p:spPr>
          <a:xfrm>
            <a:off x="5292080" y="5445224"/>
            <a:ext cx="3563888" cy="523220"/>
          </a:xfrm>
          <a:prstGeom prst="rect">
            <a:avLst/>
          </a:prstGeom>
        </p:spPr>
        <p:txBody>
          <a:bodyPr wrap="square">
            <a:spAutoFit/>
          </a:bodyPr>
          <a:lstStyle/>
          <a:p>
            <a:pPr lvl="0">
              <a:spcBef>
                <a:spcPct val="20000"/>
              </a:spcBef>
            </a:pPr>
            <a:r>
              <a:rPr lang="cs-CZ" altLang="cs-CZ" sz="1400" dirty="0">
                <a:solidFill>
                  <a:prstClr val="black"/>
                </a:solidFill>
                <a:hlinkClick r:id="rId3"/>
              </a:rPr>
              <a:t>http://upload.wikimedia.org/wikipedia/commons/c/c9/Josef_Jungmann_CT.jpg</a:t>
            </a:r>
            <a:endParaRPr lang="cs-CZ" altLang="cs-CZ" sz="1400" dirty="0">
              <a:solidFill>
                <a:prstClr val="black"/>
              </a:solidFill>
            </a:endParaRPr>
          </a:p>
        </p:txBody>
      </p:sp>
    </p:spTree>
    <p:extLst>
      <p:ext uri="{BB962C8B-B14F-4D97-AF65-F5344CB8AC3E}">
        <p14:creationId xmlns:p14="http://schemas.microsoft.com/office/powerpoint/2010/main" val="11460396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Nadpis 1"/>
          <p:cNvSpPr>
            <a:spLocks noGrp="1"/>
          </p:cNvSpPr>
          <p:nvPr>
            <p:ph type="title"/>
          </p:nvPr>
        </p:nvSpPr>
        <p:spPr/>
        <p:txBody>
          <a:bodyPr/>
          <a:lstStyle/>
          <a:p>
            <a:pPr eaLnBrk="1" hangingPunct="1"/>
            <a:r>
              <a:rPr lang="cs-CZ" altLang="cs-CZ" smtClean="0"/>
              <a:t>2. fáze NO -Dílo Josefa Jungmanna</a:t>
            </a:r>
          </a:p>
        </p:txBody>
      </p:sp>
      <p:sp>
        <p:nvSpPr>
          <p:cNvPr id="3" name="Zástupný symbol pro obsah 2"/>
          <p:cNvSpPr>
            <a:spLocks noGrp="1"/>
          </p:cNvSpPr>
          <p:nvPr>
            <p:ph idx="1"/>
          </p:nvPr>
        </p:nvSpPr>
        <p:spPr/>
        <p:txBody>
          <a:bodyPr>
            <a:normAutofit fontScale="77500" lnSpcReduction="20000"/>
          </a:bodyPr>
          <a:lstStyle/>
          <a:p>
            <a:pPr eaLnBrk="1" hangingPunct="1">
              <a:defRPr/>
            </a:pPr>
            <a:r>
              <a:rPr lang="cs-CZ" dirty="0" smtClean="0"/>
              <a:t>shromáždil a rozšířil slovní zásobu jazyka: </a:t>
            </a:r>
          </a:p>
          <a:p>
            <a:pPr eaLnBrk="1" hangingPunct="1">
              <a:buFont typeface="Arial" charset="0"/>
              <a:buNone/>
              <a:defRPr/>
            </a:pPr>
            <a:r>
              <a:rPr lang="cs-CZ" dirty="0" smtClean="0"/>
              <a:t>             </a:t>
            </a:r>
            <a:r>
              <a:rPr lang="cs-CZ" b="1" u="sng" dirty="0" smtClean="0">
                <a:solidFill>
                  <a:srgbClr val="FF0000"/>
                </a:solidFill>
              </a:rPr>
              <a:t>Slovník česko-německý</a:t>
            </a:r>
            <a:r>
              <a:rPr lang="cs-CZ" dirty="0" smtClean="0">
                <a:solidFill>
                  <a:srgbClr val="FF0000"/>
                </a:solidFill>
              </a:rPr>
              <a:t> (5dílný, 120 000 slov)</a:t>
            </a:r>
          </a:p>
          <a:p>
            <a:pPr eaLnBrk="1" hangingPunct="1">
              <a:defRPr/>
            </a:pPr>
            <a:r>
              <a:rPr lang="cs-CZ" u="sng" dirty="0" smtClean="0"/>
              <a:t>Pro slovník čerpal z:</a:t>
            </a:r>
          </a:p>
          <a:p>
            <a:pPr eaLnBrk="1" hangingPunct="1">
              <a:defRPr/>
            </a:pPr>
            <a:r>
              <a:rPr lang="cs-CZ" dirty="0" smtClean="0">
                <a:solidFill>
                  <a:srgbClr val="008000"/>
                </a:solidFill>
              </a:rPr>
              <a:t>literárních památek</a:t>
            </a:r>
          </a:p>
          <a:p>
            <a:pPr eaLnBrk="1" hangingPunct="1">
              <a:defRPr/>
            </a:pPr>
            <a:r>
              <a:rPr lang="cs-CZ" dirty="0" smtClean="0">
                <a:solidFill>
                  <a:srgbClr val="002060"/>
                </a:solidFill>
              </a:rPr>
              <a:t>z řeči lidu</a:t>
            </a:r>
          </a:p>
          <a:p>
            <a:pPr eaLnBrk="1" hangingPunct="1">
              <a:defRPr/>
            </a:pPr>
            <a:r>
              <a:rPr lang="cs-CZ" dirty="0" smtClean="0">
                <a:solidFill>
                  <a:srgbClr val="7030A0"/>
                </a:solidFill>
              </a:rPr>
              <a:t>z jiných slovanských jazyků, zvl. z ruštiny a polštiny (vzduch, příroda, jablko; chmura, závoj, tklivý)</a:t>
            </a:r>
          </a:p>
          <a:p>
            <a:pPr eaLnBrk="1" hangingPunct="1">
              <a:defRPr/>
            </a:pPr>
            <a:r>
              <a:rPr lang="cs-CZ" dirty="0" smtClean="0">
                <a:solidFill>
                  <a:srgbClr val="0070C0"/>
                </a:solidFill>
              </a:rPr>
              <a:t>vytvářel novotvary: rostlina, nerost, ozvěna, kyselina, dusík, čtverec apod.</a:t>
            </a:r>
          </a:p>
          <a:p>
            <a:pPr eaLnBrk="1" hangingPunct="1">
              <a:defRPr/>
            </a:pPr>
            <a:r>
              <a:rPr lang="cs-CZ" dirty="0" smtClean="0">
                <a:solidFill>
                  <a:srgbClr val="FF0000"/>
                </a:solidFill>
              </a:rPr>
              <a:t>důkaz = čeština je jazyk stejně dokonalý jako němčina</a:t>
            </a:r>
          </a:p>
          <a:p>
            <a:pPr eaLnBrk="1" hangingPunct="1">
              <a:defRPr/>
            </a:pPr>
            <a:r>
              <a:rPr lang="cs-CZ" dirty="0" smtClean="0">
                <a:solidFill>
                  <a:srgbClr val="FF0000"/>
                </a:solidFill>
              </a:rPr>
              <a:t>vznik českého odborného názvosloví – vliv na rozvoj přírodních a humanitních věd</a:t>
            </a:r>
            <a:endParaRPr lang="cs-CZ" dirty="0">
              <a:solidFill>
                <a:srgbClr val="FF0000"/>
              </a:solidFill>
            </a:endParaRPr>
          </a:p>
        </p:txBody>
      </p:sp>
    </p:spTree>
    <p:extLst>
      <p:ext uri="{BB962C8B-B14F-4D97-AF65-F5344CB8AC3E}">
        <p14:creationId xmlns:p14="http://schemas.microsoft.com/office/powerpoint/2010/main" val="158802165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Nadpis 1"/>
          <p:cNvSpPr>
            <a:spLocks noGrp="1"/>
          </p:cNvSpPr>
          <p:nvPr>
            <p:ph type="title"/>
          </p:nvPr>
        </p:nvSpPr>
        <p:spPr/>
        <p:txBody>
          <a:bodyPr/>
          <a:lstStyle/>
          <a:p>
            <a:pPr eaLnBrk="1" hangingPunct="1"/>
            <a:r>
              <a:rPr lang="cs-CZ" altLang="cs-CZ" smtClean="0"/>
              <a:t>2. fáze NO </a:t>
            </a:r>
          </a:p>
        </p:txBody>
      </p:sp>
      <p:sp>
        <p:nvSpPr>
          <p:cNvPr id="3" name="Zástupný symbol pro obsah 2"/>
          <p:cNvSpPr>
            <a:spLocks noGrp="1"/>
          </p:cNvSpPr>
          <p:nvPr>
            <p:ph sz="half" idx="1"/>
          </p:nvPr>
        </p:nvSpPr>
        <p:spPr>
          <a:xfrm>
            <a:off x="395536" y="1268760"/>
            <a:ext cx="4951606" cy="4968552"/>
          </a:xfrm>
        </p:spPr>
        <p:txBody>
          <a:bodyPr>
            <a:normAutofit fontScale="92500" lnSpcReduction="10000"/>
          </a:bodyPr>
          <a:lstStyle/>
          <a:p>
            <a:pPr eaLnBrk="1" hangingPunct="1">
              <a:defRPr/>
            </a:pPr>
            <a:r>
              <a:rPr lang="cs-CZ" b="1" u="sng" dirty="0" smtClean="0">
                <a:solidFill>
                  <a:srgbClr val="FF0000"/>
                </a:solidFill>
              </a:rPr>
              <a:t>Pavel Josef Šafařík </a:t>
            </a:r>
            <a:r>
              <a:rPr lang="cs-CZ" b="1" u="sng" dirty="0" smtClean="0"/>
              <a:t>(1795 – 1861)</a:t>
            </a:r>
          </a:p>
          <a:p>
            <a:pPr eaLnBrk="1" hangingPunct="1">
              <a:defRPr/>
            </a:pPr>
            <a:r>
              <a:rPr lang="cs-CZ" dirty="0" smtClean="0">
                <a:solidFill>
                  <a:srgbClr val="FF0000"/>
                </a:solidFill>
              </a:rPr>
              <a:t>Slovák, ale psal česky </a:t>
            </a:r>
          </a:p>
          <a:p>
            <a:pPr eaLnBrk="1" hangingPunct="1">
              <a:defRPr/>
            </a:pPr>
            <a:r>
              <a:rPr lang="cs-CZ" dirty="0" smtClean="0"/>
              <a:t>zakladatel slovanské archeologie: </a:t>
            </a:r>
            <a:r>
              <a:rPr lang="cs-CZ" b="1" u="sng" dirty="0" smtClean="0"/>
              <a:t>Slovanské starožitnosti </a:t>
            </a:r>
            <a:r>
              <a:rPr lang="cs-CZ" dirty="0" smtClean="0"/>
              <a:t>– </a:t>
            </a:r>
            <a:r>
              <a:rPr lang="cs-CZ" dirty="0" smtClean="0">
                <a:solidFill>
                  <a:srgbClr val="FF0000"/>
                </a:solidFill>
              </a:rPr>
              <a:t>nejstarší dějiny Slovanů, důkaz starobylosti slovanského usídlení v Evropě</a:t>
            </a:r>
          </a:p>
          <a:p>
            <a:pPr eaLnBrk="1" hangingPunct="1">
              <a:defRPr/>
            </a:pPr>
            <a:r>
              <a:rPr lang="cs-CZ" dirty="0" smtClean="0"/>
              <a:t>literární historik: </a:t>
            </a:r>
            <a:r>
              <a:rPr lang="cs-CZ" b="1" u="sng" dirty="0" smtClean="0"/>
              <a:t>Dějiny slovanského jazyka a literatury ve všech nářečích</a:t>
            </a:r>
            <a:r>
              <a:rPr lang="cs-CZ" dirty="0" smtClean="0"/>
              <a:t> – Slovanstvo považováno za jeden národ, slovanské jazyky za nářečí</a:t>
            </a:r>
            <a:endParaRPr lang="cs-CZ" dirty="0"/>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436096" y="1412776"/>
            <a:ext cx="3020880" cy="367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5347142" y="5254561"/>
            <a:ext cx="3240361" cy="523220"/>
          </a:xfrm>
          <a:prstGeom prst="rect">
            <a:avLst/>
          </a:prstGeom>
        </p:spPr>
        <p:txBody>
          <a:bodyPr wrap="square">
            <a:spAutoFit/>
          </a:bodyPr>
          <a:lstStyle/>
          <a:p>
            <a:pPr lvl="0">
              <a:spcBef>
                <a:spcPct val="20000"/>
              </a:spcBef>
            </a:pPr>
            <a:r>
              <a:rPr lang="cs-CZ" altLang="cs-CZ" sz="1400" dirty="0">
                <a:solidFill>
                  <a:prstClr val="black"/>
                </a:solidFill>
                <a:hlinkClick r:id="rId3"/>
              </a:rPr>
              <a:t>http://upload.wikimedia.org/wikipedia/commons/8/82/Pavel_Jozef_Safarik.jpg</a:t>
            </a:r>
            <a:endParaRPr lang="cs-CZ" altLang="cs-CZ" sz="1400" dirty="0">
              <a:solidFill>
                <a:prstClr val="black"/>
              </a:solidFill>
            </a:endParaRPr>
          </a:p>
        </p:txBody>
      </p:sp>
    </p:spTree>
    <p:extLst>
      <p:ext uri="{BB962C8B-B14F-4D97-AF65-F5344CB8AC3E}">
        <p14:creationId xmlns:p14="http://schemas.microsoft.com/office/powerpoint/2010/main" val="19847995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Nadpis 1"/>
          <p:cNvSpPr>
            <a:spLocks noGrp="1"/>
          </p:cNvSpPr>
          <p:nvPr>
            <p:ph type="title"/>
          </p:nvPr>
        </p:nvSpPr>
        <p:spPr/>
        <p:txBody>
          <a:bodyPr/>
          <a:lstStyle/>
          <a:p>
            <a:pPr eaLnBrk="1" hangingPunct="1"/>
            <a:r>
              <a:rPr lang="cs-CZ" altLang="cs-CZ" smtClean="0"/>
              <a:t>2. fáze NO</a:t>
            </a:r>
          </a:p>
        </p:txBody>
      </p:sp>
      <p:sp>
        <p:nvSpPr>
          <p:cNvPr id="3" name="Zástupný symbol pro obsah 2"/>
          <p:cNvSpPr>
            <a:spLocks noGrp="1"/>
          </p:cNvSpPr>
          <p:nvPr>
            <p:ph sz="half" idx="1"/>
          </p:nvPr>
        </p:nvSpPr>
        <p:spPr>
          <a:xfrm>
            <a:off x="107504" y="1268760"/>
            <a:ext cx="5616624" cy="5472608"/>
          </a:xfrm>
        </p:spPr>
        <p:txBody>
          <a:bodyPr>
            <a:normAutofit fontScale="70000" lnSpcReduction="20000"/>
          </a:bodyPr>
          <a:lstStyle/>
          <a:p>
            <a:pPr eaLnBrk="1" hangingPunct="1">
              <a:defRPr/>
            </a:pPr>
            <a:r>
              <a:rPr lang="cs-CZ" b="1" u="sng" dirty="0" smtClean="0">
                <a:solidFill>
                  <a:srgbClr val="FF0000"/>
                </a:solidFill>
              </a:rPr>
              <a:t>František Palacký </a:t>
            </a:r>
            <a:r>
              <a:rPr lang="cs-CZ" b="1" u="sng" dirty="0" smtClean="0"/>
              <a:t>(1798 – 1876)</a:t>
            </a:r>
          </a:p>
          <a:p>
            <a:pPr eaLnBrk="1" hangingPunct="1">
              <a:defRPr/>
            </a:pPr>
            <a:r>
              <a:rPr lang="cs-CZ" dirty="0" smtClean="0"/>
              <a:t>narodil se v Hodslavicích na Moravě</a:t>
            </a:r>
          </a:p>
          <a:p>
            <a:pPr eaLnBrk="1" hangingPunct="1">
              <a:defRPr/>
            </a:pPr>
            <a:r>
              <a:rPr lang="cs-CZ" dirty="0" smtClean="0">
                <a:solidFill>
                  <a:srgbClr val="FF0000"/>
                </a:solidFill>
              </a:rPr>
              <a:t>zemský historiograf</a:t>
            </a:r>
          </a:p>
          <a:p>
            <a:pPr eaLnBrk="1" hangingPunct="1">
              <a:defRPr/>
            </a:pPr>
            <a:r>
              <a:rPr lang="cs-CZ" dirty="0" smtClean="0">
                <a:solidFill>
                  <a:srgbClr val="FF0000"/>
                </a:solidFill>
              </a:rPr>
              <a:t>politik – liberál </a:t>
            </a:r>
            <a:r>
              <a:rPr lang="cs-CZ" dirty="0" smtClean="0"/>
              <a:t>(zastánce federalistické koncepce rakouského státu, tj. austroslavismu)</a:t>
            </a:r>
          </a:p>
          <a:p>
            <a:pPr eaLnBrk="1" hangingPunct="1">
              <a:defRPr/>
            </a:pPr>
            <a:r>
              <a:rPr lang="cs-CZ" dirty="0" smtClean="0">
                <a:solidFill>
                  <a:srgbClr val="008000"/>
                </a:solidFill>
              </a:rPr>
              <a:t>organizátor: </a:t>
            </a:r>
          </a:p>
          <a:p>
            <a:pPr eaLnBrk="1" hangingPunct="1">
              <a:defRPr/>
            </a:pPr>
            <a:r>
              <a:rPr lang="cs-CZ" dirty="0" smtClean="0">
                <a:solidFill>
                  <a:srgbClr val="008000"/>
                </a:solidFill>
              </a:rPr>
              <a:t>1) založení Časopisu Společnosti</a:t>
            </a:r>
          </a:p>
          <a:p>
            <a:pPr eaLnBrk="1" hangingPunct="1">
              <a:buFont typeface="Arial" charset="0"/>
              <a:buNone/>
              <a:defRPr/>
            </a:pPr>
            <a:r>
              <a:rPr lang="cs-CZ" dirty="0" smtClean="0">
                <a:solidFill>
                  <a:srgbClr val="008000"/>
                </a:solidFill>
              </a:rPr>
              <a:t>      2) vlasteneckého muzea v Čechách</a:t>
            </a:r>
          </a:p>
          <a:p>
            <a:pPr eaLnBrk="1" hangingPunct="1">
              <a:buFont typeface="Arial" charset="0"/>
              <a:buNone/>
              <a:defRPr/>
            </a:pPr>
            <a:r>
              <a:rPr lang="cs-CZ" dirty="0" smtClean="0">
                <a:solidFill>
                  <a:srgbClr val="008000"/>
                </a:solidFill>
              </a:rPr>
              <a:t>      3) založení Matice české – vydávání českých knih</a:t>
            </a:r>
          </a:p>
          <a:p>
            <a:pPr eaLnBrk="1" hangingPunct="1">
              <a:buFont typeface="Arial" charset="0"/>
              <a:buNone/>
              <a:defRPr/>
            </a:pPr>
            <a:endParaRPr lang="cs-CZ" dirty="0" smtClean="0">
              <a:solidFill>
                <a:srgbClr val="008000"/>
              </a:solidFill>
            </a:endParaRPr>
          </a:p>
          <a:p>
            <a:pPr eaLnBrk="1" hangingPunct="1">
              <a:buFont typeface="Arial" charset="0"/>
              <a:buNone/>
              <a:defRPr/>
            </a:pPr>
            <a:r>
              <a:rPr lang="cs-CZ" dirty="0" smtClean="0">
                <a:solidFill>
                  <a:srgbClr val="FF0066"/>
                </a:solidFill>
              </a:rPr>
              <a:t>Úkoly pro žáky:</a:t>
            </a:r>
          </a:p>
          <a:p>
            <a:pPr lvl="0"/>
            <a:r>
              <a:rPr lang="cs-CZ" dirty="0" smtClean="0"/>
              <a:t> </a:t>
            </a:r>
            <a:r>
              <a:rPr lang="cs-CZ" sz="3200" i="1" dirty="0">
                <a:solidFill>
                  <a:srgbClr val="FF0066"/>
                </a:solidFill>
              </a:rPr>
              <a:t>Na které bankovce můžeme v nynější době nalézt podobiznu Františka Palackého?</a:t>
            </a:r>
          </a:p>
          <a:p>
            <a:pPr lvl="0"/>
            <a:r>
              <a:rPr lang="cs-CZ" sz="3200" i="1" dirty="0">
                <a:solidFill>
                  <a:srgbClr val="FF0066"/>
                </a:solidFill>
              </a:rPr>
              <a:t>Co to je liberalismus a liberál?</a:t>
            </a:r>
            <a:r>
              <a:rPr lang="cs-CZ" dirty="0" smtClean="0">
                <a:solidFill>
                  <a:srgbClr val="FF0066"/>
                </a:solidFill>
              </a:rPr>
              <a:t>                    </a:t>
            </a:r>
            <a:endParaRPr lang="cs-CZ" dirty="0">
              <a:solidFill>
                <a:srgbClr val="FF0066"/>
              </a:solidFill>
            </a:endParaRPr>
          </a:p>
        </p:txBody>
      </p:sp>
      <p:pic>
        <p:nvPicPr>
          <p:cNvPr id="307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724128" y="980728"/>
            <a:ext cx="3245339"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5724128" y="5805264"/>
            <a:ext cx="3240360" cy="738664"/>
          </a:xfrm>
          <a:prstGeom prst="rect">
            <a:avLst/>
          </a:prstGeom>
        </p:spPr>
        <p:txBody>
          <a:bodyPr wrap="square">
            <a:spAutoFit/>
          </a:bodyPr>
          <a:lstStyle/>
          <a:p>
            <a:pPr lvl="0">
              <a:spcBef>
                <a:spcPct val="20000"/>
              </a:spcBef>
            </a:pPr>
            <a:r>
              <a:rPr lang="cs-CZ" altLang="cs-CZ" sz="1400" dirty="0">
                <a:solidFill>
                  <a:prstClr val="black"/>
                </a:solidFill>
                <a:hlinkClick r:id="rId3"/>
              </a:rPr>
              <a:t>http://upload.wikimedia.org/wikipedia/commons/5/5d/Jan_Vil%C3%ADmek_-_Franti%C5%A1ek_Palack%C3%BD.jpg</a:t>
            </a:r>
            <a:endParaRPr lang="cs-CZ" altLang="cs-CZ" sz="1400" dirty="0">
              <a:solidFill>
                <a:prstClr val="black"/>
              </a:solidFill>
            </a:endParaRPr>
          </a:p>
        </p:txBody>
      </p:sp>
    </p:spTree>
    <p:extLst>
      <p:ext uri="{BB962C8B-B14F-4D97-AF65-F5344CB8AC3E}">
        <p14:creationId xmlns:p14="http://schemas.microsoft.com/office/powerpoint/2010/main" val="41777420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Odpovědi:</a:t>
            </a:r>
            <a:endParaRPr lang="cs-CZ" dirty="0"/>
          </a:p>
        </p:txBody>
      </p:sp>
      <p:sp>
        <p:nvSpPr>
          <p:cNvPr id="3" name="Zástupný symbol pro obsah 2"/>
          <p:cNvSpPr>
            <a:spLocks noGrp="1"/>
          </p:cNvSpPr>
          <p:nvPr>
            <p:ph idx="1"/>
          </p:nvPr>
        </p:nvSpPr>
        <p:spPr/>
        <p:txBody>
          <a:bodyPr/>
          <a:lstStyle/>
          <a:p>
            <a:r>
              <a:rPr lang="cs-CZ" i="1" dirty="0" smtClean="0">
                <a:solidFill>
                  <a:srgbClr val="FF0066"/>
                </a:solidFill>
              </a:rPr>
              <a:t>František Palacký je vyobrazen na bankovce s nominální hodnotou: 1000,- Kč (t.r. 2014)</a:t>
            </a:r>
          </a:p>
          <a:p>
            <a:r>
              <a:rPr lang="cs-CZ" i="1" dirty="0">
                <a:solidFill>
                  <a:srgbClr val="FF0066"/>
                </a:solidFill>
              </a:rPr>
              <a:t>L</a:t>
            </a:r>
            <a:r>
              <a:rPr lang="cs-CZ" i="1" dirty="0" smtClean="0">
                <a:solidFill>
                  <a:srgbClr val="FF0066"/>
                </a:solidFill>
              </a:rPr>
              <a:t>iberalismus = shovívavost k jiným názorům, politicky požaduje záruky demokratických práv a svobod. Liberál je osoba, která vyznává liberalismus</a:t>
            </a:r>
            <a:r>
              <a:rPr lang="cs-CZ" dirty="0" smtClean="0">
                <a:solidFill>
                  <a:srgbClr val="FF0066"/>
                </a:solidFill>
              </a:rPr>
              <a:t>.</a:t>
            </a:r>
            <a:endParaRPr lang="cs-CZ" dirty="0">
              <a:solidFill>
                <a:srgbClr val="FF0066"/>
              </a:solidFill>
            </a:endParaRPr>
          </a:p>
        </p:txBody>
      </p:sp>
    </p:spTree>
    <p:extLst>
      <p:ext uri="{BB962C8B-B14F-4D97-AF65-F5344CB8AC3E}">
        <p14:creationId xmlns:p14="http://schemas.microsoft.com/office/powerpoint/2010/main" val="4311084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Nadpis 1"/>
          <p:cNvSpPr>
            <a:spLocks noGrp="1"/>
          </p:cNvSpPr>
          <p:nvPr>
            <p:ph type="title"/>
          </p:nvPr>
        </p:nvSpPr>
        <p:spPr/>
        <p:txBody>
          <a:bodyPr/>
          <a:lstStyle/>
          <a:p>
            <a:pPr eaLnBrk="1" hangingPunct="1"/>
            <a:r>
              <a:rPr lang="cs-CZ" altLang="cs-CZ" smtClean="0"/>
              <a:t>2. fáze NO</a:t>
            </a:r>
          </a:p>
        </p:txBody>
      </p:sp>
      <p:sp>
        <p:nvSpPr>
          <p:cNvPr id="19459" name="Zástupný symbol pro obsah 2"/>
          <p:cNvSpPr>
            <a:spLocks noGrp="1"/>
          </p:cNvSpPr>
          <p:nvPr>
            <p:ph idx="1"/>
          </p:nvPr>
        </p:nvSpPr>
        <p:spPr/>
        <p:txBody>
          <a:bodyPr/>
          <a:lstStyle/>
          <a:p>
            <a:pPr eaLnBrk="1" hangingPunct="1"/>
            <a:r>
              <a:rPr lang="cs-CZ" altLang="cs-CZ" dirty="0" smtClean="0"/>
              <a:t>Dílo Františka Palackého – historik:</a:t>
            </a:r>
          </a:p>
          <a:p>
            <a:pPr eaLnBrk="1" hangingPunct="1"/>
            <a:r>
              <a:rPr lang="cs-CZ" altLang="cs-CZ" b="1" u="sng" dirty="0" smtClean="0"/>
              <a:t>Dějiny národu českého v Čechách i v Moravě </a:t>
            </a:r>
            <a:r>
              <a:rPr lang="cs-CZ" altLang="cs-CZ" dirty="0" smtClean="0"/>
              <a:t>(5dílné) – </a:t>
            </a:r>
            <a:r>
              <a:rPr lang="cs-CZ" altLang="cs-CZ" dirty="0" smtClean="0">
                <a:solidFill>
                  <a:srgbClr val="008000"/>
                </a:solidFill>
              </a:rPr>
              <a:t>psáno německy  i česky, základní historické dílo</a:t>
            </a:r>
            <a:r>
              <a:rPr lang="cs-CZ" altLang="cs-CZ" dirty="0" smtClean="0"/>
              <a:t> (výklad dějiny, vyzdvihuje dobu husitskou ), </a:t>
            </a:r>
            <a:r>
              <a:rPr lang="cs-CZ" altLang="cs-CZ" dirty="0" smtClean="0">
                <a:solidFill>
                  <a:srgbClr val="008000"/>
                </a:solidFill>
              </a:rPr>
              <a:t>inspirace pro Aloise Jiráska</a:t>
            </a:r>
          </a:p>
        </p:txBody>
      </p:sp>
    </p:spTree>
    <p:extLst>
      <p:ext uri="{BB962C8B-B14F-4D97-AF65-F5344CB8AC3E}">
        <p14:creationId xmlns:p14="http://schemas.microsoft.com/office/powerpoint/2010/main" val="24307033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Nadpis 1"/>
          <p:cNvSpPr>
            <a:spLocks noGrp="1"/>
          </p:cNvSpPr>
          <p:nvPr>
            <p:ph type="title"/>
          </p:nvPr>
        </p:nvSpPr>
        <p:spPr/>
        <p:txBody>
          <a:bodyPr/>
          <a:lstStyle/>
          <a:p>
            <a:pPr eaLnBrk="1" hangingPunct="1"/>
            <a:r>
              <a:rPr lang="cs-CZ" altLang="cs-CZ" smtClean="0"/>
              <a:t>2. fáze NO</a:t>
            </a:r>
          </a:p>
        </p:txBody>
      </p:sp>
      <p:sp>
        <p:nvSpPr>
          <p:cNvPr id="20483" name="Zástupný symbol pro obsah 2"/>
          <p:cNvSpPr>
            <a:spLocks noGrp="1"/>
          </p:cNvSpPr>
          <p:nvPr>
            <p:ph sz="half" idx="1"/>
          </p:nvPr>
        </p:nvSpPr>
        <p:spPr>
          <a:xfrm>
            <a:off x="457200" y="1412776"/>
            <a:ext cx="4330824" cy="4713387"/>
          </a:xfrm>
        </p:spPr>
        <p:txBody>
          <a:bodyPr>
            <a:normAutofit fontScale="92500" lnSpcReduction="10000"/>
          </a:bodyPr>
          <a:lstStyle/>
          <a:p>
            <a:pPr eaLnBrk="1" hangingPunct="1"/>
            <a:r>
              <a:rPr lang="cs-CZ" altLang="cs-CZ" b="1" u="sng" dirty="0" smtClean="0">
                <a:solidFill>
                  <a:srgbClr val="FF0000"/>
                </a:solidFill>
              </a:rPr>
              <a:t>Jan Kollár </a:t>
            </a:r>
            <a:r>
              <a:rPr lang="cs-CZ" altLang="cs-CZ" b="1" u="sng" dirty="0" smtClean="0"/>
              <a:t>(1793 – 1852)</a:t>
            </a:r>
          </a:p>
          <a:p>
            <a:pPr eaLnBrk="1" hangingPunct="1"/>
            <a:r>
              <a:rPr lang="cs-CZ" altLang="cs-CZ" dirty="0" smtClean="0">
                <a:solidFill>
                  <a:srgbClr val="FF0000"/>
                </a:solidFill>
              </a:rPr>
              <a:t>Slovák, ale psal česky</a:t>
            </a:r>
          </a:p>
          <a:p>
            <a:pPr eaLnBrk="1" hangingPunct="1"/>
            <a:r>
              <a:rPr lang="cs-CZ" altLang="cs-CZ" dirty="0" smtClean="0">
                <a:solidFill>
                  <a:srgbClr val="008000"/>
                </a:solidFill>
              </a:rPr>
              <a:t>tvůrce myšlenky slovanské vzájemnosti</a:t>
            </a:r>
          </a:p>
          <a:p>
            <a:pPr eaLnBrk="1" hangingPunct="1"/>
            <a:r>
              <a:rPr lang="cs-CZ" altLang="cs-CZ" dirty="0" smtClean="0"/>
              <a:t>studium v Brně, pak v Jeně (v Německu)</a:t>
            </a:r>
          </a:p>
          <a:p>
            <a:pPr eaLnBrk="1" hangingPunct="1"/>
            <a:r>
              <a:rPr lang="cs-CZ" altLang="cs-CZ" dirty="0" smtClean="0"/>
              <a:t>pobyt v Jeně: vliv hrdosti německého národa, seznámil se s Frederikou Wilhelminou Schmidtovou (= </a:t>
            </a:r>
            <a:r>
              <a:rPr lang="cs-CZ" altLang="cs-CZ" dirty="0" smtClean="0">
                <a:solidFill>
                  <a:srgbClr val="FF0000"/>
                </a:solidFill>
              </a:rPr>
              <a:t>Mína</a:t>
            </a:r>
            <a:r>
              <a:rPr lang="cs-CZ" altLang="cs-CZ" dirty="0" smtClean="0"/>
              <a:t>)</a:t>
            </a:r>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004048" y="1268760"/>
            <a:ext cx="3432345" cy="41761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Obdélník 2"/>
          <p:cNvSpPr/>
          <p:nvPr/>
        </p:nvSpPr>
        <p:spPr>
          <a:xfrm>
            <a:off x="4788024" y="5661248"/>
            <a:ext cx="3960440" cy="523220"/>
          </a:xfrm>
          <a:prstGeom prst="rect">
            <a:avLst/>
          </a:prstGeom>
        </p:spPr>
        <p:txBody>
          <a:bodyPr wrap="square">
            <a:spAutoFit/>
          </a:bodyPr>
          <a:lstStyle/>
          <a:p>
            <a:pPr lvl="0">
              <a:spcBef>
                <a:spcPct val="20000"/>
              </a:spcBef>
            </a:pPr>
            <a:r>
              <a:rPr lang="cs-CZ" altLang="cs-CZ" sz="1400" dirty="0">
                <a:solidFill>
                  <a:prstClr val="black"/>
                </a:solidFill>
                <a:hlinkClick r:id="rId3"/>
              </a:rPr>
              <a:t>http://upload.wikimedia.org/wikipedia/commons/3/34/Kollar_jan.jpg</a:t>
            </a:r>
            <a:endParaRPr lang="cs-CZ" altLang="cs-CZ" sz="1400" dirty="0">
              <a:solidFill>
                <a:prstClr val="black"/>
              </a:solidFill>
            </a:endParaRPr>
          </a:p>
        </p:txBody>
      </p:sp>
    </p:spTree>
    <p:extLst>
      <p:ext uri="{BB962C8B-B14F-4D97-AF65-F5344CB8AC3E}">
        <p14:creationId xmlns:p14="http://schemas.microsoft.com/office/powerpoint/2010/main" val="16012965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Nadpis 1"/>
          <p:cNvSpPr>
            <a:spLocks noGrp="1"/>
          </p:cNvSpPr>
          <p:nvPr>
            <p:ph type="title"/>
          </p:nvPr>
        </p:nvSpPr>
        <p:spPr/>
        <p:txBody>
          <a:bodyPr/>
          <a:lstStyle/>
          <a:p>
            <a:pPr eaLnBrk="1" hangingPunct="1"/>
            <a:r>
              <a:rPr lang="cs-CZ" altLang="cs-CZ" smtClean="0"/>
              <a:t>2. fáze NO</a:t>
            </a:r>
          </a:p>
        </p:txBody>
      </p:sp>
      <p:sp>
        <p:nvSpPr>
          <p:cNvPr id="22531" name="Zástupný symbol pro obsah 2"/>
          <p:cNvSpPr>
            <a:spLocks noGrp="1"/>
          </p:cNvSpPr>
          <p:nvPr>
            <p:ph idx="1"/>
          </p:nvPr>
        </p:nvSpPr>
        <p:spPr/>
        <p:txBody>
          <a:bodyPr/>
          <a:lstStyle/>
          <a:p>
            <a:pPr eaLnBrk="1" hangingPunct="1"/>
            <a:r>
              <a:rPr lang="cs-CZ" altLang="cs-CZ" dirty="0" smtClean="0"/>
              <a:t>Dílo Jana Kollára:</a:t>
            </a:r>
          </a:p>
          <a:p>
            <a:pPr eaLnBrk="1" hangingPunct="1"/>
            <a:r>
              <a:rPr lang="cs-CZ" altLang="cs-CZ" dirty="0" smtClean="0"/>
              <a:t>básnická skladba </a:t>
            </a:r>
            <a:r>
              <a:rPr lang="cs-CZ" altLang="cs-CZ" b="1" u="sng" dirty="0" smtClean="0"/>
              <a:t>Slávy dcera</a:t>
            </a:r>
            <a:r>
              <a:rPr lang="cs-CZ" altLang="cs-CZ" b="1" dirty="0" smtClean="0"/>
              <a:t> </a:t>
            </a:r>
            <a:r>
              <a:rPr lang="cs-CZ" altLang="cs-CZ" dirty="0" smtClean="0"/>
              <a:t>– </a:t>
            </a:r>
            <a:r>
              <a:rPr lang="cs-CZ" altLang="cs-CZ" dirty="0" smtClean="0">
                <a:solidFill>
                  <a:srgbClr val="FF0000"/>
                </a:solidFill>
              </a:rPr>
              <a:t>Mína splývá s vybájenou dcerou bohyně Slávy</a:t>
            </a:r>
            <a:r>
              <a:rPr lang="cs-CZ" altLang="cs-CZ" dirty="0" smtClean="0"/>
              <a:t>. Je </a:t>
            </a:r>
            <a:r>
              <a:rPr lang="cs-CZ" altLang="cs-CZ" dirty="0" smtClean="0">
                <a:solidFill>
                  <a:srgbClr val="FF0000"/>
                </a:solidFill>
              </a:rPr>
              <a:t>symbolem budoucího Slovanstva</a:t>
            </a:r>
            <a:r>
              <a:rPr lang="cs-CZ" altLang="cs-CZ" dirty="0" smtClean="0"/>
              <a:t>. Provází básníka po slovanské pravlasti – motiv putování (viz Dante, Komenský) </a:t>
            </a:r>
          </a:p>
        </p:txBody>
      </p:sp>
    </p:spTree>
    <p:extLst>
      <p:ext uri="{BB962C8B-B14F-4D97-AF65-F5344CB8AC3E}">
        <p14:creationId xmlns:p14="http://schemas.microsoft.com/office/powerpoint/2010/main" val="213691978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Nadpis 1"/>
          <p:cNvSpPr>
            <a:spLocks noGrp="1"/>
          </p:cNvSpPr>
          <p:nvPr>
            <p:ph type="title"/>
          </p:nvPr>
        </p:nvSpPr>
        <p:spPr/>
        <p:txBody>
          <a:bodyPr/>
          <a:lstStyle/>
          <a:p>
            <a:pPr eaLnBrk="1" hangingPunct="1"/>
            <a:r>
              <a:rPr lang="cs-CZ" altLang="cs-CZ" smtClean="0"/>
              <a:t>2. fáze NO</a:t>
            </a:r>
          </a:p>
        </p:txBody>
      </p:sp>
      <p:sp>
        <p:nvSpPr>
          <p:cNvPr id="23555" name="Zástupný symbol pro obsah 2"/>
          <p:cNvSpPr>
            <a:spLocks noGrp="1"/>
          </p:cNvSpPr>
          <p:nvPr>
            <p:ph sz="half" idx="1"/>
          </p:nvPr>
        </p:nvSpPr>
        <p:spPr>
          <a:xfrm>
            <a:off x="395536" y="1412776"/>
            <a:ext cx="4248472" cy="4799611"/>
          </a:xfrm>
        </p:spPr>
        <p:txBody>
          <a:bodyPr>
            <a:normAutofit fontScale="92500" lnSpcReduction="10000"/>
          </a:bodyPr>
          <a:lstStyle/>
          <a:p>
            <a:pPr eaLnBrk="1" hangingPunct="1"/>
            <a:r>
              <a:rPr lang="cs-CZ" altLang="cs-CZ" b="1" u="sng" dirty="0" smtClean="0">
                <a:solidFill>
                  <a:srgbClr val="FF0000"/>
                </a:solidFill>
              </a:rPr>
              <a:t>František Ladislav Čelakovský </a:t>
            </a:r>
            <a:r>
              <a:rPr lang="cs-CZ" altLang="cs-CZ" b="1" u="sng" dirty="0" smtClean="0"/>
              <a:t>(1799 – 1852)</a:t>
            </a:r>
          </a:p>
          <a:p>
            <a:pPr eaLnBrk="1" hangingPunct="1"/>
            <a:r>
              <a:rPr lang="cs-CZ" altLang="cs-CZ" dirty="0" smtClean="0"/>
              <a:t>narodil se v Strakonicích</a:t>
            </a:r>
          </a:p>
          <a:p>
            <a:pPr eaLnBrk="1" hangingPunct="1"/>
            <a:r>
              <a:rPr lang="cs-CZ" altLang="cs-CZ" dirty="0" smtClean="0">
                <a:solidFill>
                  <a:srgbClr val="FF0000"/>
                </a:solidFill>
              </a:rPr>
              <a:t>vychovatel, profesor </a:t>
            </a:r>
            <a:r>
              <a:rPr lang="cs-CZ" altLang="cs-CZ" dirty="0" smtClean="0"/>
              <a:t>na univerzitě</a:t>
            </a:r>
          </a:p>
          <a:p>
            <a:pPr eaLnBrk="1" hangingPunct="1"/>
            <a:r>
              <a:rPr lang="cs-CZ" altLang="cs-CZ" dirty="0" smtClean="0">
                <a:solidFill>
                  <a:srgbClr val="FF0000"/>
                </a:solidFill>
              </a:rPr>
              <a:t>překladatel: </a:t>
            </a:r>
            <a:r>
              <a:rPr lang="cs-CZ" altLang="cs-CZ" dirty="0" smtClean="0"/>
              <a:t>Goethe</a:t>
            </a:r>
          </a:p>
          <a:p>
            <a:pPr eaLnBrk="1" hangingPunct="1"/>
            <a:r>
              <a:rPr lang="cs-CZ" altLang="cs-CZ" dirty="0" smtClean="0">
                <a:solidFill>
                  <a:srgbClr val="FF0000"/>
                </a:solidFill>
              </a:rPr>
              <a:t>redaktor:</a:t>
            </a:r>
            <a:r>
              <a:rPr lang="cs-CZ" altLang="cs-CZ" dirty="0" smtClean="0"/>
              <a:t> Pražské noviny</a:t>
            </a:r>
          </a:p>
          <a:p>
            <a:pPr eaLnBrk="1" hangingPunct="1"/>
            <a:r>
              <a:rPr lang="cs-CZ" altLang="cs-CZ" dirty="0" smtClean="0">
                <a:solidFill>
                  <a:srgbClr val="FF0000"/>
                </a:solidFill>
              </a:rPr>
              <a:t>sběratel slovanské lidové tvorby </a:t>
            </a:r>
            <a:r>
              <a:rPr lang="cs-CZ" altLang="cs-CZ" dirty="0" smtClean="0"/>
              <a:t>(písně, pověsti atd.), sběratel přísloví a pořekadel </a:t>
            </a:r>
          </a:p>
        </p:txBody>
      </p:sp>
      <p:pic>
        <p:nvPicPr>
          <p:cNvPr id="5122"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92080" y="1196752"/>
            <a:ext cx="332856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4499992" y="5949280"/>
            <a:ext cx="4572000" cy="738664"/>
          </a:xfrm>
          <a:prstGeom prst="rect">
            <a:avLst/>
          </a:prstGeom>
        </p:spPr>
        <p:txBody>
          <a:bodyPr>
            <a:spAutoFit/>
          </a:bodyPr>
          <a:lstStyle/>
          <a:p>
            <a:pPr lvl="0">
              <a:spcBef>
                <a:spcPct val="20000"/>
              </a:spcBef>
            </a:pPr>
            <a:r>
              <a:rPr lang="cs-CZ" altLang="cs-CZ" sz="1400" dirty="0">
                <a:solidFill>
                  <a:prstClr val="black"/>
                </a:solidFill>
                <a:hlinkClick r:id="rId3"/>
              </a:rPr>
              <a:t>http://upload.wikimedia.org/wikipedia/commons/d/de/Jan_Vil%C3%ADmek_-_Franti%C5%A1ek_Ladislav_%C4%8Celakovsk%C3%BD.jpg</a:t>
            </a:r>
            <a:endParaRPr lang="cs-CZ" altLang="cs-CZ" sz="1400" dirty="0">
              <a:solidFill>
                <a:prstClr val="black"/>
              </a:solidFill>
            </a:endParaRPr>
          </a:p>
        </p:txBody>
      </p:sp>
    </p:spTree>
    <p:extLst>
      <p:ext uri="{BB962C8B-B14F-4D97-AF65-F5344CB8AC3E}">
        <p14:creationId xmlns:p14="http://schemas.microsoft.com/office/powerpoint/2010/main" val="20180939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Nadpis 1"/>
          <p:cNvSpPr>
            <a:spLocks noGrp="1"/>
          </p:cNvSpPr>
          <p:nvPr>
            <p:ph type="title"/>
          </p:nvPr>
        </p:nvSpPr>
        <p:spPr/>
        <p:txBody>
          <a:bodyPr/>
          <a:lstStyle/>
          <a:p>
            <a:pPr eaLnBrk="1" hangingPunct="1"/>
            <a:r>
              <a:rPr lang="cs-CZ" altLang="cs-CZ" smtClean="0"/>
              <a:t>2. fáze NO</a:t>
            </a:r>
          </a:p>
        </p:txBody>
      </p:sp>
      <p:sp>
        <p:nvSpPr>
          <p:cNvPr id="25603" name="Zástupný symbol pro obsah 2"/>
          <p:cNvSpPr>
            <a:spLocks noGrp="1"/>
          </p:cNvSpPr>
          <p:nvPr>
            <p:ph idx="1"/>
          </p:nvPr>
        </p:nvSpPr>
        <p:spPr/>
        <p:txBody>
          <a:bodyPr/>
          <a:lstStyle/>
          <a:p>
            <a:pPr eaLnBrk="1" hangingPunct="1"/>
            <a:r>
              <a:rPr lang="cs-CZ" altLang="cs-CZ" dirty="0" smtClean="0"/>
              <a:t>dílo Františka Ladislava Čelakovského:</a:t>
            </a:r>
          </a:p>
          <a:p>
            <a:pPr eaLnBrk="1" hangingPunct="1"/>
            <a:r>
              <a:rPr lang="cs-CZ" altLang="cs-CZ" b="1" u="sng" dirty="0" smtClean="0"/>
              <a:t>Ohlas písní ruských </a:t>
            </a:r>
            <a:r>
              <a:rPr lang="cs-CZ" altLang="cs-CZ" dirty="0" smtClean="0"/>
              <a:t>– ohlas = tvorba v duchu lidové slovesnosti. Slovanská myšlenka. </a:t>
            </a:r>
            <a:r>
              <a:rPr lang="cs-CZ" altLang="cs-CZ" dirty="0" smtClean="0">
                <a:solidFill>
                  <a:srgbClr val="008000"/>
                </a:solidFill>
              </a:rPr>
              <a:t>Inspirace ruskou lidovou slovesností</a:t>
            </a:r>
            <a:r>
              <a:rPr lang="cs-CZ" altLang="cs-CZ" dirty="0" smtClean="0"/>
              <a:t>. Ruské byliny přetváří, dotváří. Hl. postavy = bohatýři (Ilja Muromec, Čurila Plenkovič)</a:t>
            </a:r>
          </a:p>
          <a:p>
            <a:pPr eaLnBrk="1" hangingPunct="1"/>
            <a:r>
              <a:rPr lang="cs-CZ" altLang="cs-CZ" b="1" u="sng" dirty="0" smtClean="0"/>
              <a:t>Ohlas písní českých </a:t>
            </a:r>
            <a:r>
              <a:rPr lang="cs-CZ" altLang="cs-CZ" dirty="0" smtClean="0"/>
              <a:t>– </a:t>
            </a:r>
            <a:r>
              <a:rPr lang="cs-CZ" altLang="cs-CZ" dirty="0" smtClean="0">
                <a:solidFill>
                  <a:srgbClr val="FF0000"/>
                </a:solidFill>
              </a:rPr>
              <a:t>český lidový život </a:t>
            </a:r>
            <a:r>
              <a:rPr lang="cs-CZ" altLang="cs-CZ" dirty="0" smtClean="0"/>
              <a:t>(např. Toman a lesní panna)</a:t>
            </a:r>
          </a:p>
        </p:txBody>
      </p:sp>
    </p:spTree>
    <p:extLst>
      <p:ext uri="{BB962C8B-B14F-4D97-AF65-F5344CB8AC3E}">
        <p14:creationId xmlns:p14="http://schemas.microsoft.com/office/powerpoint/2010/main" val="387620270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adpis 1"/>
          <p:cNvSpPr>
            <a:spLocks noGrp="1"/>
          </p:cNvSpPr>
          <p:nvPr>
            <p:ph type="title"/>
          </p:nvPr>
        </p:nvSpPr>
        <p:spPr>
          <a:xfrm>
            <a:off x="323528" y="188640"/>
            <a:ext cx="8229600" cy="1143000"/>
          </a:xfrm>
        </p:spPr>
        <p:txBody>
          <a:bodyPr/>
          <a:lstStyle/>
          <a:p>
            <a:pPr eaLnBrk="1" hangingPunct="1"/>
            <a:r>
              <a:rPr lang="cs-CZ" altLang="cs-CZ" smtClean="0"/>
              <a:t>2. fáze NO</a:t>
            </a:r>
          </a:p>
        </p:txBody>
      </p:sp>
      <p:sp>
        <p:nvSpPr>
          <p:cNvPr id="3" name="Zástupný symbol pro obsah 2"/>
          <p:cNvSpPr>
            <a:spLocks noGrp="1"/>
          </p:cNvSpPr>
          <p:nvPr>
            <p:ph idx="1"/>
          </p:nvPr>
        </p:nvSpPr>
        <p:spPr>
          <a:xfrm>
            <a:off x="179512" y="1196752"/>
            <a:ext cx="8784976" cy="5400600"/>
          </a:xfrm>
        </p:spPr>
        <p:txBody>
          <a:bodyPr>
            <a:normAutofit fontScale="77500" lnSpcReduction="20000"/>
          </a:bodyPr>
          <a:lstStyle/>
          <a:p>
            <a:pPr eaLnBrk="1" hangingPunct="1">
              <a:defRPr/>
            </a:pPr>
            <a:r>
              <a:rPr lang="cs-CZ" b="1" u="sng" dirty="0" smtClean="0">
                <a:solidFill>
                  <a:srgbClr val="FF0000"/>
                </a:solidFill>
              </a:rPr>
              <a:t>Rukopisné padělky:</a:t>
            </a:r>
          </a:p>
          <a:p>
            <a:pPr eaLnBrk="1" hangingPunct="1">
              <a:defRPr/>
            </a:pPr>
            <a:r>
              <a:rPr lang="cs-CZ" b="1" u="sng" dirty="0" smtClean="0">
                <a:solidFill>
                  <a:srgbClr val="0070C0"/>
                </a:solidFill>
              </a:rPr>
              <a:t>Rukopis královédvorský </a:t>
            </a:r>
            <a:r>
              <a:rPr lang="cs-CZ" dirty="0" smtClean="0">
                <a:solidFill>
                  <a:srgbClr val="0070C0"/>
                </a:solidFill>
              </a:rPr>
              <a:t>– „nalezen“ r. 1817 ve Dvoře Králové, označen za památku z konce 13.  století</a:t>
            </a:r>
          </a:p>
          <a:p>
            <a:pPr eaLnBrk="1" hangingPunct="1">
              <a:defRPr/>
            </a:pPr>
            <a:r>
              <a:rPr lang="cs-CZ" b="1" u="sng" dirty="0" smtClean="0">
                <a:solidFill>
                  <a:srgbClr val="008000"/>
                </a:solidFill>
              </a:rPr>
              <a:t>Rukopis zelenohorský </a:t>
            </a:r>
            <a:r>
              <a:rPr lang="cs-CZ" dirty="0" smtClean="0">
                <a:solidFill>
                  <a:srgbClr val="008000"/>
                </a:solidFill>
              </a:rPr>
              <a:t>– „nalezen“ r. 1818 na Zelené Hoře u Nepomuku , r. 1818 poslán Národnímu muzeu, označen za památku z 10. století</a:t>
            </a:r>
          </a:p>
          <a:p>
            <a:pPr eaLnBrk="1" hangingPunct="1">
              <a:defRPr/>
            </a:pPr>
            <a:endParaRPr lang="cs-CZ" u="sng" dirty="0" smtClean="0"/>
          </a:p>
          <a:p>
            <a:pPr eaLnBrk="1" hangingPunct="1">
              <a:defRPr/>
            </a:pPr>
            <a:r>
              <a:rPr lang="cs-CZ" u="sng" dirty="0" smtClean="0">
                <a:solidFill>
                  <a:srgbClr val="FF0000"/>
                </a:solidFill>
              </a:rPr>
              <a:t>Spory o Rukopisy </a:t>
            </a:r>
            <a:r>
              <a:rPr lang="cs-CZ" dirty="0" smtClean="0">
                <a:solidFill>
                  <a:srgbClr val="FF0000"/>
                </a:solidFill>
              </a:rPr>
              <a:t>trvaly do konce 19. století, dokázána jejich nepravost </a:t>
            </a:r>
            <a:r>
              <a:rPr lang="cs-CZ" dirty="0" smtClean="0"/>
              <a:t>(filozof T. G. Masaryk, filolog Jan Gebauer, literární historik Jaroslav Vlček a historik Jar. Goll)</a:t>
            </a:r>
          </a:p>
          <a:p>
            <a:pPr eaLnBrk="1" hangingPunct="1">
              <a:defRPr/>
            </a:pPr>
            <a:r>
              <a:rPr lang="cs-CZ" u="sng" dirty="0" smtClean="0">
                <a:solidFill>
                  <a:srgbClr val="008000"/>
                </a:solidFill>
              </a:rPr>
              <a:t>Význam Rukopisů: </a:t>
            </a:r>
            <a:r>
              <a:rPr lang="cs-CZ" dirty="0" smtClean="0">
                <a:solidFill>
                  <a:srgbClr val="008000"/>
                </a:solidFill>
              </a:rPr>
              <a:t>měly dokázat starobylost naší kultury, měly posílit národní sebevědomí </a:t>
            </a:r>
          </a:p>
          <a:p>
            <a:pPr eaLnBrk="1" hangingPunct="1">
              <a:defRPr/>
            </a:pPr>
            <a:r>
              <a:rPr lang="cs-CZ" u="sng" dirty="0" smtClean="0">
                <a:solidFill>
                  <a:srgbClr val="0070C0"/>
                </a:solidFill>
              </a:rPr>
              <a:t>Pravděpodobní autoři: </a:t>
            </a:r>
            <a:r>
              <a:rPr lang="cs-CZ" dirty="0" smtClean="0">
                <a:solidFill>
                  <a:srgbClr val="0070C0"/>
                </a:solidFill>
              </a:rPr>
              <a:t>Václav Hanka – knihovník a archivář Českého muzea, jazykovědec, básník a Josef Linda – novinář a spisovatel</a:t>
            </a:r>
            <a:endParaRPr lang="cs-CZ" dirty="0">
              <a:solidFill>
                <a:srgbClr val="0070C0"/>
              </a:solidFill>
            </a:endParaRPr>
          </a:p>
        </p:txBody>
      </p:sp>
    </p:spTree>
    <p:extLst>
      <p:ext uri="{BB962C8B-B14F-4D97-AF65-F5344CB8AC3E}">
        <p14:creationId xmlns:p14="http://schemas.microsoft.com/office/powerpoint/2010/main" val="19886751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normAutofit/>
          </a:bodyPr>
          <a:lstStyle/>
          <a:p>
            <a:pPr algn="just">
              <a:spcAft>
                <a:spcPts val="0"/>
              </a:spcAft>
            </a:pPr>
            <a:r>
              <a:rPr lang="cs-CZ" sz="2400" dirty="0" err="1">
                <a:latin typeface="Times New Roman"/>
                <a:ea typeface="Calibri"/>
              </a:rPr>
              <a:t>SOCHROVÁ</a:t>
            </a:r>
            <a:r>
              <a:rPr lang="cs-CZ" sz="2400" dirty="0">
                <a:latin typeface="Times New Roman"/>
                <a:ea typeface="Calibri"/>
              </a:rPr>
              <a:t>, Marie. </a:t>
            </a:r>
            <a:r>
              <a:rPr lang="cs-CZ" sz="2400" i="1" dirty="0">
                <a:latin typeface="Times New Roman"/>
                <a:ea typeface="Calibri"/>
              </a:rPr>
              <a:t>Literatura v kostce</a:t>
            </a:r>
            <a:r>
              <a:rPr lang="cs-CZ" sz="2400" dirty="0">
                <a:latin typeface="Times New Roman"/>
                <a:ea typeface="Calibri"/>
              </a:rPr>
              <a:t>. Havlíčkův Brod: Fragment, 2004, ISBN 80-7200-965-6.</a:t>
            </a:r>
          </a:p>
          <a:p>
            <a:pPr algn="just">
              <a:spcAft>
                <a:spcPts val="0"/>
              </a:spcAft>
            </a:pPr>
            <a:r>
              <a:rPr lang="cs-CZ" sz="2400" dirty="0">
                <a:latin typeface="Times New Roman"/>
                <a:ea typeface="Calibri"/>
              </a:rPr>
              <a:t>BAUER, Alois. </a:t>
            </a:r>
            <a:r>
              <a:rPr lang="cs-CZ" sz="2400" i="1" dirty="0">
                <a:latin typeface="Times New Roman"/>
                <a:ea typeface="Calibri"/>
              </a:rPr>
              <a:t>Čeština na dlani - přehled světové a české literatury</a:t>
            </a:r>
            <a:r>
              <a:rPr lang="cs-CZ" sz="2400" dirty="0">
                <a:latin typeface="Times New Roman"/>
                <a:ea typeface="Calibri"/>
              </a:rPr>
              <a:t>. Olomouc: </a:t>
            </a:r>
            <a:r>
              <a:rPr lang="cs-CZ" sz="2400" dirty="0" err="1">
                <a:latin typeface="Times New Roman"/>
                <a:ea typeface="Calibri"/>
              </a:rPr>
              <a:t>Rubico</a:t>
            </a:r>
            <a:r>
              <a:rPr lang="cs-CZ" sz="2400" dirty="0">
                <a:latin typeface="Times New Roman"/>
                <a:ea typeface="Calibri"/>
              </a:rPr>
              <a:t>, 2007, ISBN 80-7346-068-8.</a:t>
            </a:r>
          </a:p>
          <a:p>
            <a:pPr algn="just">
              <a:spcAft>
                <a:spcPts val="0"/>
              </a:spcAft>
            </a:pPr>
            <a:r>
              <a:rPr lang="cs-CZ" sz="2400" dirty="0" err="1">
                <a:latin typeface="Times New Roman"/>
                <a:ea typeface="Calibri"/>
              </a:rPr>
              <a:t>LEHÁR</a:t>
            </a:r>
            <a:r>
              <a:rPr lang="cs-CZ" sz="2400" dirty="0">
                <a:latin typeface="Times New Roman"/>
                <a:ea typeface="Calibri"/>
              </a:rPr>
              <a:t>, Jan; </a:t>
            </a:r>
            <a:r>
              <a:rPr lang="cs-CZ" sz="2400" dirty="0" err="1">
                <a:latin typeface="Times New Roman"/>
                <a:ea typeface="Calibri"/>
              </a:rPr>
              <a:t>STICH</a:t>
            </a:r>
            <a:r>
              <a:rPr lang="cs-CZ" sz="2400" dirty="0">
                <a:latin typeface="Times New Roman"/>
                <a:ea typeface="Calibri"/>
              </a:rPr>
              <a:t>, Alexandr; JANÁČKOVÁ, Jaroslava; HOLÝ, Jiří. </a:t>
            </a:r>
            <a:r>
              <a:rPr lang="cs-CZ" sz="2400" i="1" dirty="0">
                <a:latin typeface="Times New Roman"/>
                <a:ea typeface="Calibri"/>
              </a:rPr>
              <a:t>Česká literatura od počátků k dnešku</a:t>
            </a:r>
            <a:r>
              <a:rPr lang="cs-CZ" sz="2400" dirty="0">
                <a:latin typeface="Times New Roman"/>
                <a:ea typeface="Calibri"/>
              </a:rPr>
              <a:t>. Praha: Nakladatelství Lidové noviny, 2004, ISBN 80-7106-308-8.</a:t>
            </a:r>
          </a:p>
          <a:p>
            <a:endParaRPr lang="cs-CZ" dirty="0"/>
          </a:p>
        </p:txBody>
      </p:sp>
    </p:spTree>
    <p:extLst>
      <p:ext uri="{BB962C8B-B14F-4D97-AF65-F5344CB8AC3E}">
        <p14:creationId xmlns:p14="http://schemas.microsoft.com/office/powerpoint/2010/main" val="3036035203"/>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TotalTime>
  <Words>921</Words>
  <Application>Microsoft Office PowerPoint</Application>
  <PresentationFormat>Předvádění na obrazovce (4:3)</PresentationFormat>
  <Paragraphs>112</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Motiv systému Office</vt:lpstr>
      <vt:lpstr>Prezentace aplikace PowerPoint</vt:lpstr>
      <vt:lpstr>Národní obrození</vt:lpstr>
      <vt:lpstr>2. fáze NO - ofenzivní</vt:lpstr>
      <vt:lpstr>2. fáze NO -Dílo Josefa Jungmanna</vt:lpstr>
      <vt:lpstr>2. fáze NO </vt:lpstr>
      <vt:lpstr>2. fáze NO</vt:lpstr>
      <vt:lpstr>Odpovědi:</vt:lpstr>
      <vt:lpstr>2. fáze NO</vt:lpstr>
      <vt:lpstr>2. fáze NO</vt:lpstr>
      <vt:lpstr>2. fáze NO</vt:lpstr>
      <vt:lpstr>2. fáze NO</vt:lpstr>
      <vt:lpstr>2. fáze NO</vt:lpstr>
      <vt:lpstr>2. fáze NO</vt:lpstr>
      <vt:lpstr>Použité 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PC05</dc:creator>
  <cp:lastModifiedBy>PC05</cp:lastModifiedBy>
  <cp:revision>11</cp:revision>
  <dcterms:created xsi:type="dcterms:W3CDTF">2013-11-10T08:41:47Z</dcterms:created>
  <dcterms:modified xsi:type="dcterms:W3CDTF">2014-03-03T09:44:44Z</dcterms:modified>
</cp:coreProperties>
</file>