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3" r:id="rId6"/>
    <p:sldId id="260" r:id="rId7"/>
    <p:sldId id="261" r:id="rId8"/>
    <p:sldId id="262" r:id="rId9"/>
    <p:sldId id="264" r:id="rId1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0066"/>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1494" y="-1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1"/>
      </p:bgRef>
    </p:bg>
    <p:spTree>
      <p:nvGrpSpPr>
        <p:cNvPr id="1" name=""/>
        <p:cNvGrpSpPr/>
        <p:nvPr/>
      </p:nvGrpSpPr>
      <p:grpSpPr>
        <a:xfrm>
          <a:off x="0" y="0"/>
          <a:ext cx="0" cy="0"/>
          <a:chOff x="0" y="0"/>
          <a:chExt cx="0" cy="0"/>
        </a:xfrm>
      </p:grpSpPr>
      <p:sp>
        <p:nvSpPr>
          <p:cNvPr id="8" name="Nadpis 7"/>
          <p:cNvSpPr>
            <a:spLocks noGrp="1"/>
          </p:cNvSpPr>
          <p:nvPr>
            <p:ph type="ctrTitle"/>
          </p:nvPr>
        </p:nvSpPr>
        <p:spPr>
          <a:xfrm>
            <a:off x="2286000" y="3124200"/>
            <a:ext cx="6172200" cy="1894362"/>
          </a:xfrm>
        </p:spPr>
        <p:txBody>
          <a:bodyPr/>
          <a:lstStyle>
            <a:lvl1pPr>
              <a:defRPr b="1"/>
            </a:lvl1pPr>
          </a:lstStyle>
          <a:p>
            <a:r>
              <a:rPr kumimoji="0" lang="cs-CZ" smtClean="0"/>
              <a:t>Kliknutím lze upravit styl.</a:t>
            </a:r>
            <a:endParaRPr kumimoji="0" lang="en-US"/>
          </a:p>
        </p:txBody>
      </p:sp>
      <p:sp>
        <p:nvSpPr>
          <p:cNvPr id="9" name="Podnadpis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bwMode="auto">
          <a:xfrm rot="5400000">
            <a:off x="7764621" y="1174097"/>
            <a:ext cx="2286000" cy="381000"/>
          </a:xfrm>
        </p:spPr>
        <p:txBody>
          <a:bodyPr/>
          <a:lstStyle/>
          <a:p>
            <a:fld id="{77BC72A9-521E-45D4-85F3-3DB2EA9C3D7E}" type="datetimeFigureOut">
              <a:rPr lang="cs-CZ" smtClean="0"/>
              <a:t>3.3.2014</a:t>
            </a:fld>
            <a:endParaRPr lang="cs-CZ"/>
          </a:p>
        </p:txBody>
      </p:sp>
      <p:sp>
        <p:nvSpPr>
          <p:cNvPr id="17" name="Zástupný symbol pro zápatí 16"/>
          <p:cNvSpPr>
            <a:spLocks noGrp="1"/>
          </p:cNvSpPr>
          <p:nvPr>
            <p:ph type="ftr" sz="quarter" idx="11"/>
          </p:nvPr>
        </p:nvSpPr>
        <p:spPr bwMode="auto">
          <a:xfrm rot="5400000">
            <a:off x="7077269" y="4181669"/>
            <a:ext cx="3657600" cy="384048"/>
          </a:xfrm>
        </p:spPr>
        <p:txBody>
          <a:bodyPr/>
          <a:lstStyle/>
          <a:p>
            <a:endParaRPr lang="cs-CZ"/>
          </a:p>
        </p:txBody>
      </p:sp>
      <p:sp>
        <p:nvSpPr>
          <p:cNvPr id="10" name="Obdélník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bdélník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bdélník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římá spojnice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Přímá spojnice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Přímá spojnice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Obdélník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á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á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á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Zástupný symbol pro číslo snímku 28"/>
          <p:cNvSpPr>
            <a:spLocks noGrp="1"/>
          </p:cNvSpPr>
          <p:nvPr>
            <p:ph type="sldNum" sz="quarter" idx="12"/>
          </p:nvPr>
        </p:nvSpPr>
        <p:spPr bwMode="auto">
          <a:xfrm>
            <a:off x="1325544" y="4928702"/>
            <a:ext cx="609600" cy="517524"/>
          </a:xfrm>
        </p:spPr>
        <p:txBody>
          <a:bodyPr/>
          <a:lstStyle/>
          <a:p>
            <a:fld id="{50C5D367-15E3-4D68-9190-B608263694A6}"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8" name="Zástupný symbol pro obsah 7"/>
          <p:cNvSpPr>
            <a:spLocks noGrp="1"/>
          </p:cNvSpPr>
          <p:nvPr>
            <p:ph sz="quarter" idx="1"/>
          </p:nvPr>
        </p:nvSpPr>
        <p:spPr>
          <a:xfrm>
            <a:off x="457200" y="1600200"/>
            <a:ext cx="7467600" cy="487375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4"/>
          </p:nvPr>
        </p:nvSpPr>
        <p:spPr/>
        <p:txBody>
          <a:bodyPr rtlCol="0"/>
          <a:lstStyle/>
          <a:p>
            <a:fld id="{77BC72A9-521E-45D4-85F3-3DB2EA9C3D7E}" type="datetimeFigureOut">
              <a:rPr lang="cs-CZ" smtClean="0"/>
              <a:t>3.3.2014</a:t>
            </a:fld>
            <a:endParaRPr lang="cs-CZ"/>
          </a:p>
        </p:txBody>
      </p:sp>
      <p:sp>
        <p:nvSpPr>
          <p:cNvPr id="9" name="Zástupný symbol pro číslo snímku 8"/>
          <p:cNvSpPr>
            <a:spLocks noGrp="1"/>
          </p:cNvSpPr>
          <p:nvPr>
            <p:ph type="sldNum" sz="quarter" idx="15"/>
          </p:nvPr>
        </p:nvSpPr>
        <p:spPr/>
        <p:txBody>
          <a:bodyPr rtlCol="0"/>
          <a:lstStyle/>
          <a:p>
            <a:fld id="{50C5D367-15E3-4D68-9190-B608263694A6}" type="slidenum">
              <a:rPr lang="cs-CZ" smtClean="0"/>
              <a:t>‹#›</a:t>
            </a:fld>
            <a:endParaRPr lang="cs-CZ"/>
          </a:p>
        </p:txBody>
      </p:sp>
      <p:sp>
        <p:nvSpPr>
          <p:cNvPr id="10" name="Zástupný symbol pro zápatí 9"/>
          <p:cNvSpPr>
            <a:spLocks noGrp="1"/>
          </p:cNvSpPr>
          <p:nvPr>
            <p:ph type="ftr" sz="quarter" idx="16"/>
          </p:nvPr>
        </p:nvSpPr>
        <p:spPr/>
        <p:txBody>
          <a:bodyPr rtlCol="0"/>
          <a:lstStyle/>
          <a:p>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286000" y="2895600"/>
            <a:ext cx="6172200" cy="2053590"/>
          </a:xfrm>
        </p:spPr>
        <p:txBody>
          <a:bodyPr/>
          <a:lstStyle>
            <a:lvl1pPr algn="l">
              <a:buNone/>
              <a:defRPr sz="3000" b="1" cap="small" baseline="0"/>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bwMode="auto">
          <a:xfrm rot="5400000">
            <a:off x="7763256" y="1170432"/>
            <a:ext cx="2286000" cy="381000"/>
          </a:xfrm>
        </p:spPr>
        <p:txBody>
          <a:bodyPr/>
          <a:lstStyle/>
          <a:p>
            <a:fld id="{77BC72A9-521E-45D4-85F3-3DB2EA9C3D7E}" type="datetimeFigureOut">
              <a:rPr lang="cs-CZ" smtClean="0"/>
              <a:t>3.3.2014</a:t>
            </a:fld>
            <a:endParaRPr lang="cs-CZ"/>
          </a:p>
        </p:txBody>
      </p:sp>
      <p:sp>
        <p:nvSpPr>
          <p:cNvPr id="5" name="Zástupný symbol pro zápatí 4"/>
          <p:cNvSpPr>
            <a:spLocks noGrp="1"/>
          </p:cNvSpPr>
          <p:nvPr>
            <p:ph type="ftr" sz="quarter" idx="11"/>
          </p:nvPr>
        </p:nvSpPr>
        <p:spPr bwMode="auto">
          <a:xfrm rot="5400000">
            <a:off x="7077456" y="4178808"/>
            <a:ext cx="3657600" cy="384048"/>
          </a:xfrm>
        </p:spPr>
        <p:txBody>
          <a:bodyPr/>
          <a:lstStyle/>
          <a:p>
            <a:endParaRPr lang="cs-CZ"/>
          </a:p>
        </p:txBody>
      </p:sp>
      <p:sp>
        <p:nvSpPr>
          <p:cNvPr id="9" name="Obdélník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Přímá spojnice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Přímá spojnice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Obdélník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á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á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á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Přímá spojnice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číslo snímku 5"/>
          <p:cNvSpPr>
            <a:spLocks noGrp="1"/>
          </p:cNvSpPr>
          <p:nvPr>
            <p:ph type="sldNum" sz="quarter" idx="12"/>
          </p:nvPr>
        </p:nvSpPr>
        <p:spPr bwMode="auto">
          <a:xfrm>
            <a:off x="1340616" y="4928702"/>
            <a:ext cx="609600" cy="517524"/>
          </a:xfrm>
        </p:spPr>
        <p:txBody>
          <a:bodyPr/>
          <a:lstStyle/>
          <a:p>
            <a:fld id="{50C5D367-15E3-4D68-9190-B608263694A6}"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p>
            <a:fld id="{77BC72A9-521E-45D4-85F3-3DB2EA9C3D7E}" type="datetimeFigureOut">
              <a:rPr lang="cs-CZ" smtClean="0"/>
              <a:t>3.3.2014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0C5D367-15E3-4D68-9190-B608263694A6}" type="slidenum">
              <a:rPr lang="cs-CZ" smtClean="0"/>
              <a:t>‹#›</a:t>
            </a:fld>
            <a:endParaRPr lang="cs-CZ"/>
          </a:p>
        </p:txBody>
      </p:sp>
      <p:sp>
        <p:nvSpPr>
          <p:cNvPr id="9" name="Zástupný symbol pro obsah 8"/>
          <p:cNvSpPr>
            <a:spLocks noGrp="1"/>
          </p:cNvSpPr>
          <p:nvPr>
            <p:ph sz="quarter" idx="1"/>
          </p:nvPr>
        </p:nvSpPr>
        <p:spPr>
          <a:xfrm>
            <a:off x="457200"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270248"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7543800" cy="1143000"/>
          </a:xfrm>
        </p:spPr>
        <p:txBody>
          <a:bodyPr anchor="b"/>
          <a:lstStyle>
            <a:lvl1pPr>
              <a:defRPr/>
            </a:lvl1pPr>
          </a:lstStyle>
          <a:p>
            <a:r>
              <a:rPr kumimoji="0" lang="cs-CZ" smtClean="0"/>
              <a:t>Kliknutím lze upravit styl.</a:t>
            </a:r>
            <a:endParaRPr kumimoji="0" lang="en-US"/>
          </a:p>
        </p:txBody>
      </p:sp>
      <p:sp>
        <p:nvSpPr>
          <p:cNvPr id="7" name="Zástupný symbol pro datum 6"/>
          <p:cNvSpPr>
            <a:spLocks noGrp="1"/>
          </p:cNvSpPr>
          <p:nvPr>
            <p:ph type="dt" sz="half" idx="10"/>
          </p:nvPr>
        </p:nvSpPr>
        <p:spPr/>
        <p:txBody>
          <a:bodyPr/>
          <a:lstStyle/>
          <a:p>
            <a:fld id="{77BC72A9-521E-45D4-85F3-3DB2EA9C3D7E}" type="datetimeFigureOut">
              <a:rPr lang="cs-CZ" smtClean="0"/>
              <a:t>3.3.2014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50C5D367-15E3-4D68-9190-B608263694A6}" type="slidenum">
              <a:rPr lang="cs-CZ" smtClean="0"/>
              <a:t>‹#›</a:t>
            </a:fld>
            <a:endParaRPr lang="cs-CZ"/>
          </a:p>
        </p:txBody>
      </p:sp>
      <p:sp>
        <p:nvSpPr>
          <p:cNvPr id="11" name="Zástupný symbol pro obsah 10"/>
          <p:cNvSpPr>
            <a:spLocks noGrp="1"/>
          </p:cNvSpPr>
          <p:nvPr>
            <p:ph sz="quarter" idx="2"/>
          </p:nvPr>
        </p:nvSpPr>
        <p:spPr>
          <a:xfrm>
            <a:off x="457200"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371975"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text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
        <p:nvSpPr>
          <p:cNvPr id="14" name="Zástupný symbol pro text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6" name="Zástupný symbol pro datum 5"/>
          <p:cNvSpPr>
            <a:spLocks noGrp="1"/>
          </p:cNvSpPr>
          <p:nvPr>
            <p:ph type="dt" sz="half" idx="10"/>
          </p:nvPr>
        </p:nvSpPr>
        <p:spPr/>
        <p:txBody>
          <a:bodyPr rtlCol="0"/>
          <a:lstStyle/>
          <a:p>
            <a:fld id="{77BC72A9-521E-45D4-85F3-3DB2EA9C3D7E}" type="datetimeFigureOut">
              <a:rPr lang="cs-CZ" smtClean="0"/>
              <a:t>3.3.2014</a:t>
            </a:fld>
            <a:endParaRPr lang="cs-CZ"/>
          </a:p>
        </p:txBody>
      </p:sp>
      <p:sp>
        <p:nvSpPr>
          <p:cNvPr id="7" name="Zástupný symbol pro číslo snímku 6"/>
          <p:cNvSpPr>
            <a:spLocks noGrp="1"/>
          </p:cNvSpPr>
          <p:nvPr>
            <p:ph type="sldNum" sz="quarter" idx="11"/>
          </p:nvPr>
        </p:nvSpPr>
        <p:spPr/>
        <p:txBody>
          <a:bodyPr rtlCol="0"/>
          <a:lstStyle/>
          <a:p>
            <a:fld id="{50C5D367-15E3-4D68-9190-B608263694A6}" type="slidenum">
              <a:rPr lang="cs-CZ" smtClean="0"/>
              <a:t>‹#›</a:t>
            </a:fld>
            <a:endParaRPr lang="cs-CZ"/>
          </a:p>
        </p:txBody>
      </p:sp>
      <p:sp>
        <p:nvSpPr>
          <p:cNvPr id="8" name="Zástupný symbol pro zápatí 7"/>
          <p:cNvSpPr>
            <a:spLocks noGrp="1"/>
          </p:cNvSpPr>
          <p:nvPr>
            <p:ph type="ftr" sz="quarter" idx="12"/>
          </p:nvPr>
        </p:nvSpPr>
        <p:spPr/>
        <p:txBody>
          <a:bodyPr rtlCol="0"/>
          <a:lstStyle/>
          <a:p>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77BC72A9-521E-45D4-85F3-3DB2EA9C3D7E}" type="datetimeFigureOut">
              <a:rPr lang="cs-CZ" smtClean="0"/>
              <a:t>3.3.2014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50C5D367-15E3-4D68-9190-B608263694A6}"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0" name="Přímá spojnice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Nadpis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8" name="Přímá spojnice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Přímá spojnice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Přímá spojnice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bdélník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á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Zástupný symbol pro obsah 17"/>
          <p:cNvSpPr>
            <a:spLocks noGrp="1"/>
          </p:cNvSpPr>
          <p:nvPr>
            <p:ph sz="quarter" idx="1"/>
          </p:nvPr>
        </p:nvSpPr>
        <p:spPr>
          <a:xfrm>
            <a:off x="304800" y="274320"/>
            <a:ext cx="5638800" cy="6327648"/>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4"/>
          </p:nvPr>
        </p:nvSpPr>
        <p:spPr/>
        <p:txBody>
          <a:bodyPr rtlCol="0"/>
          <a:lstStyle/>
          <a:p>
            <a:fld id="{77BC72A9-521E-45D4-85F3-3DB2EA9C3D7E}" type="datetimeFigureOut">
              <a:rPr lang="cs-CZ" smtClean="0"/>
              <a:t>3.3.2014</a:t>
            </a:fld>
            <a:endParaRPr lang="cs-CZ"/>
          </a:p>
        </p:txBody>
      </p:sp>
      <p:sp>
        <p:nvSpPr>
          <p:cNvPr id="22" name="Zástupný symbol pro číslo snímku 21"/>
          <p:cNvSpPr>
            <a:spLocks noGrp="1"/>
          </p:cNvSpPr>
          <p:nvPr>
            <p:ph type="sldNum" sz="quarter" idx="15"/>
          </p:nvPr>
        </p:nvSpPr>
        <p:spPr/>
        <p:txBody>
          <a:bodyPr rtlCol="0"/>
          <a:lstStyle/>
          <a:p>
            <a:fld id="{50C5D367-15E3-4D68-9190-B608263694A6}" type="slidenum">
              <a:rPr lang="cs-CZ" smtClean="0"/>
              <a:t>‹#›</a:t>
            </a:fld>
            <a:endParaRPr lang="cs-CZ"/>
          </a:p>
        </p:txBody>
      </p:sp>
      <p:sp>
        <p:nvSpPr>
          <p:cNvPr id="23" name="Zástupný symbol pro zápatí 22"/>
          <p:cNvSpPr>
            <a:spLocks noGrp="1"/>
          </p:cNvSpPr>
          <p:nvPr>
            <p:ph type="ftr" sz="quarter" idx="16"/>
          </p:nvPr>
        </p:nvSpPr>
        <p:spPr/>
        <p:txBody>
          <a:bodyPr rtlCol="0"/>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Přímá spojnice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á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Nadpis 1"/>
          <p:cNvSpPr>
            <a:spLocks noGrp="1"/>
          </p:cNvSpPr>
          <p:nvPr>
            <p:ph type="title"/>
          </p:nvPr>
        </p:nvSpPr>
        <p:spPr>
          <a:xfrm rot="5400000">
            <a:off x="3350133" y="3200400"/>
            <a:ext cx="6309360" cy="457200"/>
          </a:xfrm>
        </p:spPr>
        <p:txBody>
          <a:bodyPr anchor="b"/>
          <a:lstStyle>
            <a:lvl1pPr algn="l">
              <a:buNone/>
              <a:defRPr sz="2000" b="1"/>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cs-CZ" smtClean="0"/>
              <a:t>Kliknutím na ikonu přidáte obrázek.</a:t>
            </a:r>
            <a:endParaRPr kumimoji="0" lang="en-US" dirty="0"/>
          </a:p>
        </p:txBody>
      </p:sp>
      <p:sp>
        <p:nvSpPr>
          <p:cNvPr id="4" name="Zástupný symbol pro text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10" name="Přímá spojnice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Obdélník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římá spojnice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Přímá spojnice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Přímá spojnice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Zástupný symbol pro datum 16"/>
          <p:cNvSpPr>
            <a:spLocks noGrp="1"/>
          </p:cNvSpPr>
          <p:nvPr>
            <p:ph type="dt" sz="half" idx="10"/>
          </p:nvPr>
        </p:nvSpPr>
        <p:spPr/>
        <p:txBody>
          <a:bodyPr rtlCol="0"/>
          <a:lstStyle/>
          <a:p>
            <a:fld id="{77BC72A9-521E-45D4-85F3-3DB2EA9C3D7E}" type="datetimeFigureOut">
              <a:rPr lang="cs-CZ" smtClean="0"/>
              <a:t>3.3.2014</a:t>
            </a:fld>
            <a:endParaRPr lang="cs-CZ"/>
          </a:p>
        </p:txBody>
      </p:sp>
      <p:sp>
        <p:nvSpPr>
          <p:cNvPr id="18" name="Zástupný symbol pro číslo snímku 17"/>
          <p:cNvSpPr>
            <a:spLocks noGrp="1"/>
          </p:cNvSpPr>
          <p:nvPr>
            <p:ph type="sldNum" sz="quarter" idx="11"/>
          </p:nvPr>
        </p:nvSpPr>
        <p:spPr/>
        <p:txBody>
          <a:bodyPr rtlCol="0"/>
          <a:lstStyle/>
          <a:p>
            <a:fld id="{50C5D367-15E3-4D68-9190-B608263694A6}" type="slidenum">
              <a:rPr lang="cs-CZ" smtClean="0"/>
              <a:t>‹#›</a:t>
            </a:fld>
            <a:endParaRPr lang="cs-CZ"/>
          </a:p>
        </p:txBody>
      </p:sp>
      <p:sp>
        <p:nvSpPr>
          <p:cNvPr id="21" name="Zástupný symbol pro zápatí 20"/>
          <p:cNvSpPr>
            <a:spLocks noGrp="1"/>
          </p:cNvSpPr>
          <p:nvPr>
            <p:ph type="ftr" sz="quarter" idx="12"/>
          </p:nvPr>
        </p:nvSpPr>
        <p:spPr/>
        <p:txBody>
          <a:bodyPr rtlCol="0"/>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77BC72A9-521E-45D4-85F3-3DB2EA9C3D7E}" type="datetimeFigureOut">
              <a:rPr lang="cs-CZ" smtClean="0"/>
              <a:t>3.3.2014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0C5D367-15E3-4D68-9190-B608263694A6}"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676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77BC72A9-521E-45D4-85F3-3DB2EA9C3D7E}" type="datetimeFigureOut">
              <a:rPr lang="cs-CZ" smtClean="0"/>
              <a:t>3.3.2014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0C5D367-15E3-4D68-9190-B608263694A6}"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Přímá spojnice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Zástupný symbol pro nadpis 21"/>
          <p:cNvSpPr>
            <a:spLocks noGrp="1"/>
          </p:cNvSpPr>
          <p:nvPr>
            <p:ph type="title"/>
          </p:nvPr>
        </p:nvSpPr>
        <p:spPr>
          <a:xfrm>
            <a:off x="457200" y="274638"/>
            <a:ext cx="7467600" cy="1143000"/>
          </a:xfrm>
          <a:prstGeom prst="rect">
            <a:avLst/>
          </a:prstGeom>
        </p:spPr>
        <p:txBody>
          <a:bodyPr vert="horz" anchor="b">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7BC72A9-521E-45D4-85F3-3DB2EA9C3D7E}" type="datetimeFigureOut">
              <a:rPr lang="cs-CZ" smtClean="0"/>
              <a:t>3.3.2014</a:t>
            </a:fld>
            <a:endParaRPr lang="cs-CZ"/>
          </a:p>
        </p:txBody>
      </p:sp>
      <p:sp>
        <p:nvSpPr>
          <p:cNvPr id="3" name="Zástupný symbol pro zápatí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cs-CZ"/>
          </a:p>
        </p:txBody>
      </p:sp>
      <p:sp>
        <p:nvSpPr>
          <p:cNvPr id="7" name="Přímá spojnice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Přímá spojnice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Obdélník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á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Zástupný symbol pro číslo snímk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0C5D367-15E3-4D68-9190-B608263694A6}"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cs.wikipedia.org/wiki/%C4%8Cesk%C3%A9_poh%C3%A1dky_(Karel_Jarom%C3%ADr_Erben)" TargetMode="External"/><Relationship Id="rId2" Type="http://schemas.openxmlformats.org/officeDocument/2006/relationships/hyperlink" Target="http://cs.wikipedia.org/wiki/N%C3%A1rodn%C3%AD_b%C3%A1chorky_a_pov%C4%9Bsti" TargetMode="External"/><Relationship Id="rId1" Type="http://schemas.openxmlformats.org/officeDocument/2006/relationships/slideLayout" Target="../slideLayouts/slideLayout2.xml"/><Relationship Id="rId6" Type="http://schemas.openxmlformats.org/officeDocument/2006/relationships/hyperlink" Target="http://www.youtube.com/watch?v=mSQLVPPZPq0" TargetMode="External"/><Relationship Id="rId5" Type="http://schemas.openxmlformats.org/officeDocument/2006/relationships/hyperlink" Target="http://cs.wikipedia.org/wiki/Brat%C5%99i_Grimmov%C3%A9" TargetMode="External"/><Relationship Id="rId4" Type="http://schemas.openxmlformats.org/officeDocument/2006/relationships/hyperlink" Target="http://cs.wikipedia.org/wiki/Hans_Christian_Andersen"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extLst>
              <p:ext uri="{D42A27DB-BD31-4B8C-83A1-F6EECF244321}">
                <p14:modId xmlns:p14="http://schemas.microsoft.com/office/powerpoint/2010/main" val="12388506"/>
              </p:ext>
            </p:extLst>
          </p:nvPr>
        </p:nvGraphicFramePr>
        <p:xfrm>
          <a:off x="1510439" y="1595668"/>
          <a:ext cx="5792470" cy="839470"/>
        </p:xfrm>
        <a:graphic>
          <a:graphicData uri="http://schemas.openxmlformats.org/drawingml/2006/table">
            <a:tbl>
              <a:tblPr firstRow="1" firstCol="1" bandRow="1"/>
              <a:tblGrid>
                <a:gridCol w="2177415"/>
                <a:gridCol w="3615055"/>
              </a:tblGrid>
              <a:tr h="252095">
                <a:tc>
                  <a:txBody>
                    <a:bodyPr/>
                    <a:lstStyle/>
                    <a:p>
                      <a:pPr algn="ctr"/>
                      <a:r>
                        <a:rPr lang="cs-CZ" sz="1100" b="1">
                          <a:solidFill>
                            <a:srgbClr val="000000"/>
                          </a:solidFill>
                          <a:effectLst/>
                          <a:latin typeface="Calibri"/>
                          <a:cs typeface="Times New Roman"/>
                        </a:rPr>
                        <a:t>Název školy</a:t>
                      </a:r>
                      <a:endParaRPr lang="cs-CZ" sz="110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100" b="1">
                          <a:solidFill>
                            <a:srgbClr val="000000"/>
                          </a:solidFill>
                          <a:effectLst/>
                          <a:latin typeface="Calibri"/>
                          <a:cs typeface="Times New Roman"/>
                        </a:rPr>
                        <a:t>Základní škola a mateřská škola Libchavy</a:t>
                      </a:r>
                      <a:endParaRPr lang="cs-CZ" sz="110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520">
                <a:tc>
                  <a:txBody>
                    <a:bodyPr/>
                    <a:lstStyle/>
                    <a:p>
                      <a:pPr algn="ctr"/>
                      <a:r>
                        <a:rPr lang="cs-CZ" sz="1100" b="1">
                          <a:solidFill>
                            <a:srgbClr val="000000"/>
                          </a:solidFill>
                          <a:effectLst/>
                          <a:latin typeface="Calibri"/>
                          <a:cs typeface="Times New Roman"/>
                        </a:rPr>
                        <a:t>Název a číslo projektu</a:t>
                      </a:r>
                      <a:endParaRPr lang="cs-CZ" sz="110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100" b="1">
                          <a:solidFill>
                            <a:srgbClr val="000000"/>
                          </a:solidFill>
                          <a:effectLst/>
                          <a:latin typeface="Calibri"/>
                          <a:cs typeface="Times New Roman"/>
                        </a:rPr>
                        <a:t>EU peníze pro ZŠ Libchavy</a:t>
                      </a:r>
                      <a:endParaRPr lang="cs-CZ" sz="1100">
                        <a:effectLst/>
                        <a:latin typeface="Times New Roman"/>
                        <a:cs typeface="Times New Roman"/>
                      </a:endParaRPr>
                    </a:p>
                    <a:p>
                      <a:pPr algn="ctr"/>
                      <a:r>
                        <a:rPr lang="cs-CZ" sz="1100" b="1">
                          <a:solidFill>
                            <a:srgbClr val="000000"/>
                          </a:solidFill>
                          <a:effectLst/>
                          <a:latin typeface="Calibri"/>
                          <a:cs typeface="Times New Roman"/>
                        </a:rPr>
                        <a:t>CZ.1.07/1.4.00/21.3403</a:t>
                      </a:r>
                      <a:endParaRPr lang="cs-CZ" sz="110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2095">
                <a:tc>
                  <a:txBody>
                    <a:bodyPr/>
                    <a:lstStyle/>
                    <a:p>
                      <a:pPr algn="ctr"/>
                      <a:r>
                        <a:rPr lang="cs-CZ" sz="1100" b="1">
                          <a:solidFill>
                            <a:srgbClr val="000000"/>
                          </a:solidFill>
                          <a:effectLst/>
                          <a:latin typeface="Calibri"/>
                          <a:cs typeface="Times New Roman"/>
                        </a:rPr>
                        <a:t>Číslo a název klíčové aktivity</a:t>
                      </a:r>
                      <a:endParaRPr lang="cs-CZ" sz="110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100" b="1" dirty="0">
                          <a:solidFill>
                            <a:srgbClr val="000000"/>
                          </a:solidFill>
                          <a:effectLst/>
                          <a:latin typeface="Calibri"/>
                          <a:cs typeface="Times New Roman"/>
                        </a:rPr>
                        <a:t>III/2 Inovace a zkvalitnění výuky prostřednictvím ICT</a:t>
                      </a:r>
                      <a:endParaRPr lang="cs-CZ" sz="1100" dirty="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Tabulka 4"/>
          <p:cNvGraphicFramePr>
            <a:graphicFrameLocks noGrp="1"/>
          </p:cNvGraphicFramePr>
          <p:nvPr>
            <p:extLst>
              <p:ext uri="{D42A27DB-BD31-4B8C-83A1-F6EECF244321}">
                <p14:modId xmlns:p14="http://schemas.microsoft.com/office/powerpoint/2010/main" val="2557441081"/>
              </p:ext>
            </p:extLst>
          </p:nvPr>
        </p:nvGraphicFramePr>
        <p:xfrm>
          <a:off x="936737" y="2522854"/>
          <a:ext cx="6984776" cy="4156351"/>
        </p:xfrm>
        <a:graphic>
          <a:graphicData uri="http://schemas.openxmlformats.org/drawingml/2006/table">
            <a:tbl>
              <a:tblPr firstRow="1" firstCol="1" bandRow="1"/>
              <a:tblGrid>
                <a:gridCol w="1851046"/>
                <a:gridCol w="5133730"/>
              </a:tblGrid>
              <a:tr h="222112">
                <a:tc>
                  <a:txBody>
                    <a:bodyPr/>
                    <a:lstStyle/>
                    <a:p>
                      <a:pPr algn="ctr"/>
                      <a:r>
                        <a:rPr lang="cs-CZ" sz="1000" b="1" dirty="0">
                          <a:solidFill>
                            <a:srgbClr val="000000"/>
                          </a:solidFill>
                          <a:effectLst/>
                          <a:latin typeface="Calibri"/>
                          <a:cs typeface="Times New Roman"/>
                        </a:rPr>
                        <a:t>Název materiálu:</a:t>
                      </a:r>
                      <a:endParaRPr lang="cs-CZ" sz="1000" dirty="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300" dirty="0">
                          <a:solidFill>
                            <a:srgbClr val="000000"/>
                          </a:solidFill>
                          <a:effectLst/>
                          <a:latin typeface="Calibri"/>
                          <a:cs typeface="Times New Roman"/>
                        </a:rPr>
                        <a:t>Pohádka, </a:t>
                      </a:r>
                      <a:r>
                        <a:rPr lang="cs-CZ" sz="1300" dirty="0" smtClean="0">
                          <a:solidFill>
                            <a:srgbClr val="000000"/>
                          </a:solidFill>
                          <a:effectLst/>
                          <a:latin typeface="Calibri"/>
                          <a:cs typeface="Times New Roman"/>
                        </a:rPr>
                        <a:t>báje</a:t>
                      </a:r>
                      <a:endParaRPr lang="cs-CZ" sz="1000" dirty="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0624">
                <a:tc>
                  <a:txBody>
                    <a:bodyPr/>
                    <a:lstStyle/>
                    <a:p>
                      <a:pPr algn="ctr"/>
                      <a:r>
                        <a:rPr lang="cs-CZ" sz="1000" b="1" dirty="0">
                          <a:solidFill>
                            <a:srgbClr val="000000"/>
                          </a:solidFill>
                          <a:effectLst/>
                          <a:latin typeface="Calibri"/>
                          <a:cs typeface="Times New Roman"/>
                        </a:rPr>
                        <a:t>Číslo materiálu:</a:t>
                      </a:r>
                      <a:endParaRPr lang="cs-CZ" sz="1000" dirty="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b="1" dirty="0">
                          <a:solidFill>
                            <a:srgbClr val="000000"/>
                          </a:solidFill>
                          <a:effectLst/>
                          <a:latin typeface="Calibri"/>
                          <a:cs typeface="Times New Roman"/>
                        </a:rPr>
                        <a:t> </a:t>
                      </a:r>
                      <a:endParaRPr lang="cs-CZ" sz="1000" dirty="0">
                        <a:effectLst/>
                        <a:latin typeface="Times New Roman"/>
                        <a:cs typeface="Times New Roman"/>
                      </a:endParaRPr>
                    </a:p>
                    <a:p>
                      <a:pPr algn="ctr"/>
                      <a:r>
                        <a:rPr lang="cs-CZ" sz="1000" b="1" dirty="0">
                          <a:solidFill>
                            <a:srgbClr val="000000"/>
                          </a:solidFill>
                          <a:effectLst/>
                          <a:latin typeface="Calibri"/>
                          <a:cs typeface="Times New Roman"/>
                        </a:rPr>
                        <a:t>VY_32_INOVACE_14_20</a:t>
                      </a:r>
                      <a:endParaRPr lang="cs-CZ" sz="1000" dirty="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421">
                <a:tc>
                  <a:txBody>
                    <a:bodyPr/>
                    <a:lstStyle/>
                    <a:p>
                      <a:pPr algn="ctr"/>
                      <a:r>
                        <a:rPr lang="cs-CZ" sz="1000" b="1" dirty="0">
                          <a:solidFill>
                            <a:srgbClr val="000000"/>
                          </a:solidFill>
                          <a:effectLst/>
                          <a:latin typeface="Calibri"/>
                          <a:cs typeface="Times New Roman"/>
                        </a:rPr>
                        <a:t>Autor:</a:t>
                      </a:r>
                      <a:endParaRPr lang="cs-CZ" sz="1000" dirty="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solidFill>
                            <a:srgbClr val="000000"/>
                          </a:solidFill>
                          <a:effectLst/>
                          <a:latin typeface="Calibri"/>
                          <a:cs typeface="Times New Roman"/>
                        </a:rPr>
                        <a:t>Mgr. Hana Pleváková</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421">
                <a:tc>
                  <a:txBody>
                    <a:bodyPr/>
                    <a:lstStyle/>
                    <a:p>
                      <a:pPr algn="ctr"/>
                      <a:r>
                        <a:rPr lang="cs-CZ" sz="1000" b="1">
                          <a:solidFill>
                            <a:srgbClr val="000000"/>
                          </a:solidFill>
                          <a:effectLst/>
                          <a:latin typeface="Calibri"/>
                          <a:cs typeface="Times New Roman"/>
                        </a:rPr>
                        <a:t>Datum vytvoření:</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dirty="0" smtClean="0">
                          <a:effectLst/>
                          <a:latin typeface="Calibri"/>
                          <a:cs typeface="Times New Roman"/>
                        </a:rPr>
                        <a:t>2.</a:t>
                      </a:r>
                      <a:r>
                        <a:rPr lang="cs-CZ" sz="1000" baseline="0" dirty="0" smtClean="0">
                          <a:effectLst/>
                          <a:latin typeface="Calibri"/>
                          <a:cs typeface="Times New Roman"/>
                        </a:rPr>
                        <a:t> 11. </a:t>
                      </a:r>
                      <a:r>
                        <a:rPr lang="cs-CZ" sz="1000" baseline="0" smtClean="0">
                          <a:effectLst/>
                          <a:latin typeface="Calibri"/>
                          <a:cs typeface="Times New Roman"/>
                        </a:rPr>
                        <a:t>2013</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421">
                <a:tc>
                  <a:txBody>
                    <a:bodyPr/>
                    <a:lstStyle/>
                    <a:p>
                      <a:pPr algn="ctr"/>
                      <a:r>
                        <a:rPr lang="cs-CZ" sz="1000" b="1">
                          <a:solidFill>
                            <a:srgbClr val="000000"/>
                          </a:solidFill>
                          <a:effectLst/>
                          <a:latin typeface="Calibri"/>
                          <a:cs typeface="Times New Roman"/>
                        </a:rPr>
                        <a:t>Vyučovací předmět:</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effectLst/>
                          <a:latin typeface="Calibri"/>
                          <a:cs typeface="Times New Roman"/>
                        </a:rPr>
                        <a:t>Český jazyk a literatura</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421">
                <a:tc>
                  <a:txBody>
                    <a:bodyPr/>
                    <a:lstStyle/>
                    <a:p>
                      <a:pPr algn="ctr"/>
                      <a:r>
                        <a:rPr lang="cs-CZ" sz="1000" b="1">
                          <a:solidFill>
                            <a:srgbClr val="000000"/>
                          </a:solidFill>
                          <a:effectLst/>
                          <a:latin typeface="Calibri"/>
                          <a:cs typeface="Times New Roman"/>
                        </a:rPr>
                        <a:t>Ročník:</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effectLst/>
                          <a:latin typeface="Calibri"/>
                          <a:cs typeface="Times New Roman"/>
                        </a:rPr>
                        <a:t>6. - 9. </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421">
                <a:tc>
                  <a:txBody>
                    <a:bodyPr/>
                    <a:lstStyle/>
                    <a:p>
                      <a:pPr algn="ctr"/>
                      <a:r>
                        <a:rPr lang="cs-CZ" sz="1000" b="1">
                          <a:solidFill>
                            <a:srgbClr val="000000"/>
                          </a:solidFill>
                          <a:effectLst/>
                          <a:latin typeface="Calibri"/>
                          <a:cs typeface="Times New Roman"/>
                        </a:rPr>
                        <a:t>Vzdělávací oblast:</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dirty="0">
                          <a:effectLst/>
                          <a:latin typeface="Calibri"/>
                          <a:cs typeface="Times New Roman"/>
                        </a:rPr>
                        <a:t>Jazyk a jazyková komunikace</a:t>
                      </a:r>
                      <a:endParaRPr lang="cs-CZ" sz="1000" dirty="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421">
                <a:tc>
                  <a:txBody>
                    <a:bodyPr/>
                    <a:lstStyle/>
                    <a:p>
                      <a:pPr algn="ctr"/>
                      <a:r>
                        <a:rPr lang="cs-CZ" sz="1000" b="1">
                          <a:solidFill>
                            <a:srgbClr val="000000"/>
                          </a:solidFill>
                          <a:effectLst/>
                          <a:latin typeface="Calibri"/>
                          <a:cs typeface="Times New Roman"/>
                        </a:rPr>
                        <a:t>Vzdělávací obor:</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effectLst/>
                          <a:latin typeface="Calibri"/>
                          <a:cs typeface="Times New Roman"/>
                        </a:rPr>
                        <a:t>Český jazyk a literatura</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421">
                <a:tc>
                  <a:txBody>
                    <a:bodyPr/>
                    <a:lstStyle/>
                    <a:p>
                      <a:pPr algn="ctr"/>
                      <a:r>
                        <a:rPr lang="cs-CZ" sz="1000" b="1">
                          <a:solidFill>
                            <a:srgbClr val="000000"/>
                          </a:solidFill>
                          <a:effectLst/>
                          <a:latin typeface="Calibri"/>
                          <a:cs typeface="Times New Roman"/>
                        </a:rPr>
                        <a:t>Tematický okruh:</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effectLst/>
                          <a:latin typeface="Calibri"/>
                          <a:cs typeface="Times New Roman"/>
                        </a:rPr>
                        <a:t>Literatura</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421">
                <a:tc>
                  <a:txBody>
                    <a:bodyPr/>
                    <a:lstStyle/>
                    <a:p>
                      <a:pPr algn="ctr"/>
                      <a:r>
                        <a:rPr lang="cs-CZ" sz="1000" b="1">
                          <a:solidFill>
                            <a:srgbClr val="000000"/>
                          </a:solidFill>
                          <a:effectLst/>
                          <a:latin typeface="Calibri"/>
                          <a:cs typeface="Times New Roman"/>
                        </a:rPr>
                        <a:t>Téma:</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effectLst/>
                          <a:latin typeface="Calibri"/>
                          <a:cs typeface="Times New Roman"/>
                        </a:rPr>
                        <a:t>Pohádka, bajka</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5275">
                <a:tc>
                  <a:txBody>
                    <a:bodyPr/>
                    <a:lstStyle/>
                    <a:p>
                      <a:pPr algn="ctr"/>
                      <a:r>
                        <a:rPr lang="cs-CZ" sz="1000" b="1">
                          <a:solidFill>
                            <a:srgbClr val="000000"/>
                          </a:solidFill>
                          <a:effectLst/>
                          <a:latin typeface="Calibri"/>
                          <a:cs typeface="Times New Roman"/>
                        </a:rPr>
                        <a:t>Druh učebního materiálu:</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smtClean="0">
                          <a:effectLst/>
                          <a:latin typeface="Calibri"/>
                          <a:cs typeface="Times New Roman"/>
                        </a:rPr>
                        <a:t>Prezentace</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5275">
                <a:tc>
                  <a:txBody>
                    <a:bodyPr/>
                    <a:lstStyle/>
                    <a:p>
                      <a:pPr algn="ctr"/>
                      <a:r>
                        <a:rPr lang="cs-CZ" sz="1000" b="1">
                          <a:solidFill>
                            <a:srgbClr val="000000"/>
                          </a:solidFill>
                          <a:effectLst/>
                          <a:latin typeface="Calibri"/>
                          <a:cs typeface="Times New Roman"/>
                        </a:rPr>
                        <a:t>Potřebný čas pro výuku DUM:</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dirty="0">
                          <a:effectLst/>
                          <a:latin typeface="Calibri"/>
                          <a:cs typeface="Times New Roman"/>
                        </a:rPr>
                        <a:t>10 – 20 min</a:t>
                      </a:r>
                      <a:endParaRPr lang="cs-CZ" sz="1000" dirty="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37697">
                <a:tc>
                  <a:txBody>
                    <a:bodyPr/>
                    <a:lstStyle/>
                    <a:p>
                      <a:pPr algn="ctr"/>
                      <a:r>
                        <a:rPr lang="cs-CZ" sz="1000" b="1">
                          <a:solidFill>
                            <a:srgbClr val="000000"/>
                          </a:solidFill>
                          <a:effectLst/>
                          <a:latin typeface="Calibri"/>
                          <a:cs typeface="Times New Roman"/>
                        </a:rPr>
                        <a:t>Anotace / Metodický list: </a:t>
                      </a:r>
                      <a:endParaRPr lang="cs-CZ" sz="100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dirty="0">
                          <a:effectLst/>
                          <a:latin typeface="Calibri"/>
                          <a:cs typeface="Times New Roman"/>
                        </a:rPr>
                        <a:t>Prezentace žákům poskytuje informace o pohádce a bajce. </a:t>
                      </a:r>
                      <a:r>
                        <a:rPr lang="cs-CZ" sz="1000" dirty="0" smtClean="0">
                          <a:effectLst/>
                          <a:latin typeface="Calibri"/>
                          <a:cs typeface="Times New Roman"/>
                        </a:rPr>
                        <a:t>Je vhodná</a:t>
                      </a:r>
                      <a:r>
                        <a:rPr lang="cs-CZ" sz="1000" baseline="0" dirty="0" smtClean="0">
                          <a:effectLst/>
                          <a:latin typeface="Calibri"/>
                          <a:cs typeface="Times New Roman"/>
                        </a:rPr>
                        <a:t> pro seznámení s učivem i pro opakování. </a:t>
                      </a:r>
                      <a:r>
                        <a:rPr lang="cs-CZ" sz="1000" dirty="0" smtClean="0">
                          <a:effectLst/>
                          <a:latin typeface="Calibri"/>
                          <a:cs typeface="Times New Roman"/>
                        </a:rPr>
                        <a:t>Žáci </a:t>
                      </a:r>
                      <a:r>
                        <a:rPr lang="cs-CZ" sz="1000" dirty="0">
                          <a:effectLst/>
                          <a:latin typeface="Calibri"/>
                          <a:cs typeface="Times New Roman"/>
                        </a:rPr>
                        <a:t>se seznamují se znaky a se spisovateli těchto dvou žánrů. V rámci prezentace jsou úkoly pro žáky, na které žáci odpovídají ústně. Na snímku (následujícím po zadání úkolu) je vždy odpověď. Prezentaci lze využít pro projekci na interaktivní tabuli, přes datový projektor ad. </a:t>
                      </a:r>
                      <a:r>
                        <a:rPr lang="cs-CZ" sz="1000" dirty="0" smtClean="0">
                          <a:effectLst/>
                          <a:latin typeface="Calibri"/>
                          <a:cs typeface="Times New Roman"/>
                        </a:rPr>
                        <a:t>Potřebný </a:t>
                      </a:r>
                      <a:r>
                        <a:rPr lang="cs-CZ" sz="1000" dirty="0">
                          <a:effectLst/>
                          <a:latin typeface="Calibri"/>
                          <a:cs typeface="Times New Roman"/>
                        </a:rPr>
                        <a:t>čas pro výuku je závislý na rychlosti </a:t>
                      </a:r>
                      <a:r>
                        <a:rPr lang="cs-CZ" sz="1000">
                          <a:effectLst/>
                          <a:latin typeface="Calibri"/>
                          <a:cs typeface="Times New Roman"/>
                        </a:rPr>
                        <a:t>odpovědí </a:t>
                      </a:r>
                      <a:r>
                        <a:rPr lang="cs-CZ" sz="1000" smtClean="0">
                          <a:effectLst/>
                          <a:latin typeface="Calibri"/>
                          <a:cs typeface="Times New Roman"/>
                        </a:rPr>
                        <a:t>žáků. </a:t>
                      </a:r>
                      <a:endParaRPr lang="cs-CZ" sz="1000" dirty="0">
                        <a:effectLst/>
                        <a:latin typeface="Times New Roman"/>
                        <a:cs typeface="Times New Roman"/>
                      </a:endParaRPr>
                    </a:p>
                  </a:txBody>
                  <a:tcPr marL="40325" marR="40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2"/>
          <p:cNvSpPr>
            <a:spLocks noChangeArrowheads="1"/>
          </p:cNvSpPr>
          <p:nvPr/>
        </p:nvSpPr>
        <p:spPr bwMode="auto">
          <a:xfrm>
            <a:off x="1557338" y="159861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pic>
        <p:nvPicPr>
          <p:cNvPr id="2049" name="obrázek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7338" y="173402"/>
            <a:ext cx="5743575" cy="1400175"/>
          </a:xfrm>
          <a:prstGeom prst="rect">
            <a:avLst/>
          </a:prstGeom>
          <a:solidFill>
            <a:srgbClr val="FFFFFF"/>
          </a:solidFill>
        </p:spPr>
      </p:pic>
      <p:sp>
        <p:nvSpPr>
          <p:cNvPr id="7" name="Rectangle 3"/>
          <p:cNvSpPr>
            <a:spLocks noChangeArrowheads="1"/>
          </p:cNvSpPr>
          <p:nvPr/>
        </p:nvSpPr>
        <p:spPr bwMode="auto">
          <a:xfrm>
            <a:off x="1557338" y="205581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altLang="cs-CZ"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4597535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p:txBody>
          <a:bodyPr/>
          <a:lstStyle/>
          <a:p>
            <a:r>
              <a:rPr lang="cs-CZ" dirty="0" smtClean="0">
                <a:solidFill>
                  <a:srgbClr val="FF0000"/>
                </a:solidFill>
              </a:rPr>
              <a:t>Pohádka, báje</a:t>
            </a:r>
            <a:endParaRPr lang="cs-CZ" dirty="0">
              <a:solidFill>
                <a:srgbClr val="FF0000"/>
              </a:solidFill>
            </a:endParaRPr>
          </a:p>
        </p:txBody>
      </p:sp>
      <p:sp>
        <p:nvSpPr>
          <p:cNvPr id="5" name="Podnadpis 4"/>
          <p:cNvSpPr>
            <a:spLocks noGrp="1"/>
          </p:cNvSpPr>
          <p:nvPr>
            <p:ph type="subTitle" idx="1"/>
          </p:nvPr>
        </p:nvSpPr>
        <p:spPr/>
        <p:txBody>
          <a:bodyPr/>
          <a:lstStyle/>
          <a:p>
            <a:endParaRPr lang="cs-CZ"/>
          </a:p>
        </p:txBody>
      </p:sp>
    </p:spTree>
    <p:extLst>
      <p:ext uri="{BB962C8B-B14F-4D97-AF65-F5344CB8AC3E}">
        <p14:creationId xmlns:p14="http://schemas.microsoft.com/office/powerpoint/2010/main" val="30942777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solidFill>
                  <a:srgbClr val="FF0000"/>
                </a:solidFill>
              </a:rPr>
              <a:t>Pohádka</a:t>
            </a:r>
            <a:endParaRPr lang="cs-CZ" dirty="0">
              <a:solidFill>
                <a:srgbClr val="FF0000"/>
              </a:solidFill>
            </a:endParaRPr>
          </a:p>
        </p:txBody>
      </p:sp>
      <p:sp>
        <p:nvSpPr>
          <p:cNvPr id="3" name="Zástupný symbol pro obsah 2"/>
          <p:cNvSpPr>
            <a:spLocks noGrp="1"/>
          </p:cNvSpPr>
          <p:nvPr>
            <p:ph sz="quarter" idx="1"/>
          </p:nvPr>
        </p:nvSpPr>
        <p:spPr>
          <a:xfrm>
            <a:off x="323528" y="1268760"/>
            <a:ext cx="7848872" cy="5400600"/>
          </a:xfrm>
        </p:spPr>
        <p:txBody>
          <a:bodyPr>
            <a:normAutofit/>
          </a:bodyPr>
          <a:lstStyle/>
          <a:p>
            <a:r>
              <a:rPr lang="cs-CZ" dirty="0" smtClean="0"/>
              <a:t>literární žánr </a:t>
            </a:r>
            <a:r>
              <a:rPr lang="cs-CZ" dirty="0" smtClean="0">
                <a:solidFill>
                  <a:srgbClr val="FF0000"/>
                </a:solidFill>
              </a:rPr>
              <a:t>epický</a:t>
            </a:r>
          </a:p>
          <a:p>
            <a:r>
              <a:rPr lang="cs-CZ" dirty="0">
                <a:solidFill>
                  <a:srgbClr val="FF0000"/>
                </a:solidFill>
              </a:rPr>
              <a:t>mohou být i veršované i prozaické </a:t>
            </a:r>
            <a:r>
              <a:rPr lang="cs-CZ" dirty="0"/>
              <a:t>(souvislý text)</a:t>
            </a:r>
          </a:p>
          <a:p>
            <a:r>
              <a:rPr lang="cs-CZ" dirty="0"/>
              <a:t>tradovaly se </a:t>
            </a:r>
            <a:r>
              <a:rPr lang="cs-CZ" dirty="0">
                <a:solidFill>
                  <a:srgbClr val="FF0000"/>
                </a:solidFill>
              </a:rPr>
              <a:t>ústní lidovou </a:t>
            </a:r>
            <a:r>
              <a:rPr lang="cs-CZ" dirty="0" smtClean="0">
                <a:solidFill>
                  <a:srgbClr val="FF0000"/>
                </a:solidFill>
              </a:rPr>
              <a:t>slovesností</a:t>
            </a:r>
          </a:p>
          <a:p>
            <a:r>
              <a:rPr lang="cs-CZ" dirty="0" smtClean="0">
                <a:solidFill>
                  <a:srgbClr val="FF0000"/>
                </a:solidFill>
              </a:rPr>
              <a:t>děj nepravděpodobný</a:t>
            </a:r>
          </a:p>
          <a:p>
            <a:pPr marL="0" indent="0">
              <a:buNone/>
            </a:pPr>
            <a:endParaRPr lang="cs-CZ" dirty="0" smtClean="0"/>
          </a:p>
          <a:p>
            <a:pPr marL="0" indent="0">
              <a:buNone/>
            </a:pPr>
            <a:r>
              <a:rPr lang="cs-CZ" dirty="0" smtClean="0"/>
              <a:t>ZNAKY:</a:t>
            </a:r>
          </a:p>
          <a:p>
            <a:r>
              <a:rPr lang="cs-CZ" dirty="0" smtClean="0">
                <a:solidFill>
                  <a:srgbClr val="FF0000"/>
                </a:solidFill>
              </a:rPr>
              <a:t>nadpřirozené bytosti (čert)</a:t>
            </a:r>
          </a:p>
          <a:p>
            <a:r>
              <a:rPr lang="cs-CZ" dirty="0" smtClean="0">
                <a:solidFill>
                  <a:srgbClr val="0070C0"/>
                </a:solidFill>
              </a:rPr>
              <a:t>magická čísla (3, 7, 9)</a:t>
            </a:r>
          </a:p>
          <a:p>
            <a:r>
              <a:rPr lang="cs-CZ" dirty="0" smtClean="0">
                <a:solidFill>
                  <a:srgbClr val="008000"/>
                </a:solidFill>
              </a:rPr>
              <a:t>kouzelné formulky (Bylo, nebylo…; Byl konec a zazvonil zvonec.)</a:t>
            </a:r>
          </a:p>
          <a:p>
            <a:r>
              <a:rPr lang="cs-CZ" dirty="0" smtClean="0">
                <a:solidFill>
                  <a:srgbClr val="7030A0"/>
                </a:solidFill>
              </a:rPr>
              <a:t>dobro vítězí nad zlem</a:t>
            </a:r>
          </a:p>
          <a:p>
            <a:r>
              <a:rPr lang="cs-CZ" dirty="0" smtClean="0">
                <a:solidFill>
                  <a:srgbClr val="FF3300"/>
                </a:solidFill>
              </a:rPr>
              <a:t>poučení </a:t>
            </a:r>
          </a:p>
        </p:txBody>
      </p:sp>
    </p:spTree>
    <p:extLst>
      <p:ext uri="{BB962C8B-B14F-4D97-AF65-F5344CB8AC3E}">
        <p14:creationId xmlns:p14="http://schemas.microsoft.com/office/powerpoint/2010/main" val="31109386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rgbClr val="FF0000"/>
                </a:solidFill>
              </a:rPr>
              <a:t>Pohádka:</a:t>
            </a:r>
            <a:endParaRPr lang="cs-CZ" dirty="0">
              <a:solidFill>
                <a:srgbClr val="FF0000"/>
              </a:solidFill>
            </a:endParaRPr>
          </a:p>
        </p:txBody>
      </p:sp>
      <p:sp>
        <p:nvSpPr>
          <p:cNvPr id="3" name="Zástupný symbol pro obsah 2"/>
          <p:cNvSpPr>
            <a:spLocks noGrp="1"/>
          </p:cNvSpPr>
          <p:nvPr>
            <p:ph sz="quarter" idx="1"/>
          </p:nvPr>
        </p:nvSpPr>
        <p:spPr/>
        <p:txBody>
          <a:bodyPr>
            <a:normAutofit fontScale="92500"/>
          </a:bodyPr>
          <a:lstStyle/>
          <a:p>
            <a:r>
              <a:rPr lang="cs-CZ" dirty="0" smtClean="0">
                <a:hlinkClick r:id="rId2"/>
              </a:rPr>
              <a:t>Národní báchorky a pověsti – Wikipedie</a:t>
            </a:r>
            <a:endParaRPr lang="cs-CZ" dirty="0" smtClean="0"/>
          </a:p>
          <a:p>
            <a:r>
              <a:rPr lang="cs-CZ" dirty="0" smtClean="0">
                <a:hlinkClick r:id="rId3"/>
              </a:rPr>
              <a:t>České pohádky (Karel Jaromír Erben) – Wikipedie</a:t>
            </a:r>
            <a:endParaRPr lang="cs-CZ" dirty="0" smtClean="0"/>
          </a:p>
          <a:p>
            <a:r>
              <a:rPr lang="cs-CZ" dirty="0" smtClean="0">
                <a:hlinkClick r:id="rId4"/>
              </a:rPr>
              <a:t>Hans Christian Andersen – Wikipedie</a:t>
            </a:r>
            <a:endParaRPr lang="cs-CZ" dirty="0" smtClean="0"/>
          </a:p>
          <a:p>
            <a:r>
              <a:rPr lang="cs-CZ" dirty="0" smtClean="0">
                <a:hlinkClick r:id="rId5"/>
              </a:rPr>
              <a:t>Bratři Grimmové – Wikipedie</a:t>
            </a:r>
            <a:endParaRPr lang="cs-CZ" dirty="0" smtClean="0"/>
          </a:p>
          <a:p>
            <a:r>
              <a:rPr lang="cs-CZ" dirty="0" smtClean="0">
                <a:hlinkClick r:id="rId6"/>
              </a:rPr>
              <a:t>Jan Drda - Hrátky s čertem (Josef Bek, František Smolík) – </a:t>
            </a:r>
            <a:r>
              <a:rPr lang="cs-CZ" dirty="0" err="1" smtClean="0">
                <a:hlinkClick r:id="rId6"/>
              </a:rPr>
              <a:t>YouTube</a:t>
            </a:r>
            <a:endParaRPr lang="cs-CZ" dirty="0" smtClean="0"/>
          </a:p>
          <a:p>
            <a:endParaRPr lang="cs-CZ" dirty="0" smtClean="0"/>
          </a:p>
          <a:p>
            <a:pPr marL="0" indent="0">
              <a:buNone/>
            </a:pPr>
            <a:endParaRPr lang="cs-CZ" i="1" dirty="0" smtClean="0"/>
          </a:p>
          <a:p>
            <a:pPr marL="0" indent="0">
              <a:buNone/>
            </a:pPr>
            <a:r>
              <a:rPr lang="cs-CZ" i="1" dirty="0" smtClean="0">
                <a:solidFill>
                  <a:srgbClr val="FF0066"/>
                </a:solidFill>
              </a:rPr>
              <a:t>Úkol pro žáky: </a:t>
            </a:r>
          </a:p>
          <a:p>
            <a:pPr marL="0" indent="0">
              <a:buNone/>
            </a:pPr>
            <a:r>
              <a:rPr lang="cs-CZ" i="1" dirty="0" smtClean="0">
                <a:solidFill>
                  <a:srgbClr val="FF0066"/>
                </a:solidFill>
              </a:rPr>
              <a:t>Jaké znáte další pohádky H. Ch. Andersena?</a:t>
            </a:r>
          </a:p>
          <a:p>
            <a:pPr marL="0" indent="0">
              <a:buNone/>
            </a:pPr>
            <a:r>
              <a:rPr lang="cs-CZ" i="1" dirty="0" smtClean="0">
                <a:solidFill>
                  <a:srgbClr val="FF0066"/>
                </a:solidFill>
              </a:rPr>
              <a:t>Znáte pohádky, které nekončí dobře (jsou např. smutné)?</a:t>
            </a:r>
            <a:endParaRPr lang="cs-CZ" i="1" dirty="0">
              <a:solidFill>
                <a:srgbClr val="FF0066"/>
              </a:solidFill>
            </a:endParaRPr>
          </a:p>
        </p:txBody>
      </p:sp>
    </p:spTree>
    <p:extLst>
      <p:ext uri="{BB962C8B-B14F-4D97-AF65-F5344CB8AC3E}">
        <p14:creationId xmlns:p14="http://schemas.microsoft.com/office/powerpoint/2010/main" val="16806782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rgbClr val="FF0000"/>
                </a:solidFill>
              </a:rPr>
              <a:t>Pohádka:</a:t>
            </a:r>
            <a:endParaRPr lang="cs-CZ" dirty="0">
              <a:solidFill>
                <a:srgbClr val="FF0000"/>
              </a:solidFill>
            </a:endParaRPr>
          </a:p>
        </p:txBody>
      </p:sp>
      <p:sp>
        <p:nvSpPr>
          <p:cNvPr id="3" name="Zástupný symbol pro obsah 2"/>
          <p:cNvSpPr>
            <a:spLocks noGrp="1"/>
          </p:cNvSpPr>
          <p:nvPr>
            <p:ph sz="quarter" idx="1"/>
          </p:nvPr>
        </p:nvSpPr>
        <p:spPr/>
        <p:txBody>
          <a:bodyPr>
            <a:normAutofit/>
          </a:bodyPr>
          <a:lstStyle/>
          <a:p>
            <a:r>
              <a:rPr lang="cs-CZ" i="1" dirty="0" smtClean="0">
                <a:solidFill>
                  <a:srgbClr val="FF0066"/>
                </a:solidFill>
              </a:rPr>
              <a:t>Odpovědi:</a:t>
            </a:r>
            <a:endParaRPr lang="cs-CZ" i="1" dirty="0">
              <a:solidFill>
                <a:srgbClr val="FF0066"/>
              </a:solidFill>
            </a:endParaRPr>
          </a:p>
          <a:p>
            <a:r>
              <a:rPr lang="cs-CZ" i="1" dirty="0" smtClean="0">
                <a:solidFill>
                  <a:srgbClr val="FF0066"/>
                </a:solidFill>
              </a:rPr>
              <a:t>např. Cínový vojáček, Císařovy nové šaty, Křesadlo, Malá mořská víla, O princezně na hrášku, Ošklivé káčátko, Pasáček vepřů, Sněhová královna, O Malence, ad.</a:t>
            </a:r>
          </a:p>
          <a:p>
            <a:pPr marL="0" indent="0">
              <a:buNone/>
            </a:pPr>
            <a:endParaRPr lang="cs-CZ" i="1" dirty="0" smtClean="0">
              <a:solidFill>
                <a:srgbClr val="FF0066"/>
              </a:solidFill>
            </a:endParaRPr>
          </a:p>
          <a:p>
            <a:r>
              <a:rPr lang="cs-CZ" i="1" dirty="0" smtClean="0">
                <a:solidFill>
                  <a:srgbClr val="FF0066"/>
                </a:solidFill>
              </a:rPr>
              <a:t>většina pohádek H. Ch. Andersena končí smutně, např. Malá mořská víla</a:t>
            </a:r>
            <a:endParaRPr lang="cs-CZ" i="1" dirty="0">
              <a:solidFill>
                <a:srgbClr val="FF0066"/>
              </a:solidFill>
            </a:endParaRPr>
          </a:p>
        </p:txBody>
      </p:sp>
    </p:spTree>
    <p:extLst>
      <p:ext uri="{BB962C8B-B14F-4D97-AF65-F5344CB8AC3E}">
        <p14:creationId xmlns:p14="http://schemas.microsoft.com/office/powerpoint/2010/main" val="37965014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solidFill>
                  <a:srgbClr val="008000"/>
                </a:solidFill>
              </a:rPr>
              <a:t>Báje</a:t>
            </a:r>
            <a:endParaRPr lang="cs-CZ" dirty="0">
              <a:solidFill>
                <a:srgbClr val="008000"/>
              </a:solidFill>
            </a:endParaRPr>
          </a:p>
        </p:txBody>
      </p:sp>
      <p:sp>
        <p:nvSpPr>
          <p:cNvPr id="3" name="Zástupný symbol pro obsah 2"/>
          <p:cNvSpPr>
            <a:spLocks noGrp="1"/>
          </p:cNvSpPr>
          <p:nvPr>
            <p:ph sz="quarter" idx="1"/>
          </p:nvPr>
        </p:nvSpPr>
        <p:spPr/>
        <p:txBody>
          <a:bodyPr/>
          <a:lstStyle/>
          <a:p>
            <a:r>
              <a:rPr lang="cs-CZ" dirty="0" smtClean="0">
                <a:solidFill>
                  <a:srgbClr val="FF0000"/>
                </a:solidFill>
              </a:rPr>
              <a:t>literární žánr epický</a:t>
            </a:r>
          </a:p>
          <a:p>
            <a:r>
              <a:rPr lang="cs-CZ" dirty="0" smtClean="0">
                <a:solidFill>
                  <a:srgbClr val="008000"/>
                </a:solidFill>
              </a:rPr>
              <a:t>mohou být veršované i prozaické</a:t>
            </a:r>
          </a:p>
          <a:p>
            <a:r>
              <a:rPr lang="cs-CZ" dirty="0" smtClean="0">
                <a:solidFill>
                  <a:srgbClr val="0070C0"/>
                </a:solidFill>
              </a:rPr>
              <a:t>tradovaný příběh</a:t>
            </a:r>
          </a:p>
          <a:p>
            <a:r>
              <a:rPr lang="cs-CZ" dirty="0" smtClean="0">
                <a:solidFill>
                  <a:srgbClr val="7030A0"/>
                </a:solidFill>
              </a:rPr>
              <a:t>nazývají se i mýty</a:t>
            </a:r>
          </a:p>
          <a:p>
            <a:r>
              <a:rPr lang="cs-CZ" dirty="0" smtClean="0">
                <a:solidFill>
                  <a:srgbClr val="FF0000"/>
                </a:solidFill>
              </a:rPr>
              <a:t>jsou o stvoření světa, člověka</a:t>
            </a:r>
          </a:p>
          <a:p>
            <a:r>
              <a:rPr lang="cs-CZ" dirty="0" smtClean="0">
                <a:solidFill>
                  <a:srgbClr val="FF0000"/>
                </a:solidFill>
              </a:rPr>
              <a:t>vystupují v nich bohové, hrdinové</a:t>
            </a:r>
            <a:endParaRPr lang="cs-CZ" dirty="0">
              <a:solidFill>
                <a:srgbClr val="FF0000"/>
              </a:solidFill>
            </a:endParaRPr>
          </a:p>
        </p:txBody>
      </p:sp>
    </p:spTree>
    <p:extLst>
      <p:ext uri="{BB962C8B-B14F-4D97-AF65-F5344CB8AC3E}">
        <p14:creationId xmlns:p14="http://schemas.microsoft.com/office/powerpoint/2010/main" val="2476870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rgbClr val="008000"/>
                </a:solidFill>
              </a:rPr>
              <a:t>Báje:</a:t>
            </a:r>
            <a:endParaRPr lang="cs-CZ" dirty="0">
              <a:solidFill>
                <a:srgbClr val="008000"/>
              </a:solidFill>
            </a:endParaRPr>
          </a:p>
        </p:txBody>
      </p:sp>
      <p:sp>
        <p:nvSpPr>
          <p:cNvPr id="3" name="Zástupný symbol pro obsah 2"/>
          <p:cNvSpPr>
            <a:spLocks noGrp="1"/>
          </p:cNvSpPr>
          <p:nvPr>
            <p:ph sz="quarter" idx="1"/>
          </p:nvPr>
        </p:nvSpPr>
        <p:spPr/>
        <p:txBody>
          <a:bodyPr>
            <a:normAutofit/>
          </a:bodyPr>
          <a:lstStyle/>
          <a:p>
            <a:r>
              <a:rPr lang="cs-CZ" b="1" u="sng" dirty="0" smtClean="0"/>
              <a:t>Staré řecké báje a pověsti – Eduard Petiška</a:t>
            </a:r>
          </a:p>
          <a:p>
            <a:endParaRPr lang="cs-CZ" dirty="0" smtClean="0"/>
          </a:p>
          <a:p>
            <a:r>
              <a:rPr lang="cs-CZ" i="1" dirty="0" smtClean="0">
                <a:solidFill>
                  <a:srgbClr val="FF0066"/>
                </a:solidFill>
              </a:rPr>
              <a:t>Úkoly pro žáky:</a:t>
            </a:r>
          </a:p>
          <a:p>
            <a:r>
              <a:rPr lang="cs-CZ" i="1" dirty="0" smtClean="0">
                <a:solidFill>
                  <a:srgbClr val="FF0066"/>
                </a:solidFill>
              </a:rPr>
              <a:t>Jaké znáte báje z knihy Staré řecké báje a pověsti?</a:t>
            </a:r>
          </a:p>
          <a:p>
            <a:r>
              <a:rPr lang="cs-CZ" i="1" dirty="0" smtClean="0">
                <a:solidFill>
                  <a:srgbClr val="FF0066"/>
                </a:solidFill>
              </a:rPr>
              <a:t>Znáte tyto řecké bohy?</a:t>
            </a:r>
          </a:p>
          <a:p>
            <a:r>
              <a:rPr lang="cs-CZ" i="1" dirty="0" smtClean="0">
                <a:solidFill>
                  <a:srgbClr val="FF0066"/>
                </a:solidFill>
              </a:rPr>
              <a:t>Áres                              Afrodita                       Hádes                           Zeus</a:t>
            </a:r>
          </a:p>
          <a:p>
            <a:pPr marL="0" indent="0">
              <a:buNone/>
            </a:pPr>
            <a:endParaRPr lang="cs-CZ" i="1" dirty="0" smtClean="0">
              <a:solidFill>
                <a:srgbClr val="FF0066"/>
              </a:solidFill>
            </a:endParaRPr>
          </a:p>
          <a:p>
            <a:r>
              <a:rPr lang="cs-CZ" i="1" dirty="0" smtClean="0">
                <a:solidFill>
                  <a:srgbClr val="FF0066"/>
                </a:solidFill>
              </a:rPr>
              <a:t> Jaké znáte řecké hrdiny?</a:t>
            </a:r>
            <a:endParaRPr lang="cs-CZ" i="1" dirty="0">
              <a:solidFill>
                <a:srgbClr val="FF0066"/>
              </a:solidFill>
            </a:endParaRPr>
          </a:p>
        </p:txBody>
      </p:sp>
    </p:spTree>
    <p:extLst>
      <p:ext uri="{BB962C8B-B14F-4D97-AF65-F5344CB8AC3E}">
        <p14:creationId xmlns:p14="http://schemas.microsoft.com/office/powerpoint/2010/main" val="8936174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rgbClr val="008000"/>
                </a:solidFill>
              </a:rPr>
              <a:t>Báje:</a:t>
            </a:r>
            <a:endParaRPr lang="cs-CZ" dirty="0">
              <a:solidFill>
                <a:srgbClr val="008000"/>
              </a:solidFill>
            </a:endParaRPr>
          </a:p>
        </p:txBody>
      </p:sp>
      <p:sp>
        <p:nvSpPr>
          <p:cNvPr id="3" name="Zástupný symbol pro obsah 2"/>
          <p:cNvSpPr>
            <a:spLocks noGrp="1"/>
          </p:cNvSpPr>
          <p:nvPr>
            <p:ph sz="quarter" idx="1"/>
          </p:nvPr>
        </p:nvSpPr>
        <p:spPr/>
        <p:txBody>
          <a:bodyPr/>
          <a:lstStyle/>
          <a:p>
            <a:r>
              <a:rPr lang="cs-CZ" i="1" dirty="0" smtClean="0">
                <a:solidFill>
                  <a:srgbClr val="FF0066"/>
                </a:solidFill>
              </a:rPr>
              <a:t>Odpovědi: (odpovědi se mohou lišit)</a:t>
            </a:r>
          </a:p>
          <a:p>
            <a:r>
              <a:rPr lang="cs-CZ" i="1" dirty="0" smtClean="0">
                <a:solidFill>
                  <a:srgbClr val="FF0066"/>
                </a:solidFill>
              </a:rPr>
              <a:t>např. o Heraklovi, o Orfeovi, o zlatém rounu, o Prométheovi, …</a:t>
            </a:r>
          </a:p>
          <a:p>
            <a:r>
              <a:rPr lang="cs-CZ" i="1" dirty="0" smtClean="0">
                <a:solidFill>
                  <a:srgbClr val="FF0066"/>
                </a:solidFill>
              </a:rPr>
              <a:t>Áres – bůh války</a:t>
            </a:r>
          </a:p>
          <a:p>
            <a:r>
              <a:rPr lang="cs-CZ" i="1" dirty="0" smtClean="0">
                <a:solidFill>
                  <a:srgbClr val="FF0066"/>
                </a:solidFill>
              </a:rPr>
              <a:t>Afrodita – bohyně lásky a krásy</a:t>
            </a:r>
          </a:p>
          <a:p>
            <a:r>
              <a:rPr lang="cs-CZ" i="1" dirty="0" smtClean="0">
                <a:solidFill>
                  <a:srgbClr val="FF0066"/>
                </a:solidFill>
              </a:rPr>
              <a:t>Hádes – bůh podsvětí</a:t>
            </a:r>
          </a:p>
          <a:p>
            <a:r>
              <a:rPr lang="cs-CZ" i="1" dirty="0" smtClean="0">
                <a:solidFill>
                  <a:srgbClr val="FF0066"/>
                </a:solidFill>
              </a:rPr>
              <a:t>Zeus – nejvyšší bůh, bůh blesků</a:t>
            </a:r>
          </a:p>
          <a:p>
            <a:endParaRPr lang="cs-CZ" i="1" dirty="0">
              <a:solidFill>
                <a:srgbClr val="FF0066"/>
              </a:solidFill>
            </a:endParaRPr>
          </a:p>
          <a:p>
            <a:r>
              <a:rPr lang="cs-CZ" i="1" dirty="0" smtClean="0">
                <a:solidFill>
                  <a:srgbClr val="FF0066"/>
                </a:solidFill>
              </a:rPr>
              <a:t>řečtí hrdinové: Herakles, Prométheus, Odysseus, …</a:t>
            </a:r>
          </a:p>
        </p:txBody>
      </p:sp>
    </p:spTree>
    <p:extLst>
      <p:ext uri="{BB962C8B-B14F-4D97-AF65-F5344CB8AC3E}">
        <p14:creationId xmlns:p14="http://schemas.microsoft.com/office/powerpoint/2010/main" val="12124146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smtClean="0"/>
              <a:t>Použité zdroje:</a:t>
            </a:r>
            <a:endParaRPr lang="cs-CZ" dirty="0"/>
          </a:p>
        </p:txBody>
      </p:sp>
      <p:sp>
        <p:nvSpPr>
          <p:cNvPr id="5" name="Zástupný symbol pro obsah 4"/>
          <p:cNvSpPr>
            <a:spLocks noGrp="1"/>
          </p:cNvSpPr>
          <p:nvPr>
            <p:ph sz="quarter" idx="1"/>
          </p:nvPr>
        </p:nvSpPr>
        <p:spPr/>
        <p:txBody>
          <a:bodyPr/>
          <a:lstStyle/>
          <a:p>
            <a:pPr algn="just">
              <a:spcAft>
                <a:spcPts val="0"/>
              </a:spcAft>
            </a:pPr>
            <a:r>
              <a:rPr lang="cs-CZ" dirty="0" err="1">
                <a:latin typeface="Times New Roman"/>
                <a:ea typeface="Calibri"/>
              </a:rPr>
              <a:t>SOCHROVÁ</a:t>
            </a:r>
            <a:r>
              <a:rPr lang="cs-CZ" dirty="0">
                <a:latin typeface="Times New Roman"/>
                <a:ea typeface="Calibri"/>
              </a:rPr>
              <a:t>, Marie. </a:t>
            </a:r>
            <a:r>
              <a:rPr lang="cs-CZ" i="1" dirty="0">
                <a:latin typeface="Times New Roman"/>
                <a:ea typeface="Calibri"/>
              </a:rPr>
              <a:t>Literatura v kostce</a:t>
            </a:r>
            <a:r>
              <a:rPr lang="cs-CZ" dirty="0">
                <a:latin typeface="Times New Roman"/>
                <a:ea typeface="Calibri"/>
              </a:rPr>
              <a:t>. Havlíčkův Brod: Fragment, 2004, ISBN 80-7200-965-6.</a:t>
            </a:r>
          </a:p>
          <a:p>
            <a:pPr algn="just">
              <a:spcAft>
                <a:spcPts val="0"/>
              </a:spcAft>
            </a:pPr>
            <a:r>
              <a:rPr lang="cs-CZ" dirty="0">
                <a:latin typeface="Times New Roman"/>
                <a:ea typeface="Calibri"/>
              </a:rPr>
              <a:t>BAUER, Alois. </a:t>
            </a:r>
            <a:r>
              <a:rPr lang="cs-CZ" i="1" dirty="0">
                <a:latin typeface="Times New Roman"/>
                <a:ea typeface="Calibri"/>
              </a:rPr>
              <a:t>Čeština na dlani - přehled světové a české literatury</a:t>
            </a:r>
            <a:r>
              <a:rPr lang="cs-CZ" dirty="0">
                <a:latin typeface="Times New Roman"/>
                <a:ea typeface="Calibri"/>
              </a:rPr>
              <a:t>. Olomouc: </a:t>
            </a:r>
            <a:r>
              <a:rPr lang="cs-CZ" dirty="0" err="1">
                <a:latin typeface="Times New Roman"/>
                <a:ea typeface="Calibri"/>
              </a:rPr>
              <a:t>Rubico</a:t>
            </a:r>
            <a:r>
              <a:rPr lang="cs-CZ" dirty="0">
                <a:latin typeface="Times New Roman"/>
                <a:ea typeface="Calibri"/>
              </a:rPr>
              <a:t>, 2007, ISBN 80-7346-068-8.</a:t>
            </a:r>
          </a:p>
          <a:p>
            <a:pPr algn="just">
              <a:spcAft>
                <a:spcPts val="0"/>
              </a:spcAft>
            </a:pPr>
            <a:r>
              <a:rPr lang="cs-CZ" dirty="0" err="1">
                <a:latin typeface="Times New Roman"/>
                <a:ea typeface="Calibri"/>
              </a:rPr>
              <a:t>LEHÁR</a:t>
            </a:r>
            <a:r>
              <a:rPr lang="cs-CZ" dirty="0">
                <a:latin typeface="Times New Roman"/>
                <a:ea typeface="Calibri"/>
              </a:rPr>
              <a:t>, Jan; </a:t>
            </a:r>
            <a:r>
              <a:rPr lang="cs-CZ" dirty="0" err="1">
                <a:latin typeface="Times New Roman"/>
                <a:ea typeface="Calibri"/>
              </a:rPr>
              <a:t>STICH</a:t>
            </a:r>
            <a:r>
              <a:rPr lang="cs-CZ" dirty="0">
                <a:latin typeface="Times New Roman"/>
                <a:ea typeface="Calibri"/>
              </a:rPr>
              <a:t>, Alexandr; JANÁČKOVÁ, Jaroslava; HOLÝ, Jiří. </a:t>
            </a:r>
            <a:r>
              <a:rPr lang="cs-CZ" i="1" dirty="0">
                <a:latin typeface="Times New Roman"/>
                <a:ea typeface="Calibri"/>
              </a:rPr>
              <a:t>Česká literatura od počátků k dnešku</a:t>
            </a:r>
            <a:r>
              <a:rPr lang="cs-CZ" dirty="0">
                <a:latin typeface="Times New Roman"/>
                <a:ea typeface="Calibri"/>
              </a:rPr>
              <a:t>. Praha: Nakladatelství Lidové noviny, 2004, ISBN 80-7106-308-8.</a:t>
            </a:r>
          </a:p>
          <a:p>
            <a:endParaRPr lang="cs-CZ" dirty="0"/>
          </a:p>
        </p:txBody>
      </p:sp>
    </p:spTree>
    <p:extLst>
      <p:ext uri="{BB962C8B-B14F-4D97-AF65-F5344CB8AC3E}">
        <p14:creationId xmlns:p14="http://schemas.microsoft.com/office/powerpoint/2010/main" val="185016156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kýř">
  <a:themeElements>
    <a:clrScheme name="Arkýř">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Arkýř">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rkýř">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77</TotalTime>
  <Words>513</Words>
  <Application>Microsoft Office PowerPoint</Application>
  <PresentationFormat>Předvádění na obrazovce (4:3)</PresentationFormat>
  <Paragraphs>92</Paragraphs>
  <Slides>9</Slides>
  <Notes>0</Notes>
  <HiddenSlides>0</HiddenSlides>
  <MMClips>0</MMClips>
  <ScaleCrop>false</ScaleCrop>
  <HeadingPairs>
    <vt:vector size="4" baseType="variant">
      <vt:variant>
        <vt:lpstr>Motiv</vt:lpstr>
      </vt:variant>
      <vt:variant>
        <vt:i4>1</vt:i4>
      </vt:variant>
      <vt:variant>
        <vt:lpstr>Nadpisy snímků</vt:lpstr>
      </vt:variant>
      <vt:variant>
        <vt:i4>9</vt:i4>
      </vt:variant>
    </vt:vector>
  </HeadingPairs>
  <TitlesOfParts>
    <vt:vector size="10" baseType="lpstr">
      <vt:lpstr>Arkýř</vt:lpstr>
      <vt:lpstr>Prezentace aplikace PowerPoint</vt:lpstr>
      <vt:lpstr>Pohádka, báje</vt:lpstr>
      <vt:lpstr>Pohádka</vt:lpstr>
      <vt:lpstr>Pohádka:</vt:lpstr>
      <vt:lpstr>Pohádka:</vt:lpstr>
      <vt:lpstr>Báje</vt:lpstr>
      <vt:lpstr>Báje:</vt:lpstr>
      <vt:lpstr>Báje:</vt:lpstr>
      <vt:lpstr>Použité zdroje:</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Pohádka, bajka</dc:title>
  <dc:creator>PC05</dc:creator>
  <cp:lastModifiedBy>PC05</cp:lastModifiedBy>
  <cp:revision>27</cp:revision>
  <dcterms:created xsi:type="dcterms:W3CDTF">2013-08-16T20:20:43Z</dcterms:created>
  <dcterms:modified xsi:type="dcterms:W3CDTF">2014-03-03T10:41:45Z</dcterms:modified>
</cp:coreProperties>
</file>