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81" r:id="rId3"/>
    <p:sldId id="257" r:id="rId4"/>
    <p:sldId id="278" r:id="rId5"/>
    <p:sldId id="258" r:id="rId6"/>
    <p:sldId id="260" r:id="rId7"/>
    <p:sldId id="262" r:id="rId8"/>
    <p:sldId id="263" r:id="rId9"/>
    <p:sldId id="265" r:id="rId10"/>
    <p:sldId id="266" r:id="rId11"/>
    <p:sldId id="268" r:id="rId12"/>
    <p:sldId id="270" r:id="rId13"/>
    <p:sldId id="272" r:id="rId14"/>
    <p:sldId id="274" r:id="rId15"/>
    <p:sldId id="279" r:id="rId16"/>
    <p:sldId id="280" r:id="rId17"/>
    <p:sldId id="282" r:id="rId1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000"/>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AFABF1B-32CD-4370-84C2-94C4C49A5A31}" type="datetimeFigureOut">
              <a:rPr lang="cs-CZ" smtClean="0"/>
              <a:t>3.3.2014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9A8A284-B0E2-4E52-A23A-7D9241199909}" type="slidenum">
              <a:rPr lang="cs-CZ" smtClean="0"/>
              <a:t>‹#›</a:t>
            </a:fld>
            <a:endParaRPr lang="cs-CZ"/>
          </a:p>
        </p:txBody>
      </p:sp>
    </p:spTree>
    <p:extLst>
      <p:ext uri="{BB962C8B-B14F-4D97-AF65-F5344CB8AC3E}">
        <p14:creationId xmlns:p14="http://schemas.microsoft.com/office/powerpoint/2010/main" val="7226034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59A8A284-B0E2-4E52-A23A-7D9241199909}" type="slidenum">
              <a:rPr lang="cs-CZ" smtClean="0"/>
              <a:t>1</a:t>
            </a:fld>
            <a:endParaRPr lang="cs-CZ"/>
          </a:p>
        </p:txBody>
      </p:sp>
    </p:spTree>
    <p:extLst>
      <p:ext uri="{BB962C8B-B14F-4D97-AF65-F5344CB8AC3E}">
        <p14:creationId xmlns:p14="http://schemas.microsoft.com/office/powerpoint/2010/main" val="2008083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2DA33641-8210-4120-8554-6D46F0FAA18E}"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1B359E5-399C-4D69-B902-77183D3776F3}" type="slidenum">
              <a:rPr lang="cs-CZ" smtClean="0"/>
              <a:t>‹#›</a:t>
            </a:fld>
            <a:endParaRPr lang="cs-CZ"/>
          </a:p>
        </p:txBody>
      </p:sp>
    </p:spTree>
    <p:extLst>
      <p:ext uri="{BB962C8B-B14F-4D97-AF65-F5344CB8AC3E}">
        <p14:creationId xmlns:p14="http://schemas.microsoft.com/office/powerpoint/2010/main" val="11619712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DA33641-8210-4120-8554-6D46F0FAA18E}"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1B359E5-399C-4D69-B902-77183D3776F3}" type="slidenum">
              <a:rPr lang="cs-CZ" smtClean="0"/>
              <a:t>‹#›</a:t>
            </a:fld>
            <a:endParaRPr lang="cs-CZ"/>
          </a:p>
        </p:txBody>
      </p:sp>
    </p:spTree>
    <p:extLst>
      <p:ext uri="{BB962C8B-B14F-4D97-AF65-F5344CB8AC3E}">
        <p14:creationId xmlns:p14="http://schemas.microsoft.com/office/powerpoint/2010/main" val="5013118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2DA33641-8210-4120-8554-6D46F0FAA18E}"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1B359E5-399C-4D69-B902-77183D3776F3}" type="slidenum">
              <a:rPr lang="cs-CZ" smtClean="0"/>
              <a:t>‹#›</a:t>
            </a:fld>
            <a:endParaRPr lang="cs-CZ"/>
          </a:p>
        </p:txBody>
      </p:sp>
    </p:spTree>
    <p:extLst>
      <p:ext uri="{BB962C8B-B14F-4D97-AF65-F5344CB8AC3E}">
        <p14:creationId xmlns:p14="http://schemas.microsoft.com/office/powerpoint/2010/main" val="24053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2DA33641-8210-4120-8554-6D46F0FAA18E}" type="datetimeFigureOut">
              <a:rPr lang="cs-CZ" smtClean="0"/>
              <a:t>3.3.2014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1B359E5-399C-4D69-B902-77183D3776F3}" type="slidenum">
              <a:rPr lang="cs-CZ" smtClean="0"/>
              <a:t>‹#›</a:t>
            </a:fld>
            <a:endParaRPr lang="cs-CZ"/>
          </a:p>
        </p:txBody>
      </p:sp>
    </p:spTree>
    <p:extLst>
      <p:ext uri="{BB962C8B-B14F-4D97-AF65-F5344CB8AC3E}">
        <p14:creationId xmlns:p14="http://schemas.microsoft.com/office/powerpoint/2010/main" val="4179083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2DA33641-8210-4120-8554-6D46F0FAA18E}" type="datetimeFigureOut">
              <a:rPr lang="cs-CZ" smtClean="0"/>
              <a:t>3.3.2014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81B359E5-399C-4D69-B902-77183D3776F3}" type="slidenum">
              <a:rPr lang="cs-CZ" smtClean="0"/>
              <a:t>‹#›</a:t>
            </a:fld>
            <a:endParaRPr lang="cs-CZ"/>
          </a:p>
        </p:txBody>
      </p:sp>
    </p:spTree>
    <p:extLst>
      <p:ext uri="{BB962C8B-B14F-4D97-AF65-F5344CB8AC3E}">
        <p14:creationId xmlns:p14="http://schemas.microsoft.com/office/powerpoint/2010/main" val="2934696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2DA33641-8210-4120-8554-6D46F0FAA18E}" type="datetimeFigureOut">
              <a:rPr lang="cs-CZ" smtClean="0"/>
              <a:t>3.3.2014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81B359E5-399C-4D69-B902-77183D3776F3}" type="slidenum">
              <a:rPr lang="cs-CZ" smtClean="0"/>
              <a:t>‹#›</a:t>
            </a:fld>
            <a:endParaRPr lang="cs-CZ"/>
          </a:p>
        </p:txBody>
      </p:sp>
    </p:spTree>
    <p:extLst>
      <p:ext uri="{BB962C8B-B14F-4D97-AF65-F5344CB8AC3E}">
        <p14:creationId xmlns:p14="http://schemas.microsoft.com/office/powerpoint/2010/main" val="38878987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DA33641-8210-4120-8554-6D46F0FAA18E}" type="datetimeFigureOut">
              <a:rPr lang="cs-CZ" smtClean="0"/>
              <a:t>3.3.2014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81B359E5-399C-4D69-B902-77183D3776F3}" type="slidenum">
              <a:rPr lang="cs-CZ" smtClean="0"/>
              <a:t>‹#›</a:t>
            </a:fld>
            <a:endParaRPr lang="cs-CZ"/>
          </a:p>
        </p:txBody>
      </p:sp>
    </p:spTree>
    <p:extLst>
      <p:ext uri="{BB962C8B-B14F-4D97-AF65-F5344CB8AC3E}">
        <p14:creationId xmlns:p14="http://schemas.microsoft.com/office/powerpoint/2010/main" val="2881049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2DA33641-8210-4120-8554-6D46F0FAA18E}" type="datetimeFigureOut">
              <a:rPr lang="cs-CZ" smtClean="0"/>
              <a:t>3.3.2014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1B359E5-399C-4D69-B902-77183D3776F3}" type="slidenum">
              <a:rPr lang="cs-CZ" smtClean="0"/>
              <a:t>‹#›</a:t>
            </a:fld>
            <a:endParaRPr lang="cs-CZ"/>
          </a:p>
        </p:txBody>
      </p:sp>
    </p:spTree>
    <p:extLst>
      <p:ext uri="{BB962C8B-B14F-4D97-AF65-F5344CB8AC3E}">
        <p14:creationId xmlns:p14="http://schemas.microsoft.com/office/powerpoint/2010/main" val="23900318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2DA33641-8210-4120-8554-6D46F0FAA18E}" type="datetimeFigureOut">
              <a:rPr lang="cs-CZ" smtClean="0"/>
              <a:t>3.3.2014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1B359E5-399C-4D69-B902-77183D3776F3}" type="slidenum">
              <a:rPr lang="cs-CZ" smtClean="0"/>
              <a:t>‹#›</a:t>
            </a:fld>
            <a:endParaRPr lang="cs-CZ"/>
          </a:p>
        </p:txBody>
      </p:sp>
    </p:spTree>
    <p:extLst>
      <p:ext uri="{BB962C8B-B14F-4D97-AF65-F5344CB8AC3E}">
        <p14:creationId xmlns:p14="http://schemas.microsoft.com/office/powerpoint/2010/main" val="1843118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DA33641-8210-4120-8554-6D46F0FAA18E}"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1B359E5-399C-4D69-B902-77183D3776F3}" type="slidenum">
              <a:rPr lang="cs-CZ" smtClean="0"/>
              <a:t>‹#›</a:t>
            </a:fld>
            <a:endParaRPr lang="cs-CZ"/>
          </a:p>
        </p:txBody>
      </p:sp>
    </p:spTree>
    <p:extLst>
      <p:ext uri="{BB962C8B-B14F-4D97-AF65-F5344CB8AC3E}">
        <p14:creationId xmlns:p14="http://schemas.microsoft.com/office/powerpoint/2010/main" val="1367139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DA33641-8210-4120-8554-6D46F0FAA18E}"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1B359E5-399C-4D69-B902-77183D3776F3}" type="slidenum">
              <a:rPr lang="cs-CZ" smtClean="0"/>
              <a:t>‹#›</a:t>
            </a:fld>
            <a:endParaRPr lang="cs-CZ"/>
          </a:p>
        </p:txBody>
      </p:sp>
    </p:spTree>
    <p:extLst>
      <p:ext uri="{BB962C8B-B14F-4D97-AF65-F5344CB8AC3E}">
        <p14:creationId xmlns:p14="http://schemas.microsoft.com/office/powerpoint/2010/main" val="2520744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A33641-8210-4120-8554-6D46F0FAA18E}" type="datetimeFigureOut">
              <a:rPr lang="cs-CZ" smtClean="0"/>
              <a:t>3.3.2014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B359E5-399C-4D69-B902-77183D3776F3}" type="slidenum">
              <a:rPr lang="cs-CZ" smtClean="0"/>
              <a:t>‹#›</a:t>
            </a:fld>
            <a:endParaRPr lang="cs-CZ"/>
          </a:p>
        </p:txBody>
      </p:sp>
    </p:spTree>
    <p:extLst>
      <p:ext uri="{BB962C8B-B14F-4D97-AF65-F5344CB8AC3E}">
        <p14:creationId xmlns:p14="http://schemas.microsoft.com/office/powerpoint/2010/main" val="29380497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upload.wikimedia.org/wikipedia/commons/2/25/Jan_Vil%C3%ADmek_-_Josef_Kajet%C3%A1n_Tyl.jpg" TargetMode="External"/><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upload.wikimedia.org/wikipedia/commons/6/6a/Jan_Vil%C3%ADmek_-_Karel_Jarom%C3%ADr_Erben.jpg"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upload.wikimedia.org/wikipedia/commons/d/de/Jan_Vil%C3%ADmek_-_Karel_Havl%C3%AD%C4%8Dek_Borovsk%C3%BD.jpg" TargetMode="External"/><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upload.wikimedia.org/wikipedia/commons/1/16/Jan_Vil%C3%ADmek_-_Bo%C5%BEena_N%C4%9Bmcov%C3%A1.jpg" TargetMode="External"/><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upload.wikimedia.org/wikipedia/commons/e/e5/Jan_Vil%C3%ADmek_-_Karel_Hynek_M%C3%A1cha.jpg" TargetMode="External"/><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ulka 3"/>
          <p:cNvGraphicFramePr>
            <a:graphicFrameLocks noGrp="1"/>
          </p:cNvGraphicFramePr>
          <p:nvPr>
            <p:extLst>
              <p:ext uri="{D42A27DB-BD31-4B8C-83A1-F6EECF244321}">
                <p14:modId xmlns:p14="http://schemas.microsoft.com/office/powerpoint/2010/main" val="3379172500"/>
              </p:ext>
            </p:extLst>
          </p:nvPr>
        </p:nvGraphicFramePr>
        <p:xfrm>
          <a:off x="1786801" y="1675130"/>
          <a:ext cx="5792470" cy="839470"/>
        </p:xfrm>
        <a:graphic>
          <a:graphicData uri="http://schemas.openxmlformats.org/drawingml/2006/table">
            <a:tbl>
              <a:tblPr firstRow="1" firstCol="1" bandRow="1"/>
              <a:tblGrid>
                <a:gridCol w="2177415"/>
                <a:gridCol w="3615055"/>
              </a:tblGrid>
              <a:tr h="252095">
                <a:tc>
                  <a:txBody>
                    <a:bodyPr/>
                    <a:lstStyle/>
                    <a:p>
                      <a:pPr algn="ctr"/>
                      <a:r>
                        <a:rPr lang="cs-CZ" sz="1100" b="1" dirty="0">
                          <a:solidFill>
                            <a:srgbClr val="000000"/>
                          </a:solidFill>
                          <a:effectLst/>
                          <a:latin typeface="Calibri"/>
                          <a:cs typeface="Times New Roman"/>
                        </a:rPr>
                        <a:t>Název školy</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100" b="1">
                          <a:solidFill>
                            <a:srgbClr val="000000"/>
                          </a:solidFill>
                          <a:effectLst/>
                          <a:latin typeface="Calibri"/>
                          <a:cs typeface="Times New Roman"/>
                        </a:rPr>
                        <a:t>Základní škola a mateřská škola Libchavy</a:t>
                      </a:r>
                      <a:endParaRPr lang="cs-CZ" sz="110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3520">
                <a:tc>
                  <a:txBody>
                    <a:bodyPr/>
                    <a:lstStyle/>
                    <a:p>
                      <a:pPr algn="ctr"/>
                      <a:r>
                        <a:rPr lang="cs-CZ" sz="1100" b="1">
                          <a:solidFill>
                            <a:srgbClr val="000000"/>
                          </a:solidFill>
                          <a:effectLst/>
                          <a:latin typeface="Calibri"/>
                          <a:cs typeface="Times New Roman"/>
                        </a:rPr>
                        <a:t>Název a číslo projektu</a:t>
                      </a:r>
                      <a:endParaRPr lang="cs-CZ" sz="110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100" b="1">
                          <a:solidFill>
                            <a:srgbClr val="000000"/>
                          </a:solidFill>
                          <a:effectLst/>
                          <a:latin typeface="Calibri"/>
                          <a:cs typeface="Times New Roman"/>
                        </a:rPr>
                        <a:t>EU peníze pro ZŠ Libchavy</a:t>
                      </a:r>
                      <a:endParaRPr lang="cs-CZ" sz="1100">
                        <a:effectLst/>
                        <a:latin typeface="Times New Roman"/>
                        <a:cs typeface="Times New Roman"/>
                      </a:endParaRPr>
                    </a:p>
                    <a:p>
                      <a:pPr algn="ctr"/>
                      <a:r>
                        <a:rPr lang="cs-CZ" sz="1100" b="1">
                          <a:solidFill>
                            <a:srgbClr val="000000"/>
                          </a:solidFill>
                          <a:effectLst/>
                          <a:latin typeface="Calibri"/>
                          <a:cs typeface="Times New Roman"/>
                        </a:rPr>
                        <a:t>CZ.1.07/1.4.00/21.3403</a:t>
                      </a:r>
                      <a:endParaRPr lang="cs-CZ" sz="110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52095">
                <a:tc>
                  <a:txBody>
                    <a:bodyPr/>
                    <a:lstStyle/>
                    <a:p>
                      <a:pPr algn="ctr"/>
                      <a:r>
                        <a:rPr lang="cs-CZ" sz="1100" b="1">
                          <a:solidFill>
                            <a:srgbClr val="000000"/>
                          </a:solidFill>
                          <a:effectLst/>
                          <a:latin typeface="Calibri"/>
                          <a:cs typeface="Times New Roman"/>
                        </a:rPr>
                        <a:t>Číslo a název klíčové aktivity</a:t>
                      </a:r>
                      <a:endParaRPr lang="cs-CZ" sz="110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100" b="1" dirty="0">
                          <a:solidFill>
                            <a:srgbClr val="000000"/>
                          </a:solidFill>
                          <a:effectLst/>
                          <a:latin typeface="Calibri"/>
                          <a:cs typeface="Times New Roman"/>
                        </a:rPr>
                        <a:t>III/2 Inovace a zkvalitnění výuky prostřednictvím ICT</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graphicFrame>
        <p:nvGraphicFramePr>
          <p:cNvPr id="5" name="Tabulka 4"/>
          <p:cNvGraphicFramePr>
            <a:graphicFrameLocks noGrp="1"/>
          </p:cNvGraphicFramePr>
          <p:nvPr>
            <p:extLst>
              <p:ext uri="{D42A27DB-BD31-4B8C-83A1-F6EECF244321}">
                <p14:modId xmlns:p14="http://schemas.microsoft.com/office/powerpoint/2010/main" val="3675320833"/>
              </p:ext>
            </p:extLst>
          </p:nvPr>
        </p:nvGraphicFramePr>
        <p:xfrm>
          <a:off x="611560" y="2708920"/>
          <a:ext cx="7920880" cy="3913947"/>
        </p:xfrm>
        <a:graphic>
          <a:graphicData uri="http://schemas.openxmlformats.org/drawingml/2006/table">
            <a:tbl>
              <a:tblPr firstRow="1" firstCol="1" bandRow="1"/>
              <a:tblGrid>
                <a:gridCol w="2099124"/>
                <a:gridCol w="5821756"/>
              </a:tblGrid>
              <a:tr h="183669">
                <a:tc>
                  <a:txBody>
                    <a:bodyPr/>
                    <a:lstStyle/>
                    <a:p>
                      <a:pPr algn="ctr"/>
                      <a:r>
                        <a:rPr lang="cs-CZ" sz="900" b="1" dirty="0">
                          <a:solidFill>
                            <a:srgbClr val="000000"/>
                          </a:solidFill>
                          <a:effectLst/>
                          <a:latin typeface="Calibri"/>
                          <a:cs typeface="Times New Roman"/>
                        </a:rPr>
                        <a:t>Název materiálu:</a:t>
                      </a:r>
                      <a:endParaRPr lang="cs-CZ" sz="900" dirty="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200">
                          <a:solidFill>
                            <a:srgbClr val="000000"/>
                          </a:solidFill>
                          <a:effectLst/>
                          <a:latin typeface="Calibri"/>
                          <a:cs typeface="Times New Roman"/>
                        </a:rPr>
                        <a:t>Národní obrození – 3. fáze</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28868">
                <a:tc>
                  <a:txBody>
                    <a:bodyPr/>
                    <a:lstStyle/>
                    <a:p>
                      <a:pPr algn="ctr"/>
                      <a:r>
                        <a:rPr lang="cs-CZ" sz="900" b="1">
                          <a:solidFill>
                            <a:srgbClr val="000000"/>
                          </a:solidFill>
                          <a:effectLst/>
                          <a:latin typeface="Calibri"/>
                          <a:cs typeface="Times New Roman"/>
                        </a:rPr>
                        <a:t>Číslo materiálu:</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b="1">
                          <a:solidFill>
                            <a:srgbClr val="000000"/>
                          </a:solidFill>
                          <a:effectLst/>
                          <a:latin typeface="Calibri"/>
                          <a:cs typeface="Times New Roman"/>
                        </a:rPr>
                        <a:t> </a:t>
                      </a:r>
                      <a:endParaRPr lang="cs-CZ" sz="900">
                        <a:effectLst/>
                        <a:latin typeface="Times New Roman"/>
                        <a:cs typeface="Times New Roman"/>
                      </a:endParaRPr>
                    </a:p>
                    <a:p>
                      <a:pPr algn="ctr"/>
                      <a:r>
                        <a:rPr lang="cs-CZ" sz="900" b="1">
                          <a:solidFill>
                            <a:srgbClr val="000000"/>
                          </a:solidFill>
                          <a:effectLst/>
                          <a:latin typeface="Calibri"/>
                          <a:cs typeface="Times New Roman"/>
                        </a:rPr>
                        <a:t>VY_32_INOVACE_14_14</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3669">
                <a:tc>
                  <a:txBody>
                    <a:bodyPr/>
                    <a:lstStyle/>
                    <a:p>
                      <a:pPr algn="ctr"/>
                      <a:r>
                        <a:rPr lang="cs-CZ" sz="900" b="1">
                          <a:solidFill>
                            <a:srgbClr val="000000"/>
                          </a:solidFill>
                          <a:effectLst/>
                          <a:latin typeface="Calibri"/>
                          <a:cs typeface="Times New Roman"/>
                        </a:rPr>
                        <a:t>Autor:</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a:solidFill>
                            <a:srgbClr val="000000"/>
                          </a:solidFill>
                          <a:effectLst/>
                          <a:latin typeface="Calibri"/>
                          <a:cs typeface="Times New Roman"/>
                        </a:rPr>
                        <a:t>Mgr. Hana Pleváková</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3669">
                <a:tc>
                  <a:txBody>
                    <a:bodyPr/>
                    <a:lstStyle/>
                    <a:p>
                      <a:pPr algn="ctr"/>
                      <a:r>
                        <a:rPr lang="cs-CZ" sz="900" b="1">
                          <a:solidFill>
                            <a:srgbClr val="000000"/>
                          </a:solidFill>
                          <a:effectLst/>
                          <a:latin typeface="Calibri"/>
                          <a:cs typeface="Times New Roman"/>
                        </a:rPr>
                        <a:t>Datum vytvoření:</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dirty="0" smtClean="0">
                          <a:effectLst/>
                          <a:latin typeface="Calibri"/>
                          <a:cs typeface="Times New Roman"/>
                        </a:rPr>
                        <a:t>1.</a:t>
                      </a:r>
                      <a:r>
                        <a:rPr lang="cs-CZ" sz="900" baseline="0" dirty="0" smtClean="0">
                          <a:effectLst/>
                          <a:latin typeface="Calibri"/>
                          <a:cs typeface="Times New Roman"/>
                        </a:rPr>
                        <a:t> 6. </a:t>
                      </a:r>
                      <a:r>
                        <a:rPr lang="cs-CZ" sz="900" baseline="0" smtClean="0">
                          <a:effectLst/>
                          <a:latin typeface="Calibri"/>
                          <a:cs typeface="Times New Roman"/>
                        </a:rPr>
                        <a:t>2013</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3669">
                <a:tc>
                  <a:txBody>
                    <a:bodyPr/>
                    <a:lstStyle/>
                    <a:p>
                      <a:pPr algn="ctr"/>
                      <a:r>
                        <a:rPr lang="cs-CZ" sz="900" b="1">
                          <a:solidFill>
                            <a:srgbClr val="000000"/>
                          </a:solidFill>
                          <a:effectLst/>
                          <a:latin typeface="Calibri"/>
                          <a:cs typeface="Times New Roman"/>
                        </a:rPr>
                        <a:t>Vyučovací předmět:</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a:effectLst/>
                          <a:latin typeface="Calibri"/>
                          <a:cs typeface="Times New Roman"/>
                        </a:rPr>
                        <a:t>Český jazyk a literatura</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3669">
                <a:tc>
                  <a:txBody>
                    <a:bodyPr/>
                    <a:lstStyle/>
                    <a:p>
                      <a:pPr algn="ctr"/>
                      <a:r>
                        <a:rPr lang="cs-CZ" sz="900" b="1">
                          <a:solidFill>
                            <a:srgbClr val="000000"/>
                          </a:solidFill>
                          <a:effectLst/>
                          <a:latin typeface="Calibri"/>
                          <a:cs typeface="Times New Roman"/>
                        </a:rPr>
                        <a:t>Ročník:</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a:effectLst/>
                          <a:latin typeface="Calibri"/>
                          <a:cs typeface="Times New Roman"/>
                        </a:rPr>
                        <a:t>6. - 9. </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3669">
                <a:tc>
                  <a:txBody>
                    <a:bodyPr/>
                    <a:lstStyle/>
                    <a:p>
                      <a:pPr algn="ctr"/>
                      <a:r>
                        <a:rPr lang="cs-CZ" sz="900" b="1">
                          <a:solidFill>
                            <a:srgbClr val="000000"/>
                          </a:solidFill>
                          <a:effectLst/>
                          <a:latin typeface="Calibri"/>
                          <a:cs typeface="Times New Roman"/>
                        </a:rPr>
                        <a:t>Vzdělávací oblast:</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a:effectLst/>
                          <a:latin typeface="Calibri"/>
                          <a:cs typeface="Times New Roman"/>
                        </a:rPr>
                        <a:t>Jazyk a jazyková komunikace</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3669">
                <a:tc>
                  <a:txBody>
                    <a:bodyPr/>
                    <a:lstStyle/>
                    <a:p>
                      <a:pPr algn="ctr"/>
                      <a:r>
                        <a:rPr lang="cs-CZ" sz="900" b="1">
                          <a:solidFill>
                            <a:srgbClr val="000000"/>
                          </a:solidFill>
                          <a:effectLst/>
                          <a:latin typeface="Calibri"/>
                          <a:cs typeface="Times New Roman"/>
                        </a:rPr>
                        <a:t>Vzdělávací obor:</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a:effectLst/>
                          <a:latin typeface="Calibri"/>
                          <a:cs typeface="Times New Roman"/>
                        </a:rPr>
                        <a:t>Český jazyk a literatura</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3669">
                <a:tc>
                  <a:txBody>
                    <a:bodyPr/>
                    <a:lstStyle/>
                    <a:p>
                      <a:pPr algn="ctr"/>
                      <a:r>
                        <a:rPr lang="cs-CZ" sz="900" b="1">
                          <a:solidFill>
                            <a:srgbClr val="000000"/>
                          </a:solidFill>
                          <a:effectLst/>
                          <a:latin typeface="Calibri"/>
                          <a:cs typeface="Times New Roman"/>
                        </a:rPr>
                        <a:t>Tematický okruh:</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a:effectLst/>
                          <a:latin typeface="Calibri"/>
                          <a:cs typeface="Times New Roman"/>
                        </a:rPr>
                        <a:t>Literatura</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3669">
                <a:tc>
                  <a:txBody>
                    <a:bodyPr/>
                    <a:lstStyle/>
                    <a:p>
                      <a:pPr algn="ctr"/>
                      <a:r>
                        <a:rPr lang="cs-CZ" sz="900" b="1">
                          <a:solidFill>
                            <a:srgbClr val="000000"/>
                          </a:solidFill>
                          <a:effectLst/>
                          <a:latin typeface="Calibri"/>
                          <a:cs typeface="Times New Roman"/>
                        </a:rPr>
                        <a:t>Téma:</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a:effectLst/>
                          <a:latin typeface="Calibri"/>
                          <a:cs typeface="Times New Roman"/>
                        </a:rPr>
                        <a:t>Národní obrození – 3. fáze</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44275">
                <a:tc>
                  <a:txBody>
                    <a:bodyPr/>
                    <a:lstStyle/>
                    <a:p>
                      <a:pPr algn="ctr"/>
                      <a:r>
                        <a:rPr lang="cs-CZ" sz="900" b="1">
                          <a:solidFill>
                            <a:srgbClr val="000000"/>
                          </a:solidFill>
                          <a:effectLst/>
                          <a:latin typeface="Calibri"/>
                          <a:cs typeface="Times New Roman"/>
                        </a:rPr>
                        <a:t>Druh učebního materiálu:</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smtClean="0">
                          <a:effectLst/>
                          <a:latin typeface="Calibri"/>
                          <a:cs typeface="Times New Roman"/>
                        </a:rPr>
                        <a:t>Prezentace</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44275">
                <a:tc>
                  <a:txBody>
                    <a:bodyPr/>
                    <a:lstStyle/>
                    <a:p>
                      <a:pPr algn="ctr"/>
                      <a:r>
                        <a:rPr lang="cs-CZ" sz="900" b="1">
                          <a:solidFill>
                            <a:srgbClr val="000000"/>
                          </a:solidFill>
                          <a:effectLst/>
                          <a:latin typeface="Calibri"/>
                          <a:cs typeface="Times New Roman"/>
                        </a:rPr>
                        <a:t>Potřebný čas pro výuku DUM:</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a:effectLst/>
                          <a:latin typeface="Calibri"/>
                          <a:cs typeface="Times New Roman"/>
                        </a:rPr>
                        <a:t>25 – 40 min </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43508">
                <a:tc>
                  <a:txBody>
                    <a:bodyPr/>
                    <a:lstStyle/>
                    <a:p>
                      <a:pPr algn="ctr"/>
                      <a:r>
                        <a:rPr lang="cs-CZ" sz="900" b="1" dirty="0">
                          <a:solidFill>
                            <a:srgbClr val="000000"/>
                          </a:solidFill>
                          <a:effectLst/>
                          <a:latin typeface="Calibri"/>
                          <a:cs typeface="Times New Roman"/>
                        </a:rPr>
                        <a:t>Anotace / Metodický list: </a:t>
                      </a:r>
                      <a:endParaRPr lang="cs-CZ" sz="900" dirty="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dirty="0">
                          <a:effectLst/>
                          <a:latin typeface="Calibri"/>
                          <a:cs typeface="Times New Roman"/>
                        </a:rPr>
                        <a:t>Prezentace žákům poskytuje informace o 3. fázi národního obrození. </a:t>
                      </a:r>
                      <a:r>
                        <a:rPr lang="cs-CZ" sz="900" dirty="0" smtClean="0">
                          <a:effectLst/>
                          <a:latin typeface="Calibri"/>
                          <a:cs typeface="Times New Roman"/>
                        </a:rPr>
                        <a:t>Je vhodná pro</a:t>
                      </a:r>
                      <a:r>
                        <a:rPr lang="cs-CZ" sz="900" baseline="0" dirty="0" smtClean="0">
                          <a:effectLst/>
                          <a:latin typeface="Calibri"/>
                          <a:cs typeface="Times New Roman"/>
                        </a:rPr>
                        <a:t> seznámení s učivem i pro opakování. </a:t>
                      </a:r>
                      <a:r>
                        <a:rPr lang="cs-CZ" sz="900" dirty="0" smtClean="0">
                          <a:effectLst/>
                          <a:latin typeface="Calibri"/>
                          <a:cs typeface="Times New Roman"/>
                        </a:rPr>
                        <a:t>Žáci </a:t>
                      </a:r>
                      <a:r>
                        <a:rPr lang="cs-CZ" sz="900" dirty="0">
                          <a:effectLst/>
                          <a:latin typeface="Calibri"/>
                          <a:cs typeface="Times New Roman"/>
                        </a:rPr>
                        <a:t>se seznamují s historickými souvislostmi a se spisovateli tohoto období. V rámci prezentace jsou úkoly pro žáky, na které žáci odpovídají ústně. Na snímku (následujícím po zadání úkolu) je vždy odpověď. Prezentaci lze využít pro projekci na interaktivní tabuli, přes datový projektor ad. </a:t>
                      </a:r>
                      <a:r>
                        <a:rPr lang="cs-CZ" sz="900" dirty="0" smtClean="0">
                          <a:effectLst/>
                          <a:latin typeface="Calibri"/>
                          <a:cs typeface="Times New Roman"/>
                        </a:rPr>
                        <a:t>Potřebný </a:t>
                      </a:r>
                      <a:r>
                        <a:rPr lang="cs-CZ" sz="900" dirty="0">
                          <a:effectLst/>
                          <a:latin typeface="Calibri"/>
                          <a:cs typeface="Times New Roman"/>
                        </a:rPr>
                        <a:t>čas pro výuku je závislý na rychlosti </a:t>
                      </a:r>
                      <a:r>
                        <a:rPr lang="cs-CZ" sz="900">
                          <a:effectLst/>
                          <a:latin typeface="Calibri"/>
                          <a:cs typeface="Times New Roman"/>
                        </a:rPr>
                        <a:t>odpovědí </a:t>
                      </a:r>
                      <a:r>
                        <a:rPr lang="cs-CZ" sz="900" smtClean="0">
                          <a:effectLst/>
                          <a:latin typeface="Calibri"/>
                          <a:cs typeface="Times New Roman"/>
                        </a:rPr>
                        <a:t>žáků. </a:t>
                      </a:r>
                      <a:endParaRPr lang="cs-CZ" sz="900" dirty="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6" name="Rectangle 2"/>
          <p:cNvSpPr>
            <a:spLocks noChangeArrowheads="1"/>
          </p:cNvSpPr>
          <p:nvPr/>
        </p:nvSpPr>
        <p:spPr bwMode="auto">
          <a:xfrm>
            <a:off x="2125663" y="16002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cs-CZ"/>
          </a:p>
        </p:txBody>
      </p:sp>
      <p:pic>
        <p:nvPicPr>
          <p:cNvPr id="2049" name="obrázek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6" y="200025"/>
            <a:ext cx="5743575" cy="1400175"/>
          </a:xfrm>
          <a:prstGeom prst="rect">
            <a:avLst/>
          </a:prstGeom>
          <a:solidFill>
            <a:srgbClr val="FFFFFF"/>
          </a:solidFill>
        </p:spPr>
      </p:pic>
      <p:sp>
        <p:nvSpPr>
          <p:cNvPr id="7" name="Rectangle 3"/>
          <p:cNvSpPr>
            <a:spLocks noChangeArrowheads="1"/>
          </p:cNvSpPr>
          <p:nvPr/>
        </p:nvSpPr>
        <p:spPr bwMode="auto">
          <a:xfrm>
            <a:off x="2125663" y="20574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altLang="cs-CZ" sz="1800" b="0" i="0" u="none" strike="noStrike" cap="none" normalizeH="0" baseline="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238060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solidFill>
                  <a:srgbClr val="FF0000"/>
                </a:solidFill>
              </a:rPr>
              <a:t>Národní obrození</a:t>
            </a:r>
            <a:endParaRPr lang="cs-CZ" dirty="0">
              <a:solidFill>
                <a:srgbClr val="FF0000"/>
              </a:solidFill>
            </a:endParaRPr>
          </a:p>
        </p:txBody>
      </p:sp>
      <p:sp>
        <p:nvSpPr>
          <p:cNvPr id="3" name="Podnadpis 2"/>
          <p:cNvSpPr>
            <a:spLocks noGrp="1"/>
          </p:cNvSpPr>
          <p:nvPr>
            <p:ph type="subTitle" idx="1"/>
          </p:nvPr>
        </p:nvSpPr>
        <p:spPr/>
        <p:txBody>
          <a:bodyPr/>
          <a:lstStyle/>
          <a:p>
            <a:r>
              <a:rPr lang="cs-CZ" dirty="0" smtClean="0"/>
              <a:t>3. fáze</a:t>
            </a:r>
            <a:endParaRPr lang="cs-CZ" dirty="0"/>
          </a:p>
        </p:txBody>
      </p:sp>
    </p:spTree>
    <p:extLst>
      <p:ext uri="{BB962C8B-B14F-4D97-AF65-F5344CB8AC3E}">
        <p14:creationId xmlns:p14="http://schemas.microsoft.com/office/powerpoint/2010/main" val="7143052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Nadpis 1"/>
          <p:cNvSpPr>
            <a:spLocks noGrp="1"/>
          </p:cNvSpPr>
          <p:nvPr>
            <p:ph type="title"/>
          </p:nvPr>
        </p:nvSpPr>
        <p:spPr/>
        <p:txBody>
          <a:bodyPr/>
          <a:lstStyle/>
          <a:p>
            <a:pPr eaLnBrk="1" hangingPunct="1"/>
            <a:r>
              <a:rPr lang="cs-CZ" altLang="cs-CZ" smtClean="0"/>
              <a:t>3. fáze NO – vyvrcholení NO</a:t>
            </a:r>
          </a:p>
        </p:txBody>
      </p:sp>
      <p:sp>
        <p:nvSpPr>
          <p:cNvPr id="27651" name="Zástupný symbol pro obsah 2"/>
          <p:cNvSpPr>
            <a:spLocks noGrp="1"/>
          </p:cNvSpPr>
          <p:nvPr>
            <p:ph idx="1"/>
          </p:nvPr>
        </p:nvSpPr>
        <p:spPr>
          <a:xfrm>
            <a:off x="323528" y="1484784"/>
            <a:ext cx="8568952" cy="5184576"/>
          </a:xfrm>
        </p:spPr>
        <p:txBody>
          <a:bodyPr>
            <a:normAutofit fontScale="92500" lnSpcReduction="20000"/>
          </a:bodyPr>
          <a:lstStyle/>
          <a:p>
            <a:pPr eaLnBrk="1" hangingPunct="1"/>
            <a:r>
              <a:rPr lang="cs-CZ" altLang="cs-CZ" dirty="0" smtClean="0"/>
              <a:t>doba mezi dvěma revolucemi: 1830 a 1848</a:t>
            </a:r>
          </a:p>
          <a:p>
            <a:pPr eaLnBrk="1" hangingPunct="1"/>
            <a:r>
              <a:rPr lang="cs-CZ" altLang="cs-CZ" dirty="0" smtClean="0">
                <a:solidFill>
                  <a:srgbClr val="FF0000"/>
                </a:solidFill>
              </a:rPr>
              <a:t>odpor proti útisku a absolutismu</a:t>
            </a:r>
          </a:p>
          <a:p>
            <a:pPr eaLnBrk="1" hangingPunct="1"/>
            <a:r>
              <a:rPr lang="cs-CZ" altLang="cs-CZ" dirty="0" smtClean="0"/>
              <a:t>spjatost s NO (= vlastenectví - J. K. Tyl, K. J. Erben)</a:t>
            </a:r>
          </a:p>
          <a:p>
            <a:pPr eaLnBrk="1" hangingPunct="1"/>
            <a:r>
              <a:rPr lang="cs-CZ" altLang="cs-CZ" dirty="0" smtClean="0">
                <a:solidFill>
                  <a:srgbClr val="FF0000"/>
                </a:solidFill>
              </a:rPr>
              <a:t>počátky realismu </a:t>
            </a:r>
            <a:r>
              <a:rPr lang="cs-CZ" altLang="cs-CZ" dirty="0" smtClean="0"/>
              <a:t>(K. H. Borovský, B. Němcová)</a:t>
            </a:r>
          </a:p>
          <a:p>
            <a:pPr eaLnBrk="1" hangingPunct="1"/>
            <a:r>
              <a:rPr lang="cs-CZ" altLang="cs-CZ" dirty="0" smtClean="0">
                <a:solidFill>
                  <a:srgbClr val="FF0000"/>
                </a:solidFill>
              </a:rPr>
              <a:t>romantismus</a:t>
            </a:r>
            <a:r>
              <a:rPr lang="cs-CZ" altLang="cs-CZ" dirty="0" smtClean="0"/>
              <a:t> (K. H. Mácha)</a:t>
            </a:r>
          </a:p>
          <a:p>
            <a:pPr eaLnBrk="1" hangingPunct="1"/>
            <a:r>
              <a:rPr lang="cs-CZ" altLang="cs-CZ" dirty="0" smtClean="0">
                <a:solidFill>
                  <a:srgbClr val="FF0000"/>
                </a:solidFill>
              </a:rPr>
              <a:t>rozkvět divadla, publicistiky, poezie, satiry, venkovské prózy</a:t>
            </a:r>
          </a:p>
          <a:p>
            <a:pPr eaLnBrk="1" hangingPunct="1"/>
            <a:endParaRPr lang="cs-CZ" altLang="cs-CZ" dirty="0" smtClean="0"/>
          </a:p>
          <a:p>
            <a:pPr eaLnBrk="1" hangingPunct="1"/>
            <a:r>
              <a:rPr lang="cs-CZ" altLang="cs-CZ" dirty="0" smtClean="0">
                <a:solidFill>
                  <a:srgbClr val="FF0066"/>
                </a:solidFill>
              </a:rPr>
              <a:t>Úkoly pro žáky:</a:t>
            </a:r>
          </a:p>
          <a:p>
            <a:pPr lvl="0"/>
            <a:r>
              <a:rPr lang="cs-CZ" i="1" dirty="0">
                <a:solidFill>
                  <a:srgbClr val="FF0066"/>
                </a:solidFill>
              </a:rPr>
              <a:t>Co je to absolutismus?</a:t>
            </a:r>
          </a:p>
          <a:p>
            <a:pPr lvl="0"/>
            <a:r>
              <a:rPr lang="cs-CZ" i="1" dirty="0">
                <a:solidFill>
                  <a:srgbClr val="FF0066"/>
                </a:solidFill>
              </a:rPr>
              <a:t>Co je to vlastenectví?</a:t>
            </a:r>
          </a:p>
          <a:p>
            <a:pPr eaLnBrk="1" hangingPunct="1"/>
            <a:endParaRPr lang="cs-CZ" altLang="cs-CZ" dirty="0" smtClean="0"/>
          </a:p>
        </p:txBody>
      </p:sp>
    </p:spTree>
    <p:extLst>
      <p:ext uri="{BB962C8B-B14F-4D97-AF65-F5344CB8AC3E}">
        <p14:creationId xmlns:p14="http://schemas.microsoft.com/office/powerpoint/2010/main" val="233600669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Odpovědi:</a:t>
            </a:r>
            <a:endParaRPr lang="cs-CZ" dirty="0"/>
          </a:p>
        </p:txBody>
      </p:sp>
      <p:sp>
        <p:nvSpPr>
          <p:cNvPr id="3" name="Zástupný symbol pro obsah 2"/>
          <p:cNvSpPr>
            <a:spLocks noGrp="1"/>
          </p:cNvSpPr>
          <p:nvPr>
            <p:ph idx="1"/>
          </p:nvPr>
        </p:nvSpPr>
        <p:spPr/>
        <p:txBody>
          <a:bodyPr/>
          <a:lstStyle/>
          <a:p>
            <a:r>
              <a:rPr lang="cs-CZ" i="1" dirty="0" smtClean="0">
                <a:solidFill>
                  <a:srgbClr val="FF0066"/>
                </a:solidFill>
              </a:rPr>
              <a:t>Absolutismus = neomezená vláda panovníka</a:t>
            </a:r>
          </a:p>
          <a:p>
            <a:r>
              <a:rPr lang="cs-CZ" i="1" dirty="0" smtClean="0">
                <a:solidFill>
                  <a:srgbClr val="FF0066"/>
                </a:solidFill>
              </a:rPr>
              <a:t>Vlastenectví = láska k vlasti, ochrana vlasti</a:t>
            </a:r>
            <a:endParaRPr lang="cs-CZ" i="1" dirty="0">
              <a:solidFill>
                <a:srgbClr val="FF0066"/>
              </a:solidFill>
            </a:endParaRPr>
          </a:p>
        </p:txBody>
      </p:sp>
    </p:spTree>
    <p:extLst>
      <p:ext uri="{BB962C8B-B14F-4D97-AF65-F5344CB8AC3E}">
        <p14:creationId xmlns:p14="http://schemas.microsoft.com/office/powerpoint/2010/main" val="207093138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Nadpis 1"/>
          <p:cNvSpPr>
            <a:spLocks noGrp="1"/>
          </p:cNvSpPr>
          <p:nvPr>
            <p:ph type="title"/>
          </p:nvPr>
        </p:nvSpPr>
        <p:spPr/>
        <p:txBody>
          <a:bodyPr/>
          <a:lstStyle/>
          <a:p>
            <a:pPr eaLnBrk="1" hangingPunct="1"/>
            <a:r>
              <a:rPr lang="cs-CZ" altLang="cs-CZ" smtClean="0"/>
              <a:t>3. fáze NO</a:t>
            </a:r>
          </a:p>
        </p:txBody>
      </p:sp>
      <p:sp>
        <p:nvSpPr>
          <p:cNvPr id="3" name="Zástupný symbol pro obsah 2"/>
          <p:cNvSpPr>
            <a:spLocks noGrp="1"/>
          </p:cNvSpPr>
          <p:nvPr>
            <p:ph sz="half" idx="1"/>
          </p:nvPr>
        </p:nvSpPr>
        <p:spPr/>
        <p:txBody>
          <a:bodyPr>
            <a:normAutofit fontScale="77500" lnSpcReduction="20000"/>
          </a:bodyPr>
          <a:lstStyle/>
          <a:p>
            <a:pPr eaLnBrk="1" hangingPunct="1">
              <a:defRPr/>
            </a:pPr>
            <a:r>
              <a:rPr lang="cs-CZ" b="1" u="sng" dirty="0" smtClean="0">
                <a:solidFill>
                  <a:srgbClr val="FF0000"/>
                </a:solidFill>
              </a:rPr>
              <a:t>Josef Kajetán Tyl </a:t>
            </a:r>
            <a:r>
              <a:rPr lang="cs-CZ" b="1" u="sng" dirty="0" smtClean="0"/>
              <a:t>(1808 – 1856)</a:t>
            </a:r>
          </a:p>
          <a:p>
            <a:pPr eaLnBrk="1" hangingPunct="1">
              <a:defRPr/>
            </a:pPr>
            <a:r>
              <a:rPr lang="cs-CZ" dirty="0" smtClean="0"/>
              <a:t>narodil se v Kutné Hoře </a:t>
            </a:r>
          </a:p>
          <a:p>
            <a:pPr eaLnBrk="1" hangingPunct="1">
              <a:defRPr/>
            </a:pPr>
            <a:r>
              <a:rPr lang="cs-CZ" dirty="0" smtClean="0">
                <a:solidFill>
                  <a:srgbClr val="FF0000"/>
                </a:solidFill>
              </a:rPr>
              <a:t>novinář a redaktor – </a:t>
            </a:r>
            <a:r>
              <a:rPr lang="cs-CZ" u="sng" dirty="0" smtClean="0">
                <a:solidFill>
                  <a:srgbClr val="FF0000"/>
                </a:solidFill>
              </a:rPr>
              <a:t>Květy</a:t>
            </a:r>
            <a:r>
              <a:rPr lang="cs-CZ" dirty="0" smtClean="0"/>
              <a:t>, Sedlské noviny </a:t>
            </a:r>
          </a:p>
          <a:p>
            <a:pPr eaLnBrk="1" hangingPunct="1">
              <a:defRPr/>
            </a:pPr>
            <a:r>
              <a:rPr lang="cs-CZ" dirty="0" smtClean="0">
                <a:solidFill>
                  <a:srgbClr val="FF0000"/>
                </a:solidFill>
              </a:rPr>
              <a:t>herec, dramatik, povídkář</a:t>
            </a:r>
          </a:p>
          <a:p>
            <a:pPr eaLnBrk="1" hangingPunct="1">
              <a:defRPr/>
            </a:pPr>
            <a:r>
              <a:rPr lang="cs-CZ" dirty="0" smtClean="0"/>
              <a:t>dílo: </a:t>
            </a:r>
          </a:p>
          <a:p>
            <a:pPr eaLnBrk="1" hangingPunct="1">
              <a:defRPr/>
            </a:pPr>
            <a:r>
              <a:rPr lang="cs-CZ" dirty="0" smtClean="0"/>
              <a:t>povídky </a:t>
            </a:r>
            <a:r>
              <a:rPr lang="cs-CZ" b="1" u="sng" dirty="0" smtClean="0"/>
              <a:t>Chudí lidé</a:t>
            </a:r>
            <a:r>
              <a:rPr lang="cs-CZ" dirty="0" smtClean="0"/>
              <a:t>; </a:t>
            </a:r>
            <a:r>
              <a:rPr lang="cs-CZ" b="1" u="sng" dirty="0" smtClean="0"/>
              <a:t>Pouť českých umělců</a:t>
            </a:r>
            <a:r>
              <a:rPr lang="cs-CZ" dirty="0" smtClean="0"/>
              <a:t>, </a:t>
            </a:r>
            <a:r>
              <a:rPr lang="cs-CZ" b="1" u="sng" dirty="0" smtClean="0"/>
              <a:t>Rozervanec </a:t>
            </a:r>
            <a:r>
              <a:rPr lang="cs-CZ" dirty="0" smtClean="0"/>
              <a:t>(o Máchovi)</a:t>
            </a:r>
          </a:p>
          <a:p>
            <a:pPr eaLnBrk="1" hangingPunct="1">
              <a:defRPr/>
            </a:pPr>
            <a:r>
              <a:rPr lang="cs-CZ" dirty="0" smtClean="0">
                <a:solidFill>
                  <a:srgbClr val="FF0000"/>
                </a:solidFill>
              </a:rPr>
              <a:t>dramata: </a:t>
            </a:r>
            <a:r>
              <a:rPr lang="cs-CZ" b="1" u="sng" dirty="0" smtClean="0">
                <a:solidFill>
                  <a:srgbClr val="FF0000"/>
                </a:solidFill>
              </a:rPr>
              <a:t>Fidlovačka</a:t>
            </a:r>
            <a:r>
              <a:rPr lang="cs-CZ" dirty="0" smtClean="0">
                <a:solidFill>
                  <a:srgbClr val="FF0000"/>
                </a:solidFill>
              </a:rPr>
              <a:t> – píseň </a:t>
            </a:r>
            <a:r>
              <a:rPr lang="cs-CZ" u="sng" dirty="0" smtClean="0">
                <a:solidFill>
                  <a:srgbClr val="FF0000"/>
                </a:solidFill>
              </a:rPr>
              <a:t>Kde domov můj </a:t>
            </a:r>
            <a:r>
              <a:rPr lang="cs-CZ" dirty="0" smtClean="0">
                <a:solidFill>
                  <a:srgbClr val="FF0000"/>
                </a:solidFill>
              </a:rPr>
              <a:t>– zpívá slepý houslista Mareš, melodie Františka Škroupa</a:t>
            </a:r>
            <a:endParaRPr lang="cs-CZ" dirty="0">
              <a:solidFill>
                <a:srgbClr val="FF0000"/>
              </a:solidFill>
            </a:endParaRPr>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932040" y="1268760"/>
            <a:ext cx="3420785"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bdélník 3"/>
          <p:cNvSpPr/>
          <p:nvPr/>
        </p:nvSpPr>
        <p:spPr>
          <a:xfrm>
            <a:off x="4355976" y="6021288"/>
            <a:ext cx="4572000" cy="523220"/>
          </a:xfrm>
          <a:prstGeom prst="rect">
            <a:avLst/>
          </a:prstGeom>
        </p:spPr>
        <p:txBody>
          <a:bodyPr>
            <a:spAutoFit/>
          </a:bodyPr>
          <a:lstStyle/>
          <a:p>
            <a:pPr lvl="0">
              <a:spcBef>
                <a:spcPct val="20000"/>
              </a:spcBef>
            </a:pPr>
            <a:r>
              <a:rPr lang="cs-CZ" altLang="cs-CZ" sz="1400" dirty="0">
                <a:solidFill>
                  <a:prstClr val="black"/>
                </a:solidFill>
                <a:hlinkClick r:id="rId3"/>
              </a:rPr>
              <a:t>http://upload.wikimedia.org/wikipedia/commons/2/25/Jan_Vil%C3%ADmek_-_Josef_Kajet%C3%A1n_Tyl.jpg</a:t>
            </a:r>
            <a:endParaRPr lang="cs-CZ" altLang="cs-CZ" sz="1400" dirty="0">
              <a:solidFill>
                <a:prstClr val="black"/>
              </a:solidFill>
            </a:endParaRPr>
          </a:p>
        </p:txBody>
      </p:sp>
    </p:spTree>
    <p:extLst>
      <p:ext uri="{BB962C8B-B14F-4D97-AF65-F5344CB8AC3E}">
        <p14:creationId xmlns:p14="http://schemas.microsoft.com/office/powerpoint/2010/main" val="190429563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Nadpis 1"/>
          <p:cNvSpPr>
            <a:spLocks noGrp="1"/>
          </p:cNvSpPr>
          <p:nvPr>
            <p:ph type="title"/>
          </p:nvPr>
        </p:nvSpPr>
        <p:spPr/>
        <p:txBody>
          <a:bodyPr/>
          <a:lstStyle/>
          <a:p>
            <a:pPr eaLnBrk="1" hangingPunct="1"/>
            <a:r>
              <a:rPr lang="cs-CZ" altLang="cs-CZ" smtClean="0"/>
              <a:t>3. fáze NO</a:t>
            </a:r>
          </a:p>
        </p:txBody>
      </p:sp>
      <p:sp>
        <p:nvSpPr>
          <p:cNvPr id="30723" name="Zástupný symbol pro obsah 2"/>
          <p:cNvSpPr>
            <a:spLocks noGrp="1"/>
          </p:cNvSpPr>
          <p:nvPr>
            <p:ph idx="1"/>
          </p:nvPr>
        </p:nvSpPr>
        <p:spPr>
          <a:xfrm>
            <a:off x="323528" y="1124744"/>
            <a:ext cx="8568952" cy="5544616"/>
          </a:xfrm>
        </p:spPr>
        <p:txBody>
          <a:bodyPr>
            <a:normAutofit fontScale="85000" lnSpcReduction="20000"/>
          </a:bodyPr>
          <a:lstStyle/>
          <a:p>
            <a:pPr eaLnBrk="1" hangingPunct="1"/>
            <a:r>
              <a:rPr lang="cs-CZ" altLang="cs-CZ" u="sng" dirty="0" smtClean="0"/>
              <a:t>historické hry J. K. Tyla:</a:t>
            </a:r>
          </a:p>
          <a:p>
            <a:pPr eaLnBrk="1" hangingPunct="1"/>
            <a:r>
              <a:rPr lang="cs-CZ" altLang="cs-CZ" b="1" u="sng" dirty="0" smtClean="0"/>
              <a:t>Kutnohorští havíři </a:t>
            </a:r>
            <a:r>
              <a:rPr lang="cs-CZ" altLang="cs-CZ" dirty="0" smtClean="0"/>
              <a:t>(bouře havířů v Kutné Hoře koncem 15. století)</a:t>
            </a:r>
          </a:p>
          <a:p>
            <a:pPr eaLnBrk="1" hangingPunct="1"/>
            <a:r>
              <a:rPr lang="cs-CZ" altLang="cs-CZ" b="1" u="sng" dirty="0" smtClean="0"/>
              <a:t>Jan Hus</a:t>
            </a:r>
            <a:r>
              <a:rPr lang="cs-CZ" altLang="cs-CZ" dirty="0" smtClean="0"/>
              <a:t>  </a:t>
            </a:r>
          </a:p>
          <a:p>
            <a:pPr eaLnBrk="1" hangingPunct="1"/>
            <a:r>
              <a:rPr lang="cs-CZ" altLang="cs-CZ" u="sng" dirty="0" smtClean="0">
                <a:solidFill>
                  <a:srgbClr val="FF0000"/>
                </a:solidFill>
              </a:rPr>
              <a:t>dramatické báchorky J. K. Tyla</a:t>
            </a:r>
            <a:r>
              <a:rPr lang="cs-CZ" altLang="cs-CZ" dirty="0" smtClean="0">
                <a:solidFill>
                  <a:srgbClr val="FF0000"/>
                </a:solidFill>
              </a:rPr>
              <a:t> = divadelní hry s pohádkovými motivy:</a:t>
            </a:r>
          </a:p>
          <a:p>
            <a:pPr lvl="0"/>
            <a:r>
              <a:rPr lang="cs-CZ" altLang="cs-CZ" b="1" u="sng" dirty="0" smtClean="0">
                <a:solidFill>
                  <a:srgbClr val="008000"/>
                </a:solidFill>
              </a:rPr>
              <a:t>Strakonický dudák </a:t>
            </a:r>
            <a:r>
              <a:rPr lang="cs-CZ" altLang="cs-CZ" dirty="0" smtClean="0">
                <a:solidFill>
                  <a:prstClr val="black"/>
                </a:solidFill>
              </a:rPr>
              <a:t>– </a:t>
            </a:r>
            <a:r>
              <a:rPr lang="cs-CZ" altLang="cs-CZ" dirty="0">
                <a:solidFill>
                  <a:prstClr val="black"/>
                </a:solidFill>
              </a:rPr>
              <a:t>dramatická báchorka. </a:t>
            </a:r>
            <a:r>
              <a:rPr lang="cs-CZ" altLang="cs-CZ" dirty="0">
                <a:solidFill>
                  <a:srgbClr val="008000"/>
                </a:solidFill>
              </a:rPr>
              <a:t>Děj: láska Dorotky a Švandy, Švandova cesta do světa za penězi a návrat domů. </a:t>
            </a:r>
            <a:endParaRPr lang="cs-CZ" altLang="cs-CZ" dirty="0" smtClean="0">
              <a:solidFill>
                <a:srgbClr val="008000"/>
              </a:solidFill>
            </a:endParaRPr>
          </a:p>
          <a:p>
            <a:pPr lvl="0"/>
            <a:r>
              <a:rPr lang="cs-CZ" altLang="cs-CZ" dirty="0" smtClean="0">
                <a:solidFill>
                  <a:srgbClr val="0070C0"/>
                </a:solidFill>
              </a:rPr>
              <a:t>Švanda </a:t>
            </a:r>
            <a:r>
              <a:rPr lang="cs-CZ" altLang="cs-CZ" dirty="0">
                <a:solidFill>
                  <a:srgbClr val="0070C0"/>
                </a:solidFill>
              </a:rPr>
              <a:t>– vlastnosti dobré </a:t>
            </a:r>
            <a:r>
              <a:rPr lang="cs-CZ" altLang="cs-CZ" dirty="0">
                <a:solidFill>
                  <a:prstClr val="black"/>
                </a:solidFill>
              </a:rPr>
              <a:t>(podnikavost, dobrosrdečnost), </a:t>
            </a:r>
            <a:r>
              <a:rPr lang="cs-CZ" altLang="cs-CZ" dirty="0">
                <a:solidFill>
                  <a:srgbClr val="0070C0"/>
                </a:solidFill>
              </a:rPr>
              <a:t>vlastnosti špatné </a:t>
            </a:r>
            <a:r>
              <a:rPr lang="cs-CZ" altLang="cs-CZ" dirty="0">
                <a:solidFill>
                  <a:prstClr val="black"/>
                </a:solidFill>
              </a:rPr>
              <a:t>(touha po penězích, důvěřivost, lehkomyslnost, podléhá cizím vlivům, není příliš věrný Dorotce). Jeho charakter se vyvíjí k pracovitosti a národní hrdosti.</a:t>
            </a:r>
          </a:p>
          <a:p>
            <a:pPr lvl="0"/>
            <a:endParaRPr lang="cs-CZ" altLang="cs-CZ" dirty="0">
              <a:solidFill>
                <a:prstClr val="black"/>
              </a:solidFill>
            </a:endParaRPr>
          </a:p>
          <a:p>
            <a:pPr eaLnBrk="1" hangingPunct="1"/>
            <a:endParaRPr lang="cs-CZ" altLang="cs-CZ" b="1" u="sng" dirty="0" smtClean="0"/>
          </a:p>
        </p:txBody>
      </p:sp>
    </p:spTree>
    <p:extLst>
      <p:ext uri="{BB962C8B-B14F-4D97-AF65-F5344CB8AC3E}">
        <p14:creationId xmlns:p14="http://schemas.microsoft.com/office/powerpoint/2010/main" val="413661458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Nadpis 1"/>
          <p:cNvSpPr>
            <a:spLocks noGrp="1"/>
          </p:cNvSpPr>
          <p:nvPr>
            <p:ph type="title"/>
          </p:nvPr>
        </p:nvSpPr>
        <p:spPr/>
        <p:txBody>
          <a:bodyPr/>
          <a:lstStyle/>
          <a:p>
            <a:pPr eaLnBrk="1" hangingPunct="1"/>
            <a:r>
              <a:rPr lang="cs-CZ" altLang="cs-CZ" smtClean="0"/>
              <a:t>3. fáze NO</a:t>
            </a:r>
          </a:p>
        </p:txBody>
      </p:sp>
      <p:sp>
        <p:nvSpPr>
          <p:cNvPr id="3" name="Zástupný symbol pro obsah 2"/>
          <p:cNvSpPr>
            <a:spLocks noGrp="1"/>
          </p:cNvSpPr>
          <p:nvPr>
            <p:ph idx="1"/>
          </p:nvPr>
        </p:nvSpPr>
        <p:spPr/>
        <p:txBody>
          <a:bodyPr>
            <a:normAutofit fontScale="85000" lnSpcReduction="20000"/>
          </a:bodyPr>
          <a:lstStyle/>
          <a:p>
            <a:pPr eaLnBrk="1" hangingPunct="1">
              <a:buFont typeface="Arial" charset="0"/>
              <a:buNone/>
              <a:defRPr/>
            </a:pPr>
            <a:r>
              <a:rPr lang="cs-CZ" dirty="0" smtClean="0"/>
              <a:t>další postavy:</a:t>
            </a:r>
          </a:p>
          <a:p>
            <a:pPr eaLnBrk="1" hangingPunct="1">
              <a:defRPr/>
            </a:pPr>
            <a:r>
              <a:rPr lang="cs-CZ" dirty="0" smtClean="0">
                <a:solidFill>
                  <a:srgbClr val="0070C0"/>
                </a:solidFill>
              </a:rPr>
              <a:t>Kalafuna</a:t>
            </a:r>
            <a:r>
              <a:rPr lang="cs-CZ" dirty="0" smtClean="0"/>
              <a:t> – český muzikant, houslista, vlastenec, obětavý, touha po domově</a:t>
            </a:r>
          </a:p>
          <a:p>
            <a:pPr eaLnBrk="1" hangingPunct="1">
              <a:defRPr/>
            </a:pPr>
            <a:r>
              <a:rPr lang="cs-CZ" dirty="0" smtClean="0">
                <a:solidFill>
                  <a:srgbClr val="0070C0"/>
                </a:solidFill>
              </a:rPr>
              <a:t>Kordula </a:t>
            </a:r>
            <a:r>
              <a:rPr lang="cs-CZ" dirty="0" smtClean="0"/>
              <a:t>– manželka Kalafuny, dobrosrdečná</a:t>
            </a:r>
          </a:p>
          <a:p>
            <a:pPr eaLnBrk="1" hangingPunct="1">
              <a:defRPr/>
            </a:pPr>
            <a:r>
              <a:rPr lang="cs-CZ" dirty="0" smtClean="0">
                <a:solidFill>
                  <a:srgbClr val="0070C0"/>
                </a:solidFill>
              </a:rPr>
              <a:t>Dorotka</a:t>
            </a:r>
            <a:r>
              <a:rPr lang="cs-CZ" dirty="0" smtClean="0"/>
              <a:t> – dcera hajného Trnky, moudrá, statečná, věrná, dobrosrdečná</a:t>
            </a:r>
          </a:p>
          <a:p>
            <a:pPr eaLnBrk="1" hangingPunct="1">
              <a:defRPr/>
            </a:pPr>
            <a:r>
              <a:rPr lang="cs-CZ" dirty="0" smtClean="0">
                <a:solidFill>
                  <a:srgbClr val="0070C0"/>
                </a:solidFill>
              </a:rPr>
              <a:t>Vocilka </a:t>
            </a:r>
            <a:r>
              <a:rPr lang="cs-CZ" dirty="0" smtClean="0"/>
              <a:t>– prospěchář, příživník, zbabělec, bez vztahu k vlasti</a:t>
            </a:r>
          </a:p>
          <a:p>
            <a:pPr eaLnBrk="1" hangingPunct="1">
              <a:defRPr/>
            </a:pPr>
            <a:r>
              <a:rPr lang="cs-CZ" dirty="0" smtClean="0">
                <a:solidFill>
                  <a:srgbClr val="0070C0"/>
                </a:solidFill>
              </a:rPr>
              <a:t>víla Rosava </a:t>
            </a:r>
            <a:r>
              <a:rPr lang="cs-CZ" dirty="0" smtClean="0"/>
              <a:t>– Švandova matka (ochraňuje syna)</a:t>
            </a:r>
          </a:p>
          <a:p>
            <a:pPr eaLnBrk="1" hangingPunct="1">
              <a:defRPr/>
            </a:pPr>
            <a:r>
              <a:rPr lang="cs-CZ" dirty="0" smtClean="0">
                <a:solidFill>
                  <a:srgbClr val="0070C0"/>
                </a:solidFill>
              </a:rPr>
              <a:t>princezna Zulika, král Alenoros, princ Alamír</a:t>
            </a:r>
            <a:r>
              <a:rPr lang="cs-CZ" dirty="0" smtClean="0"/>
              <a:t> (marnivost)</a:t>
            </a:r>
          </a:p>
          <a:p>
            <a:pPr eaLnBrk="1" hangingPunct="1">
              <a:defRPr/>
            </a:pPr>
            <a:endParaRPr lang="cs-CZ" dirty="0"/>
          </a:p>
        </p:txBody>
      </p:sp>
    </p:spTree>
    <p:extLst>
      <p:ext uri="{BB962C8B-B14F-4D97-AF65-F5344CB8AC3E}">
        <p14:creationId xmlns:p14="http://schemas.microsoft.com/office/powerpoint/2010/main" val="32897663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Nadpis 1"/>
          <p:cNvSpPr>
            <a:spLocks noGrp="1"/>
          </p:cNvSpPr>
          <p:nvPr>
            <p:ph type="title"/>
          </p:nvPr>
        </p:nvSpPr>
        <p:spPr/>
        <p:txBody>
          <a:bodyPr/>
          <a:lstStyle/>
          <a:p>
            <a:pPr eaLnBrk="1" hangingPunct="1"/>
            <a:r>
              <a:rPr lang="cs-CZ" altLang="cs-CZ" smtClean="0"/>
              <a:t>3. fáze NO</a:t>
            </a:r>
          </a:p>
        </p:txBody>
      </p:sp>
      <p:sp>
        <p:nvSpPr>
          <p:cNvPr id="3" name="Zástupný symbol pro obsah 2"/>
          <p:cNvSpPr>
            <a:spLocks noGrp="1"/>
          </p:cNvSpPr>
          <p:nvPr>
            <p:ph sz="half" idx="1"/>
          </p:nvPr>
        </p:nvSpPr>
        <p:spPr>
          <a:xfrm>
            <a:off x="467544" y="1268760"/>
            <a:ext cx="4028256" cy="4857403"/>
          </a:xfrm>
        </p:spPr>
        <p:txBody>
          <a:bodyPr>
            <a:normAutofit fontScale="92500" lnSpcReduction="20000"/>
          </a:bodyPr>
          <a:lstStyle/>
          <a:p>
            <a:pPr eaLnBrk="1" hangingPunct="1">
              <a:defRPr/>
            </a:pPr>
            <a:r>
              <a:rPr lang="cs-CZ" b="1" u="sng" dirty="0" smtClean="0">
                <a:solidFill>
                  <a:srgbClr val="FF0000"/>
                </a:solidFill>
              </a:rPr>
              <a:t>Karel Jaromír Erben </a:t>
            </a:r>
            <a:r>
              <a:rPr lang="cs-CZ" b="1" u="sng" dirty="0" smtClean="0"/>
              <a:t>(1811 – 1870)</a:t>
            </a:r>
          </a:p>
          <a:p>
            <a:pPr eaLnBrk="1" hangingPunct="1">
              <a:defRPr/>
            </a:pPr>
            <a:r>
              <a:rPr lang="cs-CZ" dirty="0" smtClean="0"/>
              <a:t>narodil se v Podkrkonoší </a:t>
            </a:r>
          </a:p>
          <a:p>
            <a:pPr eaLnBrk="1" hangingPunct="1">
              <a:defRPr/>
            </a:pPr>
            <a:r>
              <a:rPr lang="cs-CZ" dirty="0" smtClean="0"/>
              <a:t>studium: </a:t>
            </a:r>
            <a:r>
              <a:rPr lang="cs-CZ" dirty="0" smtClean="0">
                <a:solidFill>
                  <a:srgbClr val="FF0000"/>
                </a:solidFill>
              </a:rPr>
              <a:t>gymnázium v Hradci Králové, filozofie a práva v Praze</a:t>
            </a:r>
          </a:p>
          <a:p>
            <a:pPr eaLnBrk="1" hangingPunct="1">
              <a:defRPr/>
            </a:pPr>
            <a:r>
              <a:rPr lang="cs-CZ" dirty="0" smtClean="0"/>
              <a:t>přítel Palackého</a:t>
            </a:r>
          </a:p>
          <a:p>
            <a:pPr eaLnBrk="1" hangingPunct="1">
              <a:defRPr/>
            </a:pPr>
            <a:r>
              <a:rPr lang="cs-CZ" dirty="0" smtClean="0">
                <a:solidFill>
                  <a:srgbClr val="FF0000"/>
                </a:solidFill>
              </a:rPr>
              <a:t>český a slovanský historik, právník, archivář, vydavatel staročeských památek, překladatel </a:t>
            </a:r>
            <a:r>
              <a:rPr lang="cs-CZ" dirty="0" smtClean="0"/>
              <a:t>(z ruštiny), </a:t>
            </a:r>
            <a:r>
              <a:rPr lang="cs-CZ" dirty="0" smtClean="0">
                <a:solidFill>
                  <a:srgbClr val="FF0000"/>
                </a:solidFill>
              </a:rPr>
              <a:t>novinář</a:t>
            </a:r>
            <a:r>
              <a:rPr lang="cs-CZ" dirty="0" smtClean="0"/>
              <a:t> (Pražské noviny), </a:t>
            </a:r>
            <a:r>
              <a:rPr lang="cs-CZ" dirty="0" smtClean="0">
                <a:solidFill>
                  <a:srgbClr val="FF0000"/>
                </a:solidFill>
              </a:rPr>
              <a:t>sběratel lidové slovesnosti</a:t>
            </a:r>
            <a:endParaRPr lang="cs-CZ" dirty="0">
              <a:solidFill>
                <a:srgbClr val="FF0000"/>
              </a:solidFill>
            </a:endParaRPr>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004048" y="1196752"/>
            <a:ext cx="3273192"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bdélník 3"/>
          <p:cNvSpPr/>
          <p:nvPr/>
        </p:nvSpPr>
        <p:spPr>
          <a:xfrm>
            <a:off x="4355976" y="5877272"/>
            <a:ext cx="4572000" cy="523220"/>
          </a:xfrm>
          <a:prstGeom prst="rect">
            <a:avLst/>
          </a:prstGeom>
        </p:spPr>
        <p:txBody>
          <a:bodyPr>
            <a:spAutoFit/>
          </a:bodyPr>
          <a:lstStyle/>
          <a:p>
            <a:pPr lvl="0">
              <a:spcBef>
                <a:spcPct val="20000"/>
              </a:spcBef>
            </a:pPr>
            <a:r>
              <a:rPr lang="cs-CZ" altLang="cs-CZ" sz="1400" dirty="0">
                <a:solidFill>
                  <a:prstClr val="black"/>
                </a:solidFill>
                <a:hlinkClick r:id="rId3"/>
              </a:rPr>
              <a:t>http://upload.wikimedia.org/wikipedia/commons/6/6a/Jan_Vil%C3%ADmek_-_Karel_Jarom%C3%ADr_Erben.jpg</a:t>
            </a:r>
            <a:endParaRPr lang="cs-CZ" altLang="cs-CZ" sz="1400" dirty="0">
              <a:solidFill>
                <a:prstClr val="black"/>
              </a:solidFill>
            </a:endParaRPr>
          </a:p>
        </p:txBody>
      </p:sp>
    </p:spTree>
    <p:extLst>
      <p:ext uri="{BB962C8B-B14F-4D97-AF65-F5344CB8AC3E}">
        <p14:creationId xmlns:p14="http://schemas.microsoft.com/office/powerpoint/2010/main" val="121238449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Nadpis 1"/>
          <p:cNvSpPr>
            <a:spLocks noGrp="1"/>
          </p:cNvSpPr>
          <p:nvPr>
            <p:ph type="title"/>
          </p:nvPr>
        </p:nvSpPr>
        <p:spPr/>
        <p:txBody>
          <a:bodyPr/>
          <a:lstStyle/>
          <a:p>
            <a:pPr eaLnBrk="1" hangingPunct="1"/>
            <a:r>
              <a:rPr lang="cs-CZ" altLang="cs-CZ" smtClean="0"/>
              <a:t>3. fáze NO</a:t>
            </a:r>
          </a:p>
        </p:txBody>
      </p:sp>
      <p:sp>
        <p:nvSpPr>
          <p:cNvPr id="35843" name="Zástupný symbol pro obsah 2"/>
          <p:cNvSpPr>
            <a:spLocks noGrp="1"/>
          </p:cNvSpPr>
          <p:nvPr>
            <p:ph idx="1"/>
          </p:nvPr>
        </p:nvSpPr>
        <p:spPr/>
        <p:txBody>
          <a:bodyPr/>
          <a:lstStyle/>
          <a:p>
            <a:pPr eaLnBrk="1" hangingPunct="1"/>
            <a:r>
              <a:rPr lang="cs-CZ" altLang="cs-CZ" u="sng" dirty="0" smtClean="0"/>
              <a:t>K. J. Erben – sběratel lidové slovesnosti:</a:t>
            </a:r>
          </a:p>
          <a:p>
            <a:pPr eaLnBrk="1" hangingPunct="1"/>
            <a:r>
              <a:rPr lang="cs-CZ" altLang="cs-CZ" b="1" u="sng" dirty="0" smtClean="0"/>
              <a:t>Prostonárodní české písně a říkadla </a:t>
            </a:r>
          </a:p>
          <a:p>
            <a:pPr eaLnBrk="1" hangingPunct="1"/>
            <a:r>
              <a:rPr lang="cs-CZ" altLang="cs-CZ" b="1" u="sng" dirty="0" smtClean="0"/>
              <a:t>Sto prostonárodních pohádek a pověstí slovanských v nářečích původních</a:t>
            </a:r>
            <a:r>
              <a:rPr lang="cs-CZ" altLang="cs-CZ" dirty="0" smtClean="0"/>
              <a:t> (např. </a:t>
            </a:r>
            <a:r>
              <a:rPr lang="cs-CZ" altLang="cs-CZ" dirty="0" smtClean="0">
                <a:solidFill>
                  <a:srgbClr val="FF0000"/>
                </a:solidFill>
              </a:rPr>
              <a:t>Dlouhý, Široký a Bystrozraký, Zlatovláska</a:t>
            </a:r>
            <a:r>
              <a:rPr lang="cs-CZ" altLang="cs-CZ" dirty="0" smtClean="0"/>
              <a:t>)</a:t>
            </a:r>
          </a:p>
          <a:p>
            <a:pPr eaLnBrk="1" hangingPunct="1"/>
            <a:r>
              <a:rPr lang="cs-CZ" altLang="cs-CZ" u="sng" dirty="0" smtClean="0"/>
              <a:t>K. J. Erben – básník:</a:t>
            </a:r>
          </a:p>
          <a:p>
            <a:pPr eaLnBrk="1" hangingPunct="1"/>
            <a:r>
              <a:rPr lang="cs-CZ" altLang="cs-CZ" dirty="0" smtClean="0"/>
              <a:t>sbírka </a:t>
            </a:r>
            <a:r>
              <a:rPr lang="cs-CZ" altLang="cs-CZ" b="1" u="sng" dirty="0" smtClean="0">
                <a:solidFill>
                  <a:srgbClr val="FF0000"/>
                </a:solidFill>
              </a:rPr>
              <a:t>Kytice z pověstí národních</a:t>
            </a:r>
            <a:r>
              <a:rPr lang="cs-CZ" altLang="cs-CZ" dirty="0" smtClean="0">
                <a:solidFill>
                  <a:srgbClr val="FF0000"/>
                </a:solidFill>
              </a:rPr>
              <a:t>  </a:t>
            </a:r>
          </a:p>
        </p:txBody>
      </p:sp>
    </p:spTree>
    <p:extLst>
      <p:ext uri="{BB962C8B-B14F-4D97-AF65-F5344CB8AC3E}">
        <p14:creationId xmlns:p14="http://schemas.microsoft.com/office/powerpoint/2010/main" val="408144324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Nadpis 1"/>
          <p:cNvSpPr>
            <a:spLocks noGrp="1"/>
          </p:cNvSpPr>
          <p:nvPr>
            <p:ph type="title"/>
          </p:nvPr>
        </p:nvSpPr>
        <p:spPr/>
        <p:txBody>
          <a:bodyPr/>
          <a:lstStyle/>
          <a:p>
            <a:pPr eaLnBrk="1" hangingPunct="1"/>
            <a:r>
              <a:rPr lang="cs-CZ" altLang="cs-CZ" smtClean="0"/>
              <a:t>3. fáze NO</a:t>
            </a:r>
          </a:p>
        </p:txBody>
      </p:sp>
      <p:sp>
        <p:nvSpPr>
          <p:cNvPr id="3" name="Zástupný symbol pro obsah 2"/>
          <p:cNvSpPr>
            <a:spLocks noGrp="1"/>
          </p:cNvSpPr>
          <p:nvPr>
            <p:ph idx="1"/>
          </p:nvPr>
        </p:nvSpPr>
        <p:spPr>
          <a:xfrm>
            <a:off x="251520" y="1124744"/>
            <a:ext cx="8712968" cy="5544616"/>
          </a:xfrm>
        </p:spPr>
        <p:txBody>
          <a:bodyPr>
            <a:normAutofit fontScale="92500"/>
          </a:bodyPr>
          <a:lstStyle/>
          <a:p>
            <a:pPr eaLnBrk="1" hangingPunct="1">
              <a:defRPr/>
            </a:pPr>
            <a:r>
              <a:rPr lang="cs-CZ" dirty="0" smtClean="0">
                <a:solidFill>
                  <a:srgbClr val="FF0000"/>
                </a:solidFill>
              </a:rPr>
              <a:t>sbírka </a:t>
            </a:r>
            <a:r>
              <a:rPr lang="cs-CZ" b="1" u="sng" dirty="0" smtClean="0">
                <a:solidFill>
                  <a:srgbClr val="FF0000"/>
                </a:solidFill>
              </a:rPr>
              <a:t>Kytice z pověstí národních </a:t>
            </a:r>
            <a:r>
              <a:rPr lang="cs-CZ" dirty="0" smtClean="0"/>
              <a:t>– klasické balady (balada = lyrickoepická báseň s tragickým koncem)</a:t>
            </a:r>
          </a:p>
          <a:p>
            <a:pPr eaLnBrk="1" hangingPunct="1">
              <a:defRPr/>
            </a:pPr>
            <a:r>
              <a:rPr lang="cs-CZ" u="sng" dirty="0" smtClean="0"/>
              <a:t>základní motivy: </a:t>
            </a:r>
            <a:r>
              <a:rPr lang="cs-CZ" dirty="0" smtClean="0">
                <a:solidFill>
                  <a:srgbClr val="FF0000"/>
                </a:solidFill>
              </a:rPr>
              <a:t>boj člověka s přírodou, s nadpřirozenými silami </a:t>
            </a:r>
            <a:r>
              <a:rPr lang="cs-CZ" dirty="0" smtClean="0"/>
              <a:t>(bezmocnost), </a:t>
            </a:r>
            <a:r>
              <a:rPr lang="cs-CZ" dirty="0" smtClean="0">
                <a:solidFill>
                  <a:srgbClr val="FF0000"/>
                </a:solidFill>
              </a:rPr>
              <a:t>základní vztahy mezi lidmi </a:t>
            </a:r>
            <a:r>
              <a:rPr lang="cs-CZ" dirty="0" smtClean="0"/>
              <a:t>(konflikty), </a:t>
            </a:r>
            <a:r>
              <a:rPr lang="cs-CZ" dirty="0" smtClean="0">
                <a:solidFill>
                  <a:srgbClr val="FF0000"/>
                </a:solidFill>
              </a:rPr>
              <a:t>motiv mateřské lásky, vina a trest </a:t>
            </a:r>
            <a:r>
              <a:rPr lang="cs-CZ" dirty="0" smtClean="0"/>
              <a:t>(trest – často neúměrný, krutý, např. Vodník)</a:t>
            </a:r>
          </a:p>
          <a:p>
            <a:pPr eaLnBrk="1" hangingPunct="1">
              <a:defRPr/>
            </a:pPr>
            <a:r>
              <a:rPr lang="cs-CZ" u="sng" dirty="0" smtClean="0"/>
              <a:t>kompozice sbírky: </a:t>
            </a:r>
            <a:r>
              <a:rPr lang="cs-CZ" dirty="0" smtClean="0">
                <a:solidFill>
                  <a:srgbClr val="FF0000"/>
                </a:solidFill>
              </a:rPr>
              <a:t>13 básní</a:t>
            </a:r>
            <a:r>
              <a:rPr lang="cs-CZ" dirty="0" smtClean="0"/>
              <a:t>, vzájemný vztah</a:t>
            </a:r>
          </a:p>
          <a:p>
            <a:pPr eaLnBrk="1" hangingPunct="1">
              <a:defRPr/>
            </a:pPr>
            <a:r>
              <a:rPr lang="cs-CZ" dirty="0" smtClean="0">
                <a:solidFill>
                  <a:srgbClr val="FF0000"/>
                </a:solidFill>
              </a:rPr>
              <a:t>úvodní Kytice – závěrečná Věštkyně </a:t>
            </a:r>
            <a:r>
              <a:rPr lang="cs-CZ" dirty="0" smtClean="0"/>
              <a:t>(motiv národního smutku i naděje, matka = vlast)</a:t>
            </a:r>
          </a:p>
          <a:p>
            <a:pPr eaLnBrk="1" hangingPunct="1">
              <a:defRPr/>
            </a:pPr>
            <a:r>
              <a:rPr lang="cs-CZ" u="sng" dirty="0" smtClean="0"/>
              <a:t>inspirace:</a:t>
            </a:r>
            <a:r>
              <a:rPr lang="cs-CZ" dirty="0" smtClean="0"/>
              <a:t> malíři (Aleš, Mánes), hudební skladatelé (Dvořák, Fibich)</a:t>
            </a:r>
            <a:endParaRPr lang="cs-CZ" dirty="0"/>
          </a:p>
        </p:txBody>
      </p:sp>
    </p:spTree>
    <p:extLst>
      <p:ext uri="{BB962C8B-B14F-4D97-AF65-F5344CB8AC3E}">
        <p14:creationId xmlns:p14="http://schemas.microsoft.com/office/powerpoint/2010/main" val="19955328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Nadpis 1"/>
          <p:cNvSpPr>
            <a:spLocks noGrp="1"/>
          </p:cNvSpPr>
          <p:nvPr>
            <p:ph type="title"/>
          </p:nvPr>
        </p:nvSpPr>
        <p:spPr/>
        <p:txBody>
          <a:bodyPr/>
          <a:lstStyle/>
          <a:p>
            <a:pPr eaLnBrk="1" hangingPunct="1"/>
            <a:r>
              <a:rPr lang="cs-CZ" altLang="cs-CZ" smtClean="0"/>
              <a:t>3. fáze NO – Realismus v Čechách</a:t>
            </a:r>
          </a:p>
        </p:txBody>
      </p:sp>
      <p:sp>
        <p:nvSpPr>
          <p:cNvPr id="3" name="Zástupný symbol pro obsah 2"/>
          <p:cNvSpPr>
            <a:spLocks noGrp="1"/>
          </p:cNvSpPr>
          <p:nvPr>
            <p:ph sz="half" idx="1"/>
          </p:nvPr>
        </p:nvSpPr>
        <p:spPr>
          <a:xfrm>
            <a:off x="107504" y="1268760"/>
            <a:ext cx="4608512" cy="5347176"/>
          </a:xfrm>
        </p:spPr>
        <p:txBody>
          <a:bodyPr>
            <a:normAutofit fontScale="92500" lnSpcReduction="20000"/>
          </a:bodyPr>
          <a:lstStyle/>
          <a:p>
            <a:pPr eaLnBrk="1" hangingPunct="1">
              <a:defRPr/>
            </a:pPr>
            <a:r>
              <a:rPr lang="cs-CZ" b="1" u="sng" dirty="0" smtClean="0">
                <a:solidFill>
                  <a:srgbClr val="FF0000"/>
                </a:solidFill>
              </a:rPr>
              <a:t>Karel Havlíček Borovský </a:t>
            </a:r>
            <a:r>
              <a:rPr lang="cs-CZ" b="1" u="sng" dirty="0" smtClean="0"/>
              <a:t>(1821 – 1856)</a:t>
            </a:r>
          </a:p>
          <a:p>
            <a:pPr eaLnBrk="1" hangingPunct="1">
              <a:defRPr/>
            </a:pPr>
            <a:r>
              <a:rPr lang="cs-CZ" dirty="0" smtClean="0"/>
              <a:t>narodil se v </a:t>
            </a:r>
            <a:r>
              <a:rPr lang="cs-CZ" dirty="0" smtClean="0">
                <a:solidFill>
                  <a:srgbClr val="FF0000"/>
                </a:solidFill>
              </a:rPr>
              <a:t>Borové</a:t>
            </a:r>
            <a:r>
              <a:rPr lang="cs-CZ" dirty="0" smtClean="0"/>
              <a:t> u Přibyslavi </a:t>
            </a:r>
          </a:p>
          <a:p>
            <a:pPr eaLnBrk="1" hangingPunct="1">
              <a:defRPr/>
            </a:pPr>
            <a:r>
              <a:rPr lang="cs-CZ" dirty="0" smtClean="0"/>
              <a:t>studium na gymnáziu v Německém Brodě, kněžský seminář v Praze (ale byl vyloučen)</a:t>
            </a:r>
          </a:p>
          <a:p>
            <a:pPr eaLnBrk="1" hangingPunct="1">
              <a:defRPr/>
            </a:pPr>
            <a:r>
              <a:rPr lang="cs-CZ" dirty="0" smtClean="0"/>
              <a:t>pobyt v Rusku jako vychovatel</a:t>
            </a:r>
          </a:p>
          <a:p>
            <a:pPr eaLnBrk="1" hangingPunct="1">
              <a:defRPr/>
            </a:pPr>
            <a:r>
              <a:rPr lang="cs-CZ" dirty="0" smtClean="0"/>
              <a:t>po revoluci 1848 – proti reakci vídeňské vlády, pak </a:t>
            </a:r>
            <a:r>
              <a:rPr lang="cs-CZ" dirty="0" smtClean="0">
                <a:solidFill>
                  <a:srgbClr val="FF0000"/>
                </a:solidFill>
              </a:rPr>
              <a:t>byl pronásledován a souzen</a:t>
            </a:r>
            <a:r>
              <a:rPr lang="cs-CZ" dirty="0" smtClean="0"/>
              <a:t>, 1851 policejně </a:t>
            </a:r>
            <a:r>
              <a:rPr lang="cs-CZ" dirty="0" smtClean="0">
                <a:solidFill>
                  <a:srgbClr val="FF0000"/>
                </a:solidFill>
              </a:rPr>
              <a:t>odvezen do vyhnanství do Tyrol </a:t>
            </a:r>
            <a:r>
              <a:rPr lang="cs-CZ" dirty="0" smtClean="0"/>
              <a:t>(Brixen), kde vznikly jeho satiry</a:t>
            </a:r>
            <a:endParaRPr lang="cs-CZ" dirty="0"/>
          </a:p>
        </p:txBody>
      </p:sp>
      <p:pic>
        <p:nvPicPr>
          <p:cNvPr id="3074"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932040" y="1268760"/>
            <a:ext cx="3554226" cy="44223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bdélník 3"/>
          <p:cNvSpPr/>
          <p:nvPr/>
        </p:nvSpPr>
        <p:spPr>
          <a:xfrm>
            <a:off x="4361625" y="5877272"/>
            <a:ext cx="4572000" cy="738664"/>
          </a:xfrm>
          <a:prstGeom prst="rect">
            <a:avLst/>
          </a:prstGeom>
        </p:spPr>
        <p:txBody>
          <a:bodyPr>
            <a:spAutoFit/>
          </a:bodyPr>
          <a:lstStyle/>
          <a:p>
            <a:pPr lvl="0">
              <a:spcBef>
                <a:spcPct val="20000"/>
              </a:spcBef>
            </a:pPr>
            <a:r>
              <a:rPr lang="cs-CZ" altLang="cs-CZ" sz="1400" dirty="0">
                <a:solidFill>
                  <a:prstClr val="black"/>
                </a:solidFill>
                <a:hlinkClick r:id="rId3"/>
              </a:rPr>
              <a:t>http://upload.wikimedia.org/wikipedia/commons/d/de/Jan_Vil%C3%ADmek_-_Karel_Havl%C3%AD%C4%8Dek_Borovsk%C3%BD.jpg</a:t>
            </a:r>
            <a:endParaRPr lang="cs-CZ" altLang="cs-CZ" sz="1400" dirty="0">
              <a:solidFill>
                <a:prstClr val="black"/>
              </a:solidFill>
            </a:endParaRPr>
          </a:p>
        </p:txBody>
      </p:sp>
    </p:spTree>
    <p:extLst>
      <p:ext uri="{BB962C8B-B14F-4D97-AF65-F5344CB8AC3E}">
        <p14:creationId xmlns:p14="http://schemas.microsoft.com/office/powerpoint/2010/main" val="208536931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Nadpis 1"/>
          <p:cNvSpPr>
            <a:spLocks noGrp="1"/>
          </p:cNvSpPr>
          <p:nvPr>
            <p:ph type="title"/>
          </p:nvPr>
        </p:nvSpPr>
        <p:spPr/>
        <p:txBody>
          <a:bodyPr/>
          <a:lstStyle/>
          <a:p>
            <a:pPr eaLnBrk="1" hangingPunct="1"/>
            <a:r>
              <a:rPr lang="cs-CZ" altLang="cs-CZ" smtClean="0"/>
              <a:t>3. fáze NO – Realismus v Čechách</a:t>
            </a:r>
          </a:p>
        </p:txBody>
      </p:sp>
      <p:sp>
        <p:nvSpPr>
          <p:cNvPr id="40963" name="Zástupný symbol pro obsah 2"/>
          <p:cNvSpPr>
            <a:spLocks noGrp="1"/>
          </p:cNvSpPr>
          <p:nvPr>
            <p:ph idx="1"/>
          </p:nvPr>
        </p:nvSpPr>
        <p:spPr>
          <a:xfrm>
            <a:off x="179512" y="1196752"/>
            <a:ext cx="8784976" cy="5472608"/>
          </a:xfrm>
        </p:spPr>
        <p:txBody>
          <a:bodyPr>
            <a:normAutofit fontScale="92500" lnSpcReduction="20000"/>
          </a:bodyPr>
          <a:lstStyle/>
          <a:p>
            <a:pPr eaLnBrk="1" hangingPunct="1"/>
            <a:r>
              <a:rPr lang="cs-CZ" altLang="cs-CZ" dirty="0" smtClean="0"/>
              <a:t>K. H. Borovský – </a:t>
            </a:r>
            <a:r>
              <a:rPr lang="cs-CZ" altLang="cs-CZ" dirty="0" smtClean="0">
                <a:solidFill>
                  <a:srgbClr val="FF0000"/>
                </a:solidFill>
              </a:rPr>
              <a:t>novinář</a:t>
            </a:r>
            <a:r>
              <a:rPr lang="cs-CZ" altLang="cs-CZ" dirty="0" smtClean="0"/>
              <a:t> (např. Pražské noviny, Národní noviny, časopis Slovan), </a:t>
            </a:r>
            <a:r>
              <a:rPr lang="cs-CZ" altLang="cs-CZ" dirty="0" smtClean="0">
                <a:solidFill>
                  <a:srgbClr val="FF0000"/>
                </a:solidFill>
              </a:rPr>
              <a:t>literární kritik</a:t>
            </a:r>
            <a:r>
              <a:rPr lang="cs-CZ" altLang="cs-CZ" dirty="0" smtClean="0"/>
              <a:t>, </a:t>
            </a:r>
            <a:r>
              <a:rPr lang="cs-CZ" altLang="cs-CZ" dirty="0" smtClean="0">
                <a:solidFill>
                  <a:srgbClr val="FF0000"/>
                </a:solidFill>
              </a:rPr>
              <a:t>překladatel z ruštiny, básník, satirik, epigramatik</a:t>
            </a:r>
            <a:r>
              <a:rPr lang="cs-CZ" altLang="cs-CZ" dirty="0" smtClean="0"/>
              <a:t>.</a:t>
            </a:r>
          </a:p>
          <a:p>
            <a:pPr eaLnBrk="1" hangingPunct="1"/>
            <a:r>
              <a:rPr lang="cs-CZ" altLang="cs-CZ" u="sng" dirty="0" smtClean="0">
                <a:solidFill>
                  <a:srgbClr val="008000"/>
                </a:solidFill>
              </a:rPr>
              <a:t>Epigramy</a:t>
            </a:r>
            <a:r>
              <a:rPr lang="cs-CZ" altLang="cs-CZ" dirty="0" smtClean="0">
                <a:solidFill>
                  <a:srgbClr val="008000"/>
                </a:solidFill>
              </a:rPr>
              <a:t> = krátké, satiricky útočné básně s pointou, ironicky věnovány Církvi, Králi, Vlasti, Múzám, Světu (5 oddílů)</a:t>
            </a:r>
          </a:p>
          <a:p>
            <a:pPr lvl="0"/>
            <a:r>
              <a:rPr lang="cs-CZ" altLang="cs-CZ" b="1" u="sng" dirty="0">
                <a:solidFill>
                  <a:srgbClr val="0070C0"/>
                </a:solidFill>
              </a:rPr>
              <a:t>Tyrolské elegie </a:t>
            </a:r>
            <a:r>
              <a:rPr lang="cs-CZ" altLang="cs-CZ" dirty="0">
                <a:solidFill>
                  <a:srgbClr val="0070C0"/>
                </a:solidFill>
              </a:rPr>
              <a:t>– satira, vlastní zážitek. Zatčení, cesta do Brixenu, život ve vyhnanství. </a:t>
            </a:r>
          </a:p>
          <a:p>
            <a:pPr lvl="0"/>
            <a:r>
              <a:rPr lang="cs-CZ" altLang="cs-CZ" b="1" u="sng" dirty="0">
                <a:solidFill>
                  <a:srgbClr val="7030A0"/>
                </a:solidFill>
              </a:rPr>
              <a:t>Křest sv. Vladimíra</a:t>
            </a:r>
            <a:r>
              <a:rPr lang="cs-CZ" altLang="cs-CZ" dirty="0">
                <a:solidFill>
                  <a:srgbClr val="7030A0"/>
                </a:solidFill>
              </a:rPr>
              <a:t> – kritika absolutismu – způsobu vlády, katolické církve, pokrytectví, zištnosti (touha po zisku, moci)</a:t>
            </a:r>
          </a:p>
          <a:p>
            <a:pPr lvl="0"/>
            <a:r>
              <a:rPr lang="cs-CZ" altLang="cs-CZ" b="1" u="sng" dirty="0">
                <a:solidFill>
                  <a:srgbClr val="FF0000"/>
                </a:solidFill>
              </a:rPr>
              <a:t>Král Lávra</a:t>
            </a:r>
            <a:r>
              <a:rPr lang="cs-CZ" altLang="cs-CZ" dirty="0">
                <a:solidFill>
                  <a:srgbClr val="FF0000"/>
                </a:solidFill>
              </a:rPr>
              <a:t> – na motivy veršované irské pohádky o králi s oslíma ušima. Omezenost panovníka.</a:t>
            </a:r>
          </a:p>
          <a:p>
            <a:pPr eaLnBrk="1" hangingPunct="1"/>
            <a:endParaRPr lang="cs-CZ" altLang="cs-CZ" dirty="0" smtClean="0"/>
          </a:p>
        </p:txBody>
      </p:sp>
    </p:spTree>
    <p:extLst>
      <p:ext uri="{BB962C8B-B14F-4D97-AF65-F5344CB8AC3E}">
        <p14:creationId xmlns:p14="http://schemas.microsoft.com/office/powerpoint/2010/main" val="83653388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Nadpis 1"/>
          <p:cNvSpPr>
            <a:spLocks noGrp="1"/>
          </p:cNvSpPr>
          <p:nvPr>
            <p:ph type="title"/>
          </p:nvPr>
        </p:nvSpPr>
        <p:spPr/>
        <p:txBody>
          <a:bodyPr/>
          <a:lstStyle/>
          <a:p>
            <a:pPr eaLnBrk="1" hangingPunct="1"/>
            <a:r>
              <a:rPr lang="cs-CZ" altLang="cs-CZ" smtClean="0"/>
              <a:t>3. fáze NO – Realismus v Čechách</a:t>
            </a:r>
          </a:p>
        </p:txBody>
      </p:sp>
      <p:sp>
        <p:nvSpPr>
          <p:cNvPr id="3" name="Zástupný symbol pro obsah 2"/>
          <p:cNvSpPr>
            <a:spLocks noGrp="1"/>
          </p:cNvSpPr>
          <p:nvPr>
            <p:ph sz="half" idx="1"/>
          </p:nvPr>
        </p:nvSpPr>
        <p:spPr>
          <a:xfrm>
            <a:off x="179512" y="1268760"/>
            <a:ext cx="4536504" cy="5419184"/>
          </a:xfrm>
        </p:spPr>
        <p:txBody>
          <a:bodyPr>
            <a:normAutofit fontScale="92500" lnSpcReduction="10000"/>
          </a:bodyPr>
          <a:lstStyle/>
          <a:p>
            <a:pPr eaLnBrk="1" hangingPunct="1">
              <a:defRPr/>
            </a:pPr>
            <a:r>
              <a:rPr lang="cs-CZ" b="1" u="sng" dirty="0" smtClean="0">
                <a:solidFill>
                  <a:srgbClr val="FF0000"/>
                </a:solidFill>
              </a:rPr>
              <a:t>Božena Němcová </a:t>
            </a:r>
            <a:r>
              <a:rPr lang="cs-CZ" b="1" u="sng" dirty="0" smtClean="0"/>
              <a:t>(1820 – 1862)</a:t>
            </a:r>
          </a:p>
          <a:p>
            <a:pPr eaLnBrk="1" hangingPunct="1">
              <a:defRPr/>
            </a:pPr>
            <a:r>
              <a:rPr lang="cs-CZ" dirty="0" smtClean="0">
                <a:solidFill>
                  <a:srgbClr val="FF0000"/>
                </a:solidFill>
              </a:rPr>
              <a:t>narodila se ve Vídni </a:t>
            </a:r>
          </a:p>
          <a:p>
            <a:pPr eaLnBrk="1" hangingPunct="1">
              <a:defRPr/>
            </a:pPr>
            <a:r>
              <a:rPr lang="cs-CZ" dirty="0" smtClean="0"/>
              <a:t>mládí v </a:t>
            </a:r>
            <a:r>
              <a:rPr lang="cs-CZ" dirty="0" smtClean="0">
                <a:solidFill>
                  <a:srgbClr val="FF0000"/>
                </a:solidFill>
              </a:rPr>
              <a:t>Ratibořicích</a:t>
            </a:r>
            <a:r>
              <a:rPr lang="cs-CZ" dirty="0" smtClean="0"/>
              <a:t> (Náchod)</a:t>
            </a:r>
          </a:p>
          <a:p>
            <a:pPr eaLnBrk="1" hangingPunct="1">
              <a:defRPr/>
            </a:pPr>
            <a:r>
              <a:rPr lang="cs-CZ" dirty="0" smtClean="0"/>
              <a:t>provdána za úředníka finanční stráže </a:t>
            </a:r>
            <a:r>
              <a:rPr lang="cs-CZ" dirty="0" smtClean="0">
                <a:solidFill>
                  <a:srgbClr val="FF0000"/>
                </a:solidFill>
              </a:rPr>
              <a:t>Josefa Němce </a:t>
            </a:r>
            <a:r>
              <a:rPr lang="cs-CZ" dirty="0" smtClean="0"/>
              <a:t>– často měnil místo práce (Praha, Chodsko, Červený Kostelec, Litomyšl, Polná, Slovensko) </a:t>
            </a:r>
          </a:p>
          <a:p>
            <a:pPr eaLnBrk="1" hangingPunct="1">
              <a:defRPr/>
            </a:pPr>
            <a:r>
              <a:rPr lang="cs-CZ" dirty="0" smtClean="0">
                <a:solidFill>
                  <a:srgbClr val="FF0000"/>
                </a:solidFill>
              </a:rPr>
              <a:t>snaha o spravedlivější společnost a lepší postavení ženy ve společnosti</a:t>
            </a:r>
            <a:endParaRPr lang="cs-CZ" dirty="0">
              <a:solidFill>
                <a:srgbClr val="FF0000"/>
              </a:solidFill>
            </a:endParaRPr>
          </a:p>
        </p:txBody>
      </p:sp>
      <p:pic>
        <p:nvPicPr>
          <p:cNvPr id="409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932040" y="1268760"/>
            <a:ext cx="3538681"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bdélník 3"/>
          <p:cNvSpPr/>
          <p:nvPr/>
        </p:nvSpPr>
        <p:spPr>
          <a:xfrm>
            <a:off x="4283968" y="5949280"/>
            <a:ext cx="4572000" cy="738664"/>
          </a:xfrm>
          <a:prstGeom prst="rect">
            <a:avLst/>
          </a:prstGeom>
        </p:spPr>
        <p:txBody>
          <a:bodyPr>
            <a:spAutoFit/>
          </a:bodyPr>
          <a:lstStyle/>
          <a:p>
            <a:pPr lvl="0">
              <a:spcBef>
                <a:spcPct val="20000"/>
              </a:spcBef>
            </a:pPr>
            <a:r>
              <a:rPr lang="cs-CZ" altLang="cs-CZ" sz="1400" dirty="0">
                <a:solidFill>
                  <a:prstClr val="black"/>
                </a:solidFill>
                <a:hlinkClick r:id="rId3"/>
              </a:rPr>
              <a:t>http://upload.wikimedia.org/wikipedia/commons/1/16/Jan_Vil%C3%ADmek_-_Bo%C5%BEena_N%C4%9Bmcov%C3%A1.jpg</a:t>
            </a:r>
            <a:endParaRPr lang="cs-CZ" altLang="cs-CZ" sz="1400" dirty="0">
              <a:solidFill>
                <a:prstClr val="black"/>
              </a:solidFill>
            </a:endParaRPr>
          </a:p>
        </p:txBody>
      </p:sp>
    </p:spTree>
    <p:extLst>
      <p:ext uri="{BB962C8B-B14F-4D97-AF65-F5344CB8AC3E}">
        <p14:creationId xmlns:p14="http://schemas.microsoft.com/office/powerpoint/2010/main" val="31096539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Nadpis 1"/>
          <p:cNvSpPr>
            <a:spLocks noGrp="1"/>
          </p:cNvSpPr>
          <p:nvPr>
            <p:ph type="title"/>
          </p:nvPr>
        </p:nvSpPr>
        <p:spPr/>
        <p:txBody>
          <a:bodyPr/>
          <a:lstStyle/>
          <a:p>
            <a:pPr eaLnBrk="1" hangingPunct="1"/>
            <a:r>
              <a:rPr lang="cs-CZ" altLang="cs-CZ" smtClean="0"/>
              <a:t>3. fáze NO – Realismus v Čechách</a:t>
            </a:r>
          </a:p>
        </p:txBody>
      </p:sp>
      <p:sp>
        <p:nvSpPr>
          <p:cNvPr id="3" name="Zástupný symbol pro obsah 2"/>
          <p:cNvSpPr>
            <a:spLocks noGrp="1"/>
          </p:cNvSpPr>
          <p:nvPr>
            <p:ph idx="1"/>
          </p:nvPr>
        </p:nvSpPr>
        <p:spPr>
          <a:xfrm>
            <a:off x="179512" y="1124744"/>
            <a:ext cx="8784976" cy="5616624"/>
          </a:xfrm>
        </p:spPr>
        <p:txBody>
          <a:bodyPr>
            <a:normAutofit fontScale="70000" lnSpcReduction="20000"/>
          </a:bodyPr>
          <a:lstStyle/>
          <a:p>
            <a:pPr eaLnBrk="1" hangingPunct="1">
              <a:defRPr/>
            </a:pPr>
            <a:r>
              <a:rPr lang="cs-CZ" u="sng" dirty="0" smtClean="0"/>
              <a:t>dílo Boženy Němcové:</a:t>
            </a:r>
          </a:p>
          <a:p>
            <a:pPr eaLnBrk="1" hangingPunct="1">
              <a:defRPr/>
            </a:pPr>
            <a:r>
              <a:rPr lang="cs-CZ" b="1" u="sng" dirty="0" smtClean="0"/>
              <a:t>Národní báchorky a pověsti </a:t>
            </a:r>
            <a:r>
              <a:rPr lang="cs-CZ" dirty="0" smtClean="0"/>
              <a:t>(např. </a:t>
            </a:r>
            <a:r>
              <a:rPr lang="cs-CZ" dirty="0" smtClean="0">
                <a:solidFill>
                  <a:srgbClr val="FF0000"/>
                </a:solidFill>
              </a:rPr>
              <a:t>Chytrá horákyně</a:t>
            </a:r>
            <a:r>
              <a:rPr lang="cs-CZ" dirty="0" smtClean="0"/>
              <a:t>)</a:t>
            </a:r>
          </a:p>
          <a:p>
            <a:pPr eaLnBrk="1" hangingPunct="1">
              <a:defRPr/>
            </a:pPr>
            <a:r>
              <a:rPr lang="cs-CZ" dirty="0" smtClean="0">
                <a:solidFill>
                  <a:srgbClr val="FF0000"/>
                </a:solidFill>
              </a:rPr>
              <a:t>povídky: </a:t>
            </a:r>
            <a:r>
              <a:rPr lang="cs-CZ" b="1" u="sng" dirty="0" smtClean="0">
                <a:solidFill>
                  <a:srgbClr val="FF0000"/>
                </a:solidFill>
              </a:rPr>
              <a:t>Chudí lidé, Pan učitel, Dobrý člověk, Divá Bára, Karla</a:t>
            </a:r>
          </a:p>
          <a:p>
            <a:pPr eaLnBrk="1" hangingPunct="1">
              <a:defRPr/>
            </a:pPr>
            <a:r>
              <a:rPr lang="cs-CZ" dirty="0" smtClean="0"/>
              <a:t>obrazy venkovského života – vrchol tvorby:</a:t>
            </a:r>
          </a:p>
          <a:p>
            <a:pPr eaLnBrk="1" hangingPunct="1">
              <a:defRPr/>
            </a:pPr>
            <a:r>
              <a:rPr lang="cs-CZ" b="1" u="sng" dirty="0" smtClean="0">
                <a:solidFill>
                  <a:srgbClr val="FF0000"/>
                </a:solidFill>
              </a:rPr>
              <a:t>Babička</a:t>
            </a:r>
            <a:r>
              <a:rPr lang="cs-CZ" dirty="0" smtClean="0">
                <a:solidFill>
                  <a:srgbClr val="FF0000"/>
                </a:solidFill>
              </a:rPr>
              <a:t> </a:t>
            </a:r>
            <a:r>
              <a:rPr lang="cs-CZ" dirty="0" smtClean="0"/>
              <a:t>– vznik po smrti syna Hynka, vzpomínky na dětství, harmonický  život prostých lidí, vzor dokonalosti člověka</a:t>
            </a:r>
          </a:p>
          <a:p>
            <a:pPr eaLnBrk="1" hangingPunct="1">
              <a:defRPr/>
            </a:pPr>
            <a:r>
              <a:rPr lang="cs-CZ" dirty="0" smtClean="0"/>
              <a:t>hl. postava: Magdalena Novotná – moudrost, ušlechtilost, vztah k práci, vlasti, přírodě</a:t>
            </a:r>
          </a:p>
          <a:p>
            <a:pPr eaLnBrk="1" hangingPunct="1">
              <a:defRPr/>
            </a:pPr>
            <a:r>
              <a:rPr lang="cs-CZ" dirty="0" smtClean="0"/>
              <a:t>Barunčiny rodiče – Proškovi (Panklovi)</a:t>
            </a:r>
          </a:p>
          <a:p>
            <a:pPr eaLnBrk="1" hangingPunct="1">
              <a:defRPr/>
            </a:pPr>
            <a:r>
              <a:rPr lang="cs-CZ" dirty="0" smtClean="0"/>
              <a:t>děti: Barunka (autorka), Jan, Vilém, Adélka</a:t>
            </a:r>
          </a:p>
          <a:p>
            <a:pPr eaLnBrk="1" hangingPunct="1">
              <a:defRPr/>
            </a:pPr>
            <a:r>
              <a:rPr lang="cs-CZ" dirty="0" smtClean="0"/>
              <a:t>Viktorka, rodina Kudrnova, Kristla a Jakub</a:t>
            </a:r>
          </a:p>
          <a:p>
            <a:pPr marL="0" indent="0" eaLnBrk="1" hangingPunct="1">
              <a:buNone/>
              <a:defRPr/>
            </a:pPr>
            <a:endParaRPr lang="cs-CZ" dirty="0" smtClean="0"/>
          </a:p>
          <a:p>
            <a:pPr lvl="0"/>
            <a:r>
              <a:rPr lang="cs-CZ" altLang="cs-CZ" b="1" u="sng" dirty="0">
                <a:solidFill>
                  <a:prstClr val="black"/>
                </a:solidFill>
              </a:rPr>
              <a:t>V zámku a v podzámčí </a:t>
            </a:r>
            <a:r>
              <a:rPr lang="cs-CZ" altLang="cs-CZ" dirty="0">
                <a:solidFill>
                  <a:prstClr val="black"/>
                </a:solidFill>
              </a:rPr>
              <a:t>– zámek: Skočdopolovi, komorník Jacques, pes Joli, podzámčí: vdova Karásková s dětmi, krejčí Sýkora, lékař – zná obě prostředí. Kontrast.</a:t>
            </a:r>
          </a:p>
          <a:p>
            <a:pPr lvl="0"/>
            <a:r>
              <a:rPr lang="cs-CZ" altLang="cs-CZ" b="1" u="sng" dirty="0">
                <a:solidFill>
                  <a:prstClr val="black"/>
                </a:solidFill>
              </a:rPr>
              <a:t>Pohorská vesnice </a:t>
            </a:r>
            <a:r>
              <a:rPr lang="cs-CZ" altLang="cs-CZ" dirty="0">
                <a:solidFill>
                  <a:prstClr val="black"/>
                </a:solidFill>
              </a:rPr>
              <a:t>– Chodsko, ideální svět vrchnost a poddaní dobré vztahy</a:t>
            </a:r>
          </a:p>
          <a:p>
            <a:pPr eaLnBrk="1" hangingPunct="1">
              <a:defRPr/>
            </a:pPr>
            <a:endParaRPr lang="cs-CZ" dirty="0"/>
          </a:p>
        </p:txBody>
      </p:sp>
    </p:spTree>
    <p:extLst>
      <p:ext uri="{BB962C8B-B14F-4D97-AF65-F5344CB8AC3E}">
        <p14:creationId xmlns:p14="http://schemas.microsoft.com/office/powerpoint/2010/main" val="36407975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Karel Hynek Mácha</a:t>
            </a:r>
            <a:endParaRPr lang="cs-CZ" dirty="0"/>
          </a:p>
        </p:txBody>
      </p:sp>
      <p:sp>
        <p:nvSpPr>
          <p:cNvPr id="3" name="Zástupný symbol pro obsah 2"/>
          <p:cNvSpPr>
            <a:spLocks noGrp="1"/>
          </p:cNvSpPr>
          <p:nvPr>
            <p:ph sz="half" idx="1"/>
          </p:nvPr>
        </p:nvSpPr>
        <p:spPr/>
        <p:txBody>
          <a:bodyPr/>
          <a:lstStyle/>
          <a:p>
            <a:r>
              <a:rPr lang="cs-CZ" dirty="0" smtClean="0"/>
              <a:t>žil v letech 1810 - 1836</a:t>
            </a:r>
          </a:p>
          <a:p>
            <a:r>
              <a:rPr lang="cs-CZ" dirty="0" smtClean="0"/>
              <a:t>narodil se v Praze</a:t>
            </a:r>
          </a:p>
          <a:p>
            <a:r>
              <a:rPr lang="cs-CZ" dirty="0" smtClean="0"/>
              <a:t>studoval práva</a:t>
            </a:r>
          </a:p>
          <a:p>
            <a:r>
              <a:rPr lang="cs-CZ" dirty="0" smtClean="0"/>
              <a:t>hodně cestoval po Čechách</a:t>
            </a:r>
          </a:p>
          <a:p>
            <a:r>
              <a:rPr lang="cs-CZ" dirty="0" smtClean="0">
                <a:solidFill>
                  <a:srgbClr val="FF0000"/>
                </a:solidFill>
              </a:rPr>
              <a:t>Bezděz a Máchovo jezero – místo, které se odráží v jeho dílech</a:t>
            </a:r>
          </a:p>
          <a:p>
            <a:endParaRPr lang="cs-CZ" dirty="0"/>
          </a:p>
        </p:txBody>
      </p:sp>
      <p:pic>
        <p:nvPicPr>
          <p:cNvPr id="5122"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220072" y="1412776"/>
            <a:ext cx="2853175" cy="41029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Obdélník 4"/>
          <p:cNvSpPr/>
          <p:nvPr/>
        </p:nvSpPr>
        <p:spPr>
          <a:xfrm>
            <a:off x="4211960" y="5877272"/>
            <a:ext cx="4572000" cy="492443"/>
          </a:xfrm>
          <a:prstGeom prst="rect">
            <a:avLst/>
          </a:prstGeom>
        </p:spPr>
        <p:txBody>
          <a:bodyPr>
            <a:spAutoFit/>
          </a:bodyPr>
          <a:lstStyle/>
          <a:p>
            <a:r>
              <a:rPr lang="cs-CZ" sz="1300" dirty="0">
                <a:solidFill>
                  <a:prstClr val="black"/>
                </a:solidFill>
                <a:hlinkClick r:id="rId3"/>
              </a:rPr>
              <a:t>http://upload.wikimedia.org/wikipedia/commons/e/e5/Jan_Vil%C3%ADmek_-_Karel_Hynek_M%C3%A1cha.jpg</a:t>
            </a:r>
            <a:endParaRPr lang="cs-CZ" dirty="0"/>
          </a:p>
        </p:txBody>
      </p:sp>
    </p:spTree>
    <p:extLst>
      <p:ext uri="{BB962C8B-B14F-4D97-AF65-F5344CB8AC3E}">
        <p14:creationId xmlns:p14="http://schemas.microsoft.com/office/powerpoint/2010/main" val="3339641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Karel Hynek Mácha</a:t>
            </a:r>
            <a:endParaRPr lang="cs-CZ" dirty="0"/>
          </a:p>
        </p:txBody>
      </p:sp>
      <p:sp>
        <p:nvSpPr>
          <p:cNvPr id="3" name="Zástupný symbol pro obsah 2"/>
          <p:cNvSpPr>
            <a:spLocks noGrp="1"/>
          </p:cNvSpPr>
          <p:nvPr>
            <p:ph idx="1"/>
          </p:nvPr>
        </p:nvSpPr>
        <p:spPr/>
        <p:txBody>
          <a:bodyPr>
            <a:normAutofit lnSpcReduction="10000"/>
          </a:bodyPr>
          <a:lstStyle/>
          <a:p>
            <a:r>
              <a:rPr lang="cs-CZ" dirty="0" smtClean="0">
                <a:solidFill>
                  <a:srgbClr val="FF0000"/>
                </a:solidFill>
              </a:rPr>
              <a:t>nejvýznamnější české romantické dílo – báseň:</a:t>
            </a:r>
          </a:p>
          <a:p>
            <a:pPr marL="0" indent="0">
              <a:buNone/>
            </a:pPr>
            <a:r>
              <a:rPr lang="cs-CZ" dirty="0" smtClean="0">
                <a:solidFill>
                  <a:srgbClr val="FF0000"/>
                </a:solidFill>
              </a:rPr>
              <a:t>                                        </a:t>
            </a:r>
            <a:r>
              <a:rPr lang="cs-CZ" b="1" u="sng" dirty="0" smtClean="0">
                <a:solidFill>
                  <a:srgbClr val="FF0000"/>
                </a:solidFill>
              </a:rPr>
              <a:t>Máj</a:t>
            </a:r>
          </a:p>
          <a:p>
            <a:r>
              <a:rPr lang="cs-CZ" dirty="0" smtClean="0"/>
              <a:t> hlavní postavy: Jarmila, Vilém </a:t>
            </a:r>
          </a:p>
          <a:p>
            <a:r>
              <a:rPr lang="cs-CZ" dirty="0" smtClean="0"/>
              <a:t>námět: Vilém – loupežník, Jarmila – svedená snoubenka (svedena jeho otcem)</a:t>
            </a:r>
          </a:p>
          <a:p>
            <a:r>
              <a:rPr lang="cs-CZ" dirty="0" smtClean="0"/>
              <a:t>popis krásné májové přírody</a:t>
            </a:r>
          </a:p>
          <a:p>
            <a:pPr marL="0" indent="0">
              <a:buNone/>
            </a:pPr>
            <a:endParaRPr lang="cs-CZ" dirty="0" smtClean="0"/>
          </a:p>
          <a:p>
            <a:r>
              <a:rPr lang="cs-CZ" dirty="0" smtClean="0"/>
              <a:t>další díla: </a:t>
            </a:r>
            <a:r>
              <a:rPr lang="cs-CZ" b="1" u="sng" dirty="0" smtClean="0"/>
              <a:t>Cikáni, Márinka </a:t>
            </a:r>
            <a:endParaRPr lang="cs-CZ" b="1" u="sng" dirty="0"/>
          </a:p>
        </p:txBody>
      </p:sp>
    </p:spTree>
    <p:extLst>
      <p:ext uri="{BB962C8B-B14F-4D97-AF65-F5344CB8AC3E}">
        <p14:creationId xmlns:p14="http://schemas.microsoft.com/office/powerpoint/2010/main" val="349959142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normAutofit/>
          </a:bodyPr>
          <a:lstStyle/>
          <a:p>
            <a:pPr algn="just">
              <a:spcAft>
                <a:spcPts val="0"/>
              </a:spcAft>
            </a:pPr>
            <a:r>
              <a:rPr lang="cs-CZ" sz="2600" dirty="0" err="1">
                <a:latin typeface="Times New Roman"/>
                <a:ea typeface="Calibri"/>
              </a:rPr>
              <a:t>SOCHROVÁ</a:t>
            </a:r>
            <a:r>
              <a:rPr lang="cs-CZ" sz="2600" dirty="0">
                <a:latin typeface="Times New Roman"/>
                <a:ea typeface="Calibri"/>
              </a:rPr>
              <a:t>, Marie. </a:t>
            </a:r>
            <a:r>
              <a:rPr lang="cs-CZ" sz="2600" i="1" dirty="0">
                <a:latin typeface="Times New Roman"/>
                <a:ea typeface="Calibri"/>
              </a:rPr>
              <a:t>Literatura v kostce</a:t>
            </a:r>
            <a:r>
              <a:rPr lang="cs-CZ" sz="2600" dirty="0">
                <a:latin typeface="Times New Roman"/>
                <a:ea typeface="Calibri"/>
              </a:rPr>
              <a:t>. Havlíčkův Brod: Fragment, 2004, ISBN 80-7200-965-6.</a:t>
            </a:r>
          </a:p>
          <a:p>
            <a:pPr algn="just">
              <a:spcAft>
                <a:spcPts val="0"/>
              </a:spcAft>
            </a:pPr>
            <a:r>
              <a:rPr lang="cs-CZ" sz="2600" dirty="0">
                <a:latin typeface="Times New Roman"/>
                <a:ea typeface="Calibri"/>
              </a:rPr>
              <a:t>BAUER, Alois. </a:t>
            </a:r>
            <a:r>
              <a:rPr lang="cs-CZ" sz="2600" i="1" dirty="0">
                <a:latin typeface="Times New Roman"/>
                <a:ea typeface="Calibri"/>
              </a:rPr>
              <a:t>Čeština na dlani - přehled světové a české literatury</a:t>
            </a:r>
            <a:r>
              <a:rPr lang="cs-CZ" sz="2600" dirty="0">
                <a:latin typeface="Times New Roman"/>
                <a:ea typeface="Calibri"/>
              </a:rPr>
              <a:t>. Olomouc: </a:t>
            </a:r>
            <a:r>
              <a:rPr lang="cs-CZ" sz="2600" dirty="0" err="1">
                <a:latin typeface="Times New Roman"/>
                <a:ea typeface="Calibri"/>
              </a:rPr>
              <a:t>Rubico</a:t>
            </a:r>
            <a:r>
              <a:rPr lang="cs-CZ" sz="2600" dirty="0">
                <a:latin typeface="Times New Roman"/>
                <a:ea typeface="Calibri"/>
              </a:rPr>
              <a:t>, 2007, ISBN 80-7346-068-8.</a:t>
            </a:r>
          </a:p>
          <a:p>
            <a:pPr algn="just">
              <a:spcAft>
                <a:spcPts val="0"/>
              </a:spcAft>
            </a:pPr>
            <a:r>
              <a:rPr lang="cs-CZ" sz="2600" dirty="0" err="1">
                <a:latin typeface="Times New Roman"/>
                <a:ea typeface="Calibri"/>
              </a:rPr>
              <a:t>LEHÁR</a:t>
            </a:r>
            <a:r>
              <a:rPr lang="cs-CZ" sz="2600" dirty="0">
                <a:latin typeface="Times New Roman"/>
                <a:ea typeface="Calibri"/>
              </a:rPr>
              <a:t>, Jan; </a:t>
            </a:r>
            <a:r>
              <a:rPr lang="cs-CZ" sz="2600" dirty="0" err="1">
                <a:latin typeface="Times New Roman"/>
                <a:ea typeface="Calibri"/>
              </a:rPr>
              <a:t>STICH</a:t>
            </a:r>
            <a:r>
              <a:rPr lang="cs-CZ" sz="2600" dirty="0">
                <a:latin typeface="Times New Roman"/>
                <a:ea typeface="Calibri"/>
              </a:rPr>
              <a:t>, Alexandr; JANÁČKOVÁ, Jaroslava; HOLÝ, Jiří. </a:t>
            </a:r>
            <a:r>
              <a:rPr lang="cs-CZ" sz="2600" i="1" dirty="0">
                <a:latin typeface="Times New Roman"/>
                <a:ea typeface="Calibri"/>
              </a:rPr>
              <a:t>Česká literatura od počátků k dnešku</a:t>
            </a:r>
            <a:r>
              <a:rPr lang="cs-CZ" sz="2600" dirty="0">
                <a:latin typeface="Times New Roman"/>
                <a:ea typeface="Calibri"/>
              </a:rPr>
              <a:t>. Praha: Nakladatelství Lidové noviny, 2004, ISBN 80-7106-308-8.</a:t>
            </a:r>
          </a:p>
          <a:p>
            <a:endParaRPr lang="cs-CZ" dirty="0"/>
          </a:p>
        </p:txBody>
      </p:sp>
    </p:spTree>
    <p:extLst>
      <p:ext uri="{BB962C8B-B14F-4D97-AF65-F5344CB8AC3E}">
        <p14:creationId xmlns:p14="http://schemas.microsoft.com/office/powerpoint/2010/main" val="2458831053"/>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TotalTime>
  <Words>1281</Words>
  <Application>Microsoft Office PowerPoint</Application>
  <PresentationFormat>Předvádění na obrazovce (4:3)</PresentationFormat>
  <Paragraphs>146</Paragraphs>
  <Slides>17</Slides>
  <Notes>1</Notes>
  <HiddenSlides>0</HiddenSlides>
  <MMClips>0</MMClips>
  <ScaleCrop>false</ScaleCrop>
  <HeadingPairs>
    <vt:vector size="4" baseType="variant">
      <vt:variant>
        <vt:lpstr>Motiv</vt:lpstr>
      </vt:variant>
      <vt:variant>
        <vt:i4>1</vt:i4>
      </vt:variant>
      <vt:variant>
        <vt:lpstr>Nadpisy snímků</vt:lpstr>
      </vt:variant>
      <vt:variant>
        <vt:i4>17</vt:i4>
      </vt:variant>
    </vt:vector>
  </HeadingPairs>
  <TitlesOfParts>
    <vt:vector size="18" baseType="lpstr">
      <vt:lpstr>Motiv systému Office</vt:lpstr>
      <vt:lpstr>Prezentace aplikace PowerPoint</vt:lpstr>
      <vt:lpstr>Národní obrození</vt:lpstr>
      <vt:lpstr>3. fáze NO – vyvrcholení NO</vt:lpstr>
      <vt:lpstr>Odpovědi:</vt:lpstr>
      <vt:lpstr>3. fáze NO</vt:lpstr>
      <vt:lpstr>3. fáze NO</vt:lpstr>
      <vt:lpstr>3. fáze NO</vt:lpstr>
      <vt:lpstr>3. fáze NO</vt:lpstr>
      <vt:lpstr>3. fáze NO</vt:lpstr>
      <vt:lpstr>3. fáze NO</vt:lpstr>
      <vt:lpstr>3. fáze NO – Realismus v Čechách</vt:lpstr>
      <vt:lpstr>3. fáze NO – Realismus v Čechách</vt:lpstr>
      <vt:lpstr>3. fáze NO – Realismus v Čechách</vt:lpstr>
      <vt:lpstr>3. fáze NO – Realismus v Čechách</vt:lpstr>
      <vt:lpstr>Karel Hynek Mácha</vt:lpstr>
      <vt:lpstr>Karel Hynek Mácha</vt:lpstr>
      <vt:lpstr>Použité zdroje: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PC05</dc:creator>
  <cp:lastModifiedBy>PC05</cp:lastModifiedBy>
  <cp:revision>13</cp:revision>
  <dcterms:created xsi:type="dcterms:W3CDTF">2013-11-10T08:43:39Z</dcterms:created>
  <dcterms:modified xsi:type="dcterms:W3CDTF">2014-03-03T09:45:37Z</dcterms:modified>
</cp:coreProperties>
</file>