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77" r:id="rId2"/>
    <p:sldId id="256" r:id="rId3"/>
    <p:sldId id="260" r:id="rId4"/>
    <p:sldId id="257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68" r:id="rId14"/>
    <p:sldId id="271" r:id="rId15"/>
    <p:sldId id="272" r:id="rId16"/>
    <p:sldId id="273" r:id="rId17"/>
    <p:sldId id="274" r:id="rId18"/>
    <p:sldId id="275" r:id="rId19"/>
    <p:sldId id="276" r:id="rId20"/>
    <p:sldId id="283" r:id="rId21"/>
    <p:sldId id="279" r:id="rId22"/>
    <p:sldId id="280" r:id="rId23"/>
    <p:sldId id="281" r:id="rId24"/>
    <p:sldId id="282" r:id="rId25"/>
    <p:sldId id="278" r:id="rId26"/>
    <p:sldId id="258" r:id="rId27"/>
    <p:sldId id="270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FE007F"/>
    <a:srgbClr val="FFB3D9"/>
    <a:srgbClr val="BA97FF"/>
    <a:srgbClr val="96004B"/>
    <a:srgbClr val="FF7DBE"/>
    <a:srgbClr val="FF4B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99" autoAdjust="0"/>
    <p:restoredTop sz="94660"/>
  </p:normalViewPr>
  <p:slideViewPr>
    <p:cSldViewPr>
      <p:cViewPr>
        <p:scale>
          <a:sx n="70" d="100"/>
          <a:sy n="70" d="100"/>
        </p:scale>
        <p:origin x="-1374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VY_32_INOVACE_01_Naše obec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Základní škola Hnátnice, </a:t>
          </a:r>
          <a:r>
            <a:rPr lang="cs-CZ" sz="2000" smtClean="0"/>
            <a:t>okres Ústí nad Orlicí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Veronika Jakubcová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smtClean="0"/>
            <a:t>TÉMA SADY: </a:t>
          </a:r>
          <a:r>
            <a:rPr lang="cs-CZ" sz="2000" dirty="0" smtClean="0"/>
            <a:t>Prvouka pro 3. 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 CZ.1.07/1.4.00/21.0026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865AC3F-78E2-43BA-A56B-7C465B8FCF11}">
      <dgm:prSet custT="1"/>
      <dgm:spPr/>
      <dgm:t>
        <a:bodyPr/>
        <a:lstStyle/>
        <a:p>
          <a:pPr algn="l"/>
          <a:r>
            <a:rPr lang="cs-CZ" sz="2000" dirty="0" smtClean="0"/>
            <a:t>DATUM: říjen 2011</a:t>
          </a:r>
          <a:endParaRPr lang="cs-CZ" sz="2000" dirty="0"/>
        </a:p>
      </dgm:t>
    </dgm:pt>
    <dgm:pt modelId="{D9035F3F-40E4-44D2-BDEC-8BFACF13ACB4}" type="parTrans" cxnId="{806DB313-5FE6-4929-A678-3696BD1EC39C}">
      <dgm:prSet/>
      <dgm:spPr/>
      <dgm:t>
        <a:bodyPr/>
        <a:lstStyle/>
        <a:p>
          <a:endParaRPr lang="cs-CZ"/>
        </a:p>
      </dgm:t>
    </dgm:pt>
    <dgm:pt modelId="{AC1B04CB-5FFB-4765-BAA6-3C73B9929367}" type="sibTrans" cxnId="{806DB313-5FE6-4929-A678-3696BD1EC39C}">
      <dgm:prSet/>
      <dgm:spPr/>
      <dgm:t>
        <a:bodyPr/>
        <a:lstStyle/>
        <a:p>
          <a:endParaRPr lang="cs-CZ"/>
        </a:p>
      </dgm:t>
    </dgm:pt>
    <dgm:pt modelId="{D05761FA-3C71-4DD0-9183-7C99EBE53F4B}">
      <dgm:prSet custT="1"/>
      <dgm:spPr/>
      <dgm:t>
        <a:bodyPr/>
        <a:lstStyle/>
        <a:p>
          <a:endParaRPr lang="cs-CZ" sz="2000" dirty="0" smtClean="0"/>
        </a:p>
      </dgm:t>
    </dgm:pt>
    <dgm:pt modelId="{AA976F31-B6C2-4F44-AD16-210581F8F750}" type="parTrans" cxnId="{3DD2F2A8-BCEF-4848-BF56-5E4CA7EBE4B6}">
      <dgm:prSet/>
      <dgm:spPr/>
      <dgm:t>
        <a:bodyPr/>
        <a:lstStyle/>
        <a:p>
          <a:endParaRPr lang="cs-CZ"/>
        </a:p>
      </dgm:t>
    </dgm:pt>
    <dgm:pt modelId="{DDDC18D6-5FB0-4A25-8B72-BE62E0EE92EA}" type="sibTrans" cxnId="{3DD2F2A8-BCEF-4848-BF56-5E4CA7EBE4B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E2699407-A48D-4333-A645-7FA48F1FE3B7}" type="pres">
      <dgm:prSet presAssocID="{4865AC3F-78E2-43BA-A56B-7C465B8FCF11}" presName="vertSpace2" presStyleLbl="node1" presStyleIdx="0" presStyleCnt="7"/>
      <dgm:spPr/>
    </dgm:pt>
    <dgm:pt modelId="{D5EA2712-68D0-4098-BDE6-B295C6AB6119}" type="pres">
      <dgm:prSet presAssocID="{4865AC3F-78E2-43BA-A56B-7C465B8FCF11}" presName="circle2" presStyleLbl="node1" presStyleIdx="1" presStyleCnt="7"/>
      <dgm:spPr/>
    </dgm:pt>
    <dgm:pt modelId="{54F8D70D-FB57-4298-A600-D8F61B2A354A}" type="pres">
      <dgm:prSet presAssocID="{4865AC3F-78E2-43BA-A56B-7C465B8FCF11}" presName="rect2" presStyleLbl="alignAcc1" presStyleIdx="1" presStyleCnt="7"/>
      <dgm:spPr/>
      <dgm:t>
        <a:bodyPr/>
        <a:lstStyle/>
        <a:p>
          <a:endParaRPr lang="cs-CZ"/>
        </a:p>
      </dgm:t>
    </dgm:pt>
    <dgm:pt modelId="{C616B022-AA0C-4D3B-BDBF-093D86622E86}" type="pres">
      <dgm:prSet presAssocID="{D1B46980-6531-4606-95E6-44980827E919}" presName="vertSpace3" presStyleLbl="node1" presStyleIdx="1" presStyleCnt="7"/>
      <dgm:spPr/>
    </dgm:pt>
    <dgm:pt modelId="{69684AB7-5B8D-45A5-BC2F-6AF80EB883EF}" type="pres">
      <dgm:prSet presAssocID="{D1B46980-6531-4606-95E6-44980827E919}" presName="circle3" presStyleLbl="node1" presStyleIdx="2" presStyleCnt="7"/>
      <dgm:spPr/>
    </dgm:pt>
    <dgm:pt modelId="{004736B2-18D3-4D6D-AA18-DF3F81E9E312}" type="pres">
      <dgm:prSet presAssocID="{D1B46980-6531-4606-95E6-44980827E919}" presName="rect3" presStyleLbl="alignAcc1" presStyleIdx="2" presStyleCnt="7"/>
      <dgm:spPr/>
      <dgm:t>
        <a:bodyPr/>
        <a:lstStyle/>
        <a:p>
          <a:endParaRPr lang="cs-CZ"/>
        </a:p>
      </dgm:t>
    </dgm:pt>
    <dgm:pt modelId="{9CCAD005-8609-4003-9C1F-3AFC293FB9F9}" type="pres">
      <dgm:prSet presAssocID="{B651F6E3-6281-48DB-9319-2AEAFDAE7572}" presName="vertSpace4" presStyleLbl="node1" presStyleIdx="2" presStyleCnt="7"/>
      <dgm:spPr/>
    </dgm:pt>
    <dgm:pt modelId="{0C4087F0-2DA9-4805-A823-C8C5404FEF67}" type="pres">
      <dgm:prSet presAssocID="{B651F6E3-6281-48DB-9319-2AEAFDAE7572}" presName="circle4" presStyleLbl="node1" presStyleIdx="3" presStyleCnt="7"/>
      <dgm:spPr/>
    </dgm:pt>
    <dgm:pt modelId="{7145B55B-1B24-4B93-A1D4-B8021E4AC78C}" type="pres">
      <dgm:prSet presAssocID="{B651F6E3-6281-48DB-9319-2AEAFDAE7572}" presName="rect4" presStyleLbl="alignAcc1" presStyleIdx="3" presStyleCnt="7"/>
      <dgm:spPr/>
      <dgm:t>
        <a:bodyPr/>
        <a:lstStyle/>
        <a:p>
          <a:endParaRPr lang="cs-CZ"/>
        </a:p>
      </dgm:t>
    </dgm:pt>
    <dgm:pt modelId="{6919BCDB-3A39-4371-A415-42187620F612}" type="pres">
      <dgm:prSet presAssocID="{D8197B8C-B260-4A16-BDF4-0947B075E274}" presName="vertSpace5" presStyleLbl="node1" presStyleIdx="3" presStyleCnt="7"/>
      <dgm:spPr/>
    </dgm:pt>
    <dgm:pt modelId="{19974A4C-782A-40F8-BDC1-A903A52CB5DC}" type="pres">
      <dgm:prSet presAssocID="{D8197B8C-B260-4A16-BDF4-0947B075E274}" presName="circle5" presStyleLbl="node1" presStyleIdx="4" presStyleCnt="7"/>
      <dgm:spPr/>
    </dgm:pt>
    <dgm:pt modelId="{0F7944D4-5DCA-4B9E-A896-D52854246E44}" type="pres">
      <dgm:prSet presAssocID="{D8197B8C-B260-4A16-BDF4-0947B075E274}" presName="rect5" presStyleLbl="alignAcc1" presStyleIdx="4" presStyleCnt="7" custLinFactNeighborX="343" custLinFactNeighborY="-1077"/>
      <dgm:spPr/>
      <dgm:t>
        <a:bodyPr/>
        <a:lstStyle/>
        <a:p>
          <a:endParaRPr lang="cs-CZ"/>
        </a:p>
      </dgm:t>
    </dgm:pt>
    <dgm:pt modelId="{DFC55A8B-2DFD-41AE-A307-96A1D2E66396}" type="pres">
      <dgm:prSet presAssocID="{4C35D32F-0EAB-4CD7-82EE-45574DC2A586}" presName="vertSpace6" presStyleLbl="node1" presStyleIdx="4" presStyleCnt="7"/>
      <dgm:spPr/>
    </dgm:pt>
    <dgm:pt modelId="{EB210E99-FECE-49F2-86FD-20F903E541DE}" type="pres">
      <dgm:prSet presAssocID="{4C35D32F-0EAB-4CD7-82EE-45574DC2A586}" presName="circle6" presStyleLbl="node1" presStyleIdx="5" presStyleCnt="7"/>
      <dgm:spPr/>
    </dgm:pt>
    <dgm:pt modelId="{2463512F-938D-4E07-9D5C-7B2E99ABD39E}" type="pres">
      <dgm:prSet presAssocID="{4C35D32F-0EAB-4CD7-82EE-45574DC2A586}" presName="rect6" presStyleLbl="alignAcc1" presStyleIdx="5" presStyleCnt="7"/>
      <dgm:spPr/>
      <dgm:t>
        <a:bodyPr/>
        <a:lstStyle/>
        <a:p>
          <a:endParaRPr lang="cs-CZ"/>
        </a:p>
      </dgm:t>
    </dgm:pt>
    <dgm:pt modelId="{59FE3E3B-A92F-4A98-9A20-76394874AFA6}" type="pres">
      <dgm:prSet presAssocID="{D05761FA-3C71-4DD0-9183-7C99EBE53F4B}" presName="vertSpace7" presStyleLbl="node1" presStyleIdx="5" presStyleCnt="7"/>
      <dgm:spPr/>
    </dgm:pt>
    <dgm:pt modelId="{8EB502EF-CA4F-4140-AFB6-D26D41E73615}" type="pres">
      <dgm:prSet presAssocID="{D05761FA-3C71-4DD0-9183-7C99EBE53F4B}" presName="circle7" presStyleLbl="node1" presStyleIdx="6" presStyleCnt="7"/>
      <dgm:spPr/>
    </dgm:pt>
    <dgm:pt modelId="{6204D4B4-078C-4ACF-B823-77A728483A32}" type="pres">
      <dgm:prSet presAssocID="{D05761FA-3C71-4DD0-9183-7C99EBE53F4B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425D1D-3DF2-408E-A4F8-250CA94A450A}" type="pres">
      <dgm:prSet presAssocID="{4865AC3F-78E2-43BA-A56B-7C465B8FCF1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DFEC33-8C2A-49C6-B23B-FA3577B1DCE9}" type="pres">
      <dgm:prSet presAssocID="{D1B46980-6531-4606-95E6-44980827E919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A198DD-41D2-4313-8B5B-1CF1BCF383FB}" type="pres">
      <dgm:prSet presAssocID="{B651F6E3-6281-48DB-9319-2AEAFDAE7572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0D1B75-263C-4468-B985-565C95B9422B}" type="pres">
      <dgm:prSet presAssocID="{D8197B8C-B260-4A16-BDF4-0947B075E27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2C1AC3-4F1B-47BC-9A88-D00EAE61D85A}" type="pres">
      <dgm:prSet presAssocID="{4C35D32F-0EAB-4CD7-82EE-45574DC2A586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526C68-77CF-4757-B0E2-EC80EC09B19D}" type="pres">
      <dgm:prSet presAssocID="{D05761FA-3C71-4DD0-9183-7C99EBE53F4B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A8CCBFA-C875-466D-A5B1-AC6F96667E94}" type="presOf" srcId="{D8197B8C-B260-4A16-BDF4-0947B075E274}" destId="{0F7944D4-5DCA-4B9E-A896-D52854246E44}" srcOrd="0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932EC806-37AF-418D-A86E-1BCE52770D6C}" type="presOf" srcId="{B651F6E3-6281-48DB-9319-2AEAFDAE7572}" destId="{7145B55B-1B24-4B93-A1D4-B8021E4AC78C}" srcOrd="0" destOrd="0" presId="urn:microsoft.com/office/officeart/2005/8/layout/target3"/>
    <dgm:cxn modelId="{2D7BA8FE-1A0F-4C44-8461-91625BD36736}" type="presOf" srcId="{D1D4F407-5343-4D3F-B5B9-D407B03CAEB4}" destId="{D005CE8C-CC26-4C3E-AC11-E15060ECD759}" srcOrd="0" destOrd="0" presId="urn:microsoft.com/office/officeart/2005/8/layout/target3"/>
    <dgm:cxn modelId="{BA3F90B0-F866-4D23-AFD1-2D61E07620D4}" type="presOf" srcId="{D8197B8C-B260-4A16-BDF4-0947B075E274}" destId="{5C0D1B75-263C-4468-B985-565C95B9422B}" srcOrd="1" destOrd="0" presId="urn:microsoft.com/office/officeart/2005/8/layout/target3"/>
    <dgm:cxn modelId="{CB3A13FB-0AC6-4C18-A311-558C90753CDA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499CE68F-65CC-4AE2-AAE9-EE3FE2E76D6B}" type="presOf" srcId="{4C35D32F-0EAB-4CD7-82EE-45574DC2A586}" destId="{2463512F-938D-4E07-9D5C-7B2E99ABD39E}" srcOrd="0" destOrd="0" presId="urn:microsoft.com/office/officeart/2005/8/layout/target3"/>
    <dgm:cxn modelId="{43DD30AC-09B5-43BC-9D42-3B1064918DC6}" type="presOf" srcId="{B651F6E3-6281-48DB-9319-2AEAFDAE7572}" destId="{70A198DD-41D2-4313-8B5B-1CF1BCF383FB}" srcOrd="1" destOrd="0" presId="urn:microsoft.com/office/officeart/2005/8/layout/target3"/>
    <dgm:cxn modelId="{0186F199-DCAC-4C2A-ACCB-6AF7C076A563}" type="presOf" srcId="{D05761FA-3C71-4DD0-9183-7C99EBE53F4B}" destId="{23526C68-77CF-4757-B0E2-EC80EC09B19D}" srcOrd="1" destOrd="0" presId="urn:microsoft.com/office/officeart/2005/8/layout/target3"/>
    <dgm:cxn modelId="{65B5C128-6B72-4B3F-B885-5D5020B5FE44}" type="presOf" srcId="{D1D4F407-5343-4D3F-B5B9-D407B03CAEB4}" destId="{AED2198E-93D5-4001-81B4-73124B309672}" srcOrd="1" destOrd="0" presId="urn:microsoft.com/office/officeart/2005/8/layout/target3"/>
    <dgm:cxn modelId="{3DD2F2A8-BCEF-4848-BF56-5E4CA7EBE4B6}" srcId="{757F3AB3-0718-4624-B441-E567A8F0AB56}" destId="{D05761FA-3C71-4DD0-9183-7C99EBE53F4B}" srcOrd="6" destOrd="0" parTransId="{AA976F31-B6C2-4F44-AD16-210581F8F750}" sibTransId="{DDDC18D6-5FB0-4A25-8B72-BE62E0EE92EA}"/>
    <dgm:cxn modelId="{EEB2376B-E142-44BE-8BA1-D4F8232BEB23}" type="presOf" srcId="{4865AC3F-78E2-43BA-A56B-7C465B8FCF11}" destId="{54F8D70D-FB57-4298-A600-D8F61B2A354A}" srcOrd="0" destOrd="0" presId="urn:microsoft.com/office/officeart/2005/8/layout/target3"/>
    <dgm:cxn modelId="{41FB77D7-7F77-486D-AF09-B59DE4882EA4}" type="presOf" srcId="{4C35D32F-0EAB-4CD7-82EE-45574DC2A586}" destId="{A02C1AC3-4F1B-47BC-9A88-D00EAE61D85A}" srcOrd="1" destOrd="0" presId="urn:microsoft.com/office/officeart/2005/8/layout/target3"/>
    <dgm:cxn modelId="{6810AC02-D223-46A8-8C13-7B60E7008B3F}" type="presOf" srcId="{D1B46980-6531-4606-95E6-44980827E919}" destId="{2CDFEC33-8C2A-49C6-B23B-FA3577B1DCE9}" srcOrd="1" destOrd="0" presId="urn:microsoft.com/office/officeart/2005/8/layout/target3"/>
    <dgm:cxn modelId="{806DB313-5FE6-4929-A678-3696BD1EC39C}" srcId="{757F3AB3-0718-4624-B441-E567A8F0AB56}" destId="{4865AC3F-78E2-43BA-A56B-7C465B8FCF11}" srcOrd="1" destOrd="0" parTransId="{D9035F3F-40E4-44D2-BDEC-8BFACF13ACB4}" sibTransId="{AC1B04CB-5FFB-4765-BAA6-3C73B9929367}"/>
    <dgm:cxn modelId="{A0AEE6B1-5818-4CBA-8156-0A2D5B3E439E}" type="presOf" srcId="{4865AC3F-78E2-43BA-A56B-7C465B8FCF11}" destId="{FC425D1D-3DF2-408E-A4F8-250CA94A450A}" srcOrd="1" destOrd="0" presId="urn:microsoft.com/office/officeart/2005/8/layout/target3"/>
    <dgm:cxn modelId="{DF69E4E2-745E-4F11-9EA2-1EA7F0CC4BB6}" type="presOf" srcId="{D05761FA-3C71-4DD0-9183-7C99EBE53F4B}" destId="{6204D4B4-078C-4ACF-B823-77A728483A32}" srcOrd="0" destOrd="0" presId="urn:microsoft.com/office/officeart/2005/8/layout/target3"/>
    <dgm:cxn modelId="{21846861-CFCB-4BE3-B1EC-5F83B6600FDC}" type="presOf" srcId="{D1B46980-6531-4606-95E6-44980827E919}" destId="{004736B2-18D3-4D6D-AA18-DF3F81E9E312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3C7BA2C1-FE35-480D-852D-5A518E28D1B4}" type="presParOf" srcId="{333A1088-737F-45CB-B68E-254E46348037}" destId="{F5ABB229-8D3B-4694-996A-96F23CF14429}" srcOrd="0" destOrd="0" presId="urn:microsoft.com/office/officeart/2005/8/layout/target3"/>
    <dgm:cxn modelId="{D1645493-6FDF-460C-8A76-6F974A62D132}" type="presParOf" srcId="{333A1088-737F-45CB-B68E-254E46348037}" destId="{F41139FD-01EE-4571-8B17-4FB00FC51163}" srcOrd="1" destOrd="0" presId="urn:microsoft.com/office/officeart/2005/8/layout/target3"/>
    <dgm:cxn modelId="{B0A680B3-93E1-4A85-B240-F3669B9E5B8B}" type="presParOf" srcId="{333A1088-737F-45CB-B68E-254E46348037}" destId="{D005CE8C-CC26-4C3E-AC11-E15060ECD759}" srcOrd="2" destOrd="0" presId="urn:microsoft.com/office/officeart/2005/8/layout/target3"/>
    <dgm:cxn modelId="{F7AD51AF-C3E3-4803-9F93-6F7C74F61D26}" type="presParOf" srcId="{333A1088-737F-45CB-B68E-254E46348037}" destId="{E2699407-A48D-4333-A645-7FA48F1FE3B7}" srcOrd="3" destOrd="0" presId="urn:microsoft.com/office/officeart/2005/8/layout/target3"/>
    <dgm:cxn modelId="{C740A72F-A09E-488B-8E83-D0CBD235AC02}" type="presParOf" srcId="{333A1088-737F-45CB-B68E-254E46348037}" destId="{D5EA2712-68D0-4098-BDE6-B295C6AB6119}" srcOrd="4" destOrd="0" presId="urn:microsoft.com/office/officeart/2005/8/layout/target3"/>
    <dgm:cxn modelId="{137C094B-A52D-4F54-9F53-E8EFC86686D4}" type="presParOf" srcId="{333A1088-737F-45CB-B68E-254E46348037}" destId="{54F8D70D-FB57-4298-A600-D8F61B2A354A}" srcOrd="5" destOrd="0" presId="urn:microsoft.com/office/officeart/2005/8/layout/target3"/>
    <dgm:cxn modelId="{C2A3D9BD-E26B-4919-8769-E996073543A9}" type="presParOf" srcId="{333A1088-737F-45CB-B68E-254E46348037}" destId="{C616B022-AA0C-4D3B-BDBF-093D86622E86}" srcOrd="6" destOrd="0" presId="urn:microsoft.com/office/officeart/2005/8/layout/target3"/>
    <dgm:cxn modelId="{06152FBB-C83B-4C07-870F-BD34B941E7F7}" type="presParOf" srcId="{333A1088-737F-45CB-B68E-254E46348037}" destId="{69684AB7-5B8D-45A5-BC2F-6AF80EB883EF}" srcOrd="7" destOrd="0" presId="urn:microsoft.com/office/officeart/2005/8/layout/target3"/>
    <dgm:cxn modelId="{70A9C7BA-CCC7-4C78-A37C-768974A61260}" type="presParOf" srcId="{333A1088-737F-45CB-B68E-254E46348037}" destId="{004736B2-18D3-4D6D-AA18-DF3F81E9E312}" srcOrd="8" destOrd="0" presId="urn:microsoft.com/office/officeart/2005/8/layout/target3"/>
    <dgm:cxn modelId="{498AF903-CFAE-48CB-9FA6-B9135170D6C9}" type="presParOf" srcId="{333A1088-737F-45CB-B68E-254E46348037}" destId="{9CCAD005-8609-4003-9C1F-3AFC293FB9F9}" srcOrd="9" destOrd="0" presId="urn:microsoft.com/office/officeart/2005/8/layout/target3"/>
    <dgm:cxn modelId="{E302CC09-9772-4FF4-AAC0-C901BBEE2834}" type="presParOf" srcId="{333A1088-737F-45CB-B68E-254E46348037}" destId="{0C4087F0-2DA9-4805-A823-C8C5404FEF67}" srcOrd="10" destOrd="0" presId="urn:microsoft.com/office/officeart/2005/8/layout/target3"/>
    <dgm:cxn modelId="{A34BA499-2FB6-40CC-8F20-177C36A92A2B}" type="presParOf" srcId="{333A1088-737F-45CB-B68E-254E46348037}" destId="{7145B55B-1B24-4B93-A1D4-B8021E4AC78C}" srcOrd="11" destOrd="0" presId="urn:microsoft.com/office/officeart/2005/8/layout/target3"/>
    <dgm:cxn modelId="{1A454568-C5C3-48F0-8FF8-F91401D6C0CF}" type="presParOf" srcId="{333A1088-737F-45CB-B68E-254E46348037}" destId="{6919BCDB-3A39-4371-A415-42187620F612}" srcOrd="12" destOrd="0" presId="urn:microsoft.com/office/officeart/2005/8/layout/target3"/>
    <dgm:cxn modelId="{C1E6A14D-00A9-4ED8-9736-BCD58D1F6CAA}" type="presParOf" srcId="{333A1088-737F-45CB-B68E-254E46348037}" destId="{19974A4C-782A-40F8-BDC1-A903A52CB5DC}" srcOrd="13" destOrd="0" presId="urn:microsoft.com/office/officeart/2005/8/layout/target3"/>
    <dgm:cxn modelId="{7B8BDC7C-11FE-4C00-8689-0840AA915205}" type="presParOf" srcId="{333A1088-737F-45CB-B68E-254E46348037}" destId="{0F7944D4-5DCA-4B9E-A896-D52854246E44}" srcOrd="14" destOrd="0" presId="urn:microsoft.com/office/officeart/2005/8/layout/target3"/>
    <dgm:cxn modelId="{D87FC3BE-5C25-4C04-8A93-5FFC1E97B9A9}" type="presParOf" srcId="{333A1088-737F-45CB-B68E-254E46348037}" destId="{DFC55A8B-2DFD-41AE-A307-96A1D2E66396}" srcOrd="15" destOrd="0" presId="urn:microsoft.com/office/officeart/2005/8/layout/target3"/>
    <dgm:cxn modelId="{219C0431-FF08-4F2F-9244-66A3046481AC}" type="presParOf" srcId="{333A1088-737F-45CB-B68E-254E46348037}" destId="{EB210E99-FECE-49F2-86FD-20F903E541DE}" srcOrd="16" destOrd="0" presId="urn:microsoft.com/office/officeart/2005/8/layout/target3"/>
    <dgm:cxn modelId="{77E0094A-560C-4568-AFEA-6A47DD37EEB1}" type="presParOf" srcId="{333A1088-737F-45CB-B68E-254E46348037}" destId="{2463512F-938D-4E07-9D5C-7B2E99ABD39E}" srcOrd="17" destOrd="0" presId="urn:microsoft.com/office/officeart/2005/8/layout/target3"/>
    <dgm:cxn modelId="{8745007B-7C9C-464E-9FBA-C24F61BDDC40}" type="presParOf" srcId="{333A1088-737F-45CB-B68E-254E46348037}" destId="{59FE3E3B-A92F-4A98-9A20-76394874AFA6}" srcOrd="18" destOrd="0" presId="urn:microsoft.com/office/officeart/2005/8/layout/target3"/>
    <dgm:cxn modelId="{D4E041EF-F886-4E85-B115-95015EDBD268}" type="presParOf" srcId="{333A1088-737F-45CB-B68E-254E46348037}" destId="{8EB502EF-CA4F-4140-AFB6-D26D41E73615}" srcOrd="19" destOrd="0" presId="urn:microsoft.com/office/officeart/2005/8/layout/target3"/>
    <dgm:cxn modelId="{7D2F8F07-AFF9-48A6-ACAA-A0489BF6309E}" type="presParOf" srcId="{333A1088-737F-45CB-B68E-254E46348037}" destId="{6204D4B4-078C-4ACF-B823-77A728483A32}" srcOrd="20" destOrd="0" presId="urn:microsoft.com/office/officeart/2005/8/layout/target3"/>
    <dgm:cxn modelId="{06C11330-F9DF-4F09-9025-E28FA45260E5}" type="presParOf" srcId="{333A1088-737F-45CB-B68E-254E46348037}" destId="{AED2198E-93D5-4001-81B4-73124B309672}" srcOrd="21" destOrd="0" presId="urn:microsoft.com/office/officeart/2005/8/layout/target3"/>
    <dgm:cxn modelId="{19D9CE9B-3F6C-4A22-AE42-5CA20A82DE69}" type="presParOf" srcId="{333A1088-737F-45CB-B68E-254E46348037}" destId="{FC425D1D-3DF2-408E-A4F8-250CA94A450A}" srcOrd="22" destOrd="0" presId="urn:microsoft.com/office/officeart/2005/8/layout/target3"/>
    <dgm:cxn modelId="{C9B7C3CC-5883-4920-9FAF-B2A33219479D}" type="presParOf" srcId="{333A1088-737F-45CB-B68E-254E46348037}" destId="{2CDFEC33-8C2A-49C6-B23B-FA3577B1DCE9}" srcOrd="23" destOrd="0" presId="urn:microsoft.com/office/officeart/2005/8/layout/target3"/>
    <dgm:cxn modelId="{ABE8134D-475C-4957-91FF-D53E43BE7F35}" type="presParOf" srcId="{333A1088-737F-45CB-B68E-254E46348037}" destId="{70A198DD-41D2-4313-8B5B-1CF1BCF383FB}" srcOrd="24" destOrd="0" presId="urn:microsoft.com/office/officeart/2005/8/layout/target3"/>
    <dgm:cxn modelId="{3041B33E-6D93-4067-AC7A-D7DA27083AF9}" type="presParOf" srcId="{333A1088-737F-45CB-B68E-254E46348037}" destId="{5C0D1B75-263C-4468-B985-565C95B9422B}" srcOrd="25" destOrd="0" presId="urn:microsoft.com/office/officeart/2005/8/layout/target3"/>
    <dgm:cxn modelId="{4BC364D0-8928-4CC5-8CF5-AF2B9AD67E2A}" type="presParOf" srcId="{333A1088-737F-45CB-B68E-254E46348037}" destId="{A02C1AC3-4F1B-47BC-9A88-D00EAE61D85A}" srcOrd="26" destOrd="0" presId="urn:microsoft.com/office/officeart/2005/8/layout/target3"/>
    <dgm:cxn modelId="{8D79F3F4-9002-454C-865C-B524329FE1E3}" type="presParOf" srcId="{333A1088-737F-45CB-B68E-254E46348037}" destId="{23526C68-77CF-4757-B0E2-EC80EC09B19D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955800" cy="19558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960745" y="0"/>
          <a:ext cx="7030485" cy="1955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Základní škola Hnátnice, </a:t>
          </a:r>
          <a:r>
            <a:rPr lang="cs-CZ" sz="2000" kern="1200" smtClean="0"/>
            <a:t>okres Ústí nad Orlicí</a:t>
          </a:r>
          <a:endParaRPr lang="cs-CZ" sz="2000" kern="1200" dirty="0"/>
        </a:p>
      </dsp:txBody>
      <dsp:txXfrm>
        <a:off x="960745" y="0"/>
        <a:ext cx="7030485" cy="195579"/>
      </dsp:txXfrm>
    </dsp:sp>
    <dsp:sp modelId="{D5EA2712-68D0-4098-BDE6-B295C6AB6119}">
      <dsp:nvSpPr>
        <dsp:cNvPr id="0" name=""/>
        <dsp:cNvSpPr/>
      </dsp:nvSpPr>
      <dsp:spPr>
        <a:xfrm>
          <a:off x="146684" y="195579"/>
          <a:ext cx="1662430" cy="166243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F8D70D-FB57-4298-A600-D8F61B2A354A}">
      <dsp:nvSpPr>
        <dsp:cNvPr id="0" name=""/>
        <dsp:cNvSpPr/>
      </dsp:nvSpPr>
      <dsp:spPr>
        <a:xfrm>
          <a:off x="977900" y="195579"/>
          <a:ext cx="7030485" cy="16624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DATUM: říjen 2011</a:t>
          </a:r>
          <a:endParaRPr lang="cs-CZ" sz="2000" kern="1200" dirty="0"/>
        </a:p>
      </dsp:txBody>
      <dsp:txXfrm>
        <a:off x="977900" y="195579"/>
        <a:ext cx="7030485" cy="195579"/>
      </dsp:txXfrm>
    </dsp:sp>
    <dsp:sp modelId="{69684AB7-5B8D-45A5-BC2F-6AF80EB883EF}">
      <dsp:nvSpPr>
        <dsp:cNvPr id="0" name=""/>
        <dsp:cNvSpPr/>
      </dsp:nvSpPr>
      <dsp:spPr>
        <a:xfrm>
          <a:off x="293369" y="391159"/>
          <a:ext cx="1369060" cy="136906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4736B2-18D3-4D6D-AA18-DF3F81E9E312}">
      <dsp:nvSpPr>
        <dsp:cNvPr id="0" name=""/>
        <dsp:cNvSpPr/>
      </dsp:nvSpPr>
      <dsp:spPr>
        <a:xfrm>
          <a:off x="977900" y="391159"/>
          <a:ext cx="7030485" cy="13690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Veronika Jakubcová</a:t>
          </a:r>
          <a:endParaRPr lang="cs-CZ" sz="2000" kern="1200" dirty="0"/>
        </a:p>
      </dsp:txBody>
      <dsp:txXfrm>
        <a:off x="977900" y="391159"/>
        <a:ext cx="7030485" cy="195579"/>
      </dsp:txXfrm>
    </dsp:sp>
    <dsp:sp modelId="{0C4087F0-2DA9-4805-A823-C8C5404FEF67}">
      <dsp:nvSpPr>
        <dsp:cNvPr id="0" name=""/>
        <dsp:cNvSpPr/>
      </dsp:nvSpPr>
      <dsp:spPr>
        <a:xfrm>
          <a:off x="440054" y="586739"/>
          <a:ext cx="1075690" cy="107569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45B55B-1B24-4B93-A1D4-B8021E4AC78C}">
      <dsp:nvSpPr>
        <dsp:cNvPr id="0" name=""/>
        <dsp:cNvSpPr/>
      </dsp:nvSpPr>
      <dsp:spPr>
        <a:xfrm>
          <a:off x="977900" y="586739"/>
          <a:ext cx="7030485" cy="107569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VY_32_INOVACE_01_Naše obec</a:t>
          </a:r>
          <a:endParaRPr lang="cs-CZ" sz="2000" kern="1200" dirty="0"/>
        </a:p>
      </dsp:txBody>
      <dsp:txXfrm>
        <a:off x="977900" y="586739"/>
        <a:ext cx="7030485" cy="195581"/>
      </dsp:txXfrm>
    </dsp:sp>
    <dsp:sp modelId="{19974A4C-782A-40F8-BDC1-A903A52CB5DC}">
      <dsp:nvSpPr>
        <dsp:cNvPr id="0" name=""/>
        <dsp:cNvSpPr/>
      </dsp:nvSpPr>
      <dsp:spPr>
        <a:xfrm>
          <a:off x="586740" y="782320"/>
          <a:ext cx="782319" cy="7823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F7944D4-5DCA-4B9E-A896-D52854246E44}">
      <dsp:nvSpPr>
        <dsp:cNvPr id="0" name=""/>
        <dsp:cNvSpPr/>
      </dsp:nvSpPr>
      <dsp:spPr>
        <a:xfrm>
          <a:off x="977900" y="773895"/>
          <a:ext cx="7030485" cy="7823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TÉMA SADY: </a:t>
          </a:r>
          <a:r>
            <a:rPr lang="cs-CZ" sz="2000" kern="1200" dirty="0" smtClean="0"/>
            <a:t>Prvouka pro 3. ročník</a:t>
          </a:r>
          <a:endParaRPr lang="cs-CZ" sz="2000" kern="1200" dirty="0"/>
        </a:p>
      </dsp:txBody>
      <dsp:txXfrm>
        <a:off x="977900" y="773895"/>
        <a:ext cx="7030485" cy="195579"/>
      </dsp:txXfrm>
    </dsp:sp>
    <dsp:sp modelId="{EB210E99-FECE-49F2-86FD-20F903E541DE}">
      <dsp:nvSpPr>
        <dsp:cNvPr id="0" name=""/>
        <dsp:cNvSpPr/>
      </dsp:nvSpPr>
      <dsp:spPr>
        <a:xfrm>
          <a:off x="733425" y="977900"/>
          <a:ext cx="488949" cy="48894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463512F-938D-4E07-9D5C-7B2E99ABD39E}">
      <dsp:nvSpPr>
        <dsp:cNvPr id="0" name=""/>
        <dsp:cNvSpPr/>
      </dsp:nvSpPr>
      <dsp:spPr>
        <a:xfrm>
          <a:off x="977900" y="977900"/>
          <a:ext cx="7030485" cy="4889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 CZ.1.07/1.4.00/21.0026</a:t>
          </a:r>
          <a:endParaRPr lang="cs-CZ" sz="2000" kern="1200" dirty="0"/>
        </a:p>
      </dsp:txBody>
      <dsp:txXfrm>
        <a:off x="977900" y="977900"/>
        <a:ext cx="7030485" cy="195579"/>
      </dsp:txXfrm>
    </dsp:sp>
    <dsp:sp modelId="{8EB502EF-CA4F-4140-AFB6-D26D41E73615}">
      <dsp:nvSpPr>
        <dsp:cNvPr id="0" name=""/>
        <dsp:cNvSpPr/>
      </dsp:nvSpPr>
      <dsp:spPr>
        <a:xfrm>
          <a:off x="880110" y="1173480"/>
          <a:ext cx="195579" cy="19557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204D4B4-078C-4ACF-B823-77A728483A32}">
      <dsp:nvSpPr>
        <dsp:cNvPr id="0" name=""/>
        <dsp:cNvSpPr/>
      </dsp:nvSpPr>
      <dsp:spPr>
        <a:xfrm>
          <a:off x="977900" y="1173480"/>
          <a:ext cx="7030485" cy="1955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</dsp:txBody>
      <dsp:txXfrm>
        <a:off x="977900" y="1173480"/>
        <a:ext cx="7030485" cy="1955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5A32BF-64AD-4FED-8727-3D04A26D60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C48E49-7D39-47D2-A30C-E002BF73D3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743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FB183-7FFA-41B6-AED8-986D3898D9A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E060B-CB71-42BF-ACA4-D2AD3D754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3645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FB183-7FFA-41B6-AED8-986D3898D9A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E060B-CB71-42BF-ACA4-D2AD3D754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6419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FB183-7FFA-41B6-AED8-986D3898D9A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E060B-CB71-42BF-ACA4-D2AD3D754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103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FB183-7FFA-41B6-AED8-986D3898D9A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E060B-CB71-42BF-ACA4-D2AD3D754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3878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FB183-7FFA-41B6-AED8-986D3898D9A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E060B-CB71-42BF-ACA4-D2AD3D754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9223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FB183-7FFA-41B6-AED8-986D3898D9A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E060B-CB71-42BF-ACA4-D2AD3D754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9649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FB183-7FFA-41B6-AED8-986D3898D9A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E060B-CB71-42BF-ACA4-D2AD3D754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1678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FB183-7FFA-41B6-AED8-986D3898D9A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E060B-CB71-42BF-ACA4-D2AD3D754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2941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FB183-7FFA-41B6-AED8-986D3898D9A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E060B-CB71-42BF-ACA4-D2AD3D754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0580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FB183-7FFA-41B6-AED8-986D3898D9A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E060B-CB71-42BF-ACA4-D2AD3D754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7602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FB183-7FFA-41B6-AED8-986D3898D9A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E060B-CB71-42BF-ACA4-D2AD3D754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0914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FB183-7FFA-41B6-AED8-986D3898D9A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6E060B-CB71-42BF-ACA4-D2AD3D754D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4547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13.jpe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emf"/><Relationship Id="rId4" Type="http://schemas.openxmlformats.org/officeDocument/2006/relationships/image" Target="../media/image33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28.jpe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p%C4%9Bstov%C3%A1n%C3%AD&amp;ctt=1" TargetMode="External"/><Relationship Id="rId13" Type="http://schemas.openxmlformats.org/officeDocument/2006/relationships/hyperlink" Target="http://office.microsoft.com/cs-cz/images/results.aspx?qu=kopec&amp;ex=1&amp;ctt=1" TargetMode="External"/><Relationship Id="rId18" Type="http://schemas.openxmlformats.org/officeDocument/2006/relationships/hyperlink" Target="http://office.microsoft.com/cs-cz/images/results.aspx?qu=nemocnice&amp;ctt=1" TargetMode="External"/><Relationship Id="rId3" Type="http://schemas.openxmlformats.org/officeDocument/2006/relationships/hyperlink" Target="http://office.microsoft.com/cs-cz/images/results.aspx?qu=po%C5%BE%C3%A1r&amp;ex=1" TargetMode="External"/><Relationship Id="rId7" Type="http://schemas.openxmlformats.org/officeDocument/2006/relationships/hyperlink" Target="http://office.microsoft.com/cs-cz/images/results.aspx?qu=pen%C3%ADze&amp;ctt=1" TargetMode="External"/><Relationship Id="rId12" Type="http://schemas.openxmlformats.org/officeDocument/2006/relationships/hyperlink" Target="http://office.microsoft.com/cs-cz/images/results.aspx?qu=hrad&amp;ex=1&amp;ctt=1" TargetMode="External"/><Relationship Id="rId17" Type="http://schemas.openxmlformats.org/officeDocument/2006/relationships/hyperlink" Target="http://office.microsoft.com/cs-cz/images/results.aspx?qu=tov%C3%A1rna&amp;ex=1&amp;ctt=1" TargetMode="External"/><Relationship Id="rId2" Type="http://schemas.openxmlformats.org/officeDocument/2006/relationships/hyperlink" Target="http://office.microsoft.com/cs-cz/images/results.aspx?qu=kniha&amp;ex=1" TargetMode="External"/><Relationship Id="rId16" Type="http://schemas.openxmlformats.org/officeDocument/2006/relationships/hyperlink" Target="http://office.microsoft.com/cs-cz/images/results.aspx?qu=m%C4%9Bsto&amp;ex=1&amp;ctt=1" TargetMode="External"/><Relationship Id="rId20" Type="http://schemas.openxmlformats.org/officeDocument/2006/relationships/hyperlink" Target="http://office.microsoft.com/cs-cz/images/results.aspx?qu=budova%20divadla&amp;ctt=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ffice.microsoft.com/cs-cz/images/results.aspx?qu=%C5%99emesla&amp;ex=1" TargetMode="External"/><Relationship Id="rId11" Type="http://schemas.openxmlformats.org/officeDocument/2006/relationships/hyperlink" Target="http://office.microsoft.com/cs-cz/images/results.aspx?qu=kniha&amp;ex=1&amp;ctt=1" TargetMode="External"/><Relationship Id="rId5" Type="http://schemas.openxmlformats.org/officeDocument/2006/relationships/hyperlink" Target="http://office.microsoft.com/cs-cz/images/results.aspx?qu=slavnosti&amp;ex=1" TargetMode="External"/><Relationship Id="rId15" Type="http://schemas.openxmlformats.org/officeDocument/2006/relationships/hyperlink" Target="http://office.microsoft.com/cs-cz/images/results.aspx?qu=praha&amp;ex=1&amp;ctt=1" TargetMode="External"/><Relationship Id="rId10" Type="http://schemas.openxmlformats.org/officeDocument/2006/relationships/hyperlink" Target="http://office.microsoft.com/cs-cz/images/results.aspx?qu=rodi%C4%8De&amp;ex=1&amp;ctt=1" TargetMode="External"/><Relationship Id="rId19" Type="http://schemas.openxmlformats.org/officeDocument/2006/relationships/hyperlink" Target="http://office.microsoft.com/cs-cz/images/results.aspx?qu=budova%20%C5%A1koly&amp;ctt=1" TargetMode="External"/><Relationship Id="rId4" Type="http://schemas.openxmlformats.org/officeDocument/2006/relationships/hyperlink" Target="http://office.microsoft.com/cs-cz/images/results.aspx?qu=v%C3%A1lka&amp;ex=1" TargetMode="External"/><Relationship Id="rId9" Type="http://schemas.openxmlformats.org/officeDocument/2006/relationships/hyperlink" Target="http://office.microsoft.com/cs-cz/images/results.aspx?qu=prarodi%C4%8De&amp;ex=1&amp;ctt=1" TargetMode="External"/><Relationship Id="rId14" Type="http://schemas.openxmlformats.org/officeDocument/2006/relationships/hyperlink" Target="http://office.microsoft.com/cs-cz/images/results.aspx?qu=chalupa&amp;ex=1&amp;ctt=1" TargetMode="Externa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tramvaj&amp;ex=1&amp;ctt=1" TargetMode="External"/><Relationship Id="rId13" Type="http://schemas.openxmlformats.org/officeDocument/2006/relationships/hyperlink" Target="http://office.microsoft.com/cs-cz/images/results.aspx?qu=parn%C3%ADk&amp;ex=1" TargetMode="External"/><Relationship Id="rId3" Type="http://schemas.openxmlformats.org/officeDocument/2006/relationships/hyperlink" Target="http://office.microsoft.com/cs-cz/images/results.aspx?qu=divadlo&amp;ctt=1" TargetMode="External"/><Relationship Id="rId7" Type="http://schemas.openxmlformats.org/officeDocument/2006/relationships/hyperlink" Target="http://office.microsoft.com/cs-cz/images/results.aspx?qu=autobus&amp;ex=1&amp;ctt=1" TargetMode="External"/><Relationship Id="rId12" Type="http://schemas.openxmlformats.org/officeDocument/2006/relationships/hyperlink" Target="http://office.microsoft.com/cs-cz/images/results.aspx?qu=taxi&amp;ex=1" TargetMode="External"/><Relationship Id="rId2" Type="http://schemas.openxmlformats.org/officeDocument/2006/relationships/hyperlink" Target="http://office.microsoft.com/cs-cz/images/results.aspx?qu=knihovna&amp;ctt=1" TargetMode="External"/><Relationship Id="rId16" Type="http://schemas.openxmlformats.org/officeDocument/2006/relationships/hyperlink" Target="http://office.microsoft.com/cs-cz/images/results.aspx?qu=n%C3%A1kup&amp;ex=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ffice.microsoft.com/cs-cz/images/results.aspx?qu=tenis&amp;ctt=1" TargetMode="External"/><Relationship Id="rId11" Type="http://schemas.openxmlformats.org/officeDocument/2006/relationships/hyperlink" Target="http://office.microsoft.com/cs-cz/images/results.aspx?qu=auto&amp;ex=1" TargetMode="External"/><Relationship Id="rId5" Type="http://schemas.openxmlformats.org/officeDocument/2006/relationships/hyperlink" Target="http://office.microsoft.com/cs-cz/images/results.aspx?qu=palveck%C3%BD%20baz%C3%A9n&amp;ctt=1" TargetMode="External"/><Relationship Id="rId15" Type="http://schemas.openxmlformats.org/officeDocument/2006/relationships/hyperlink" Target="http://office.microsoft.com/cs-cz/images/results.aspx?qu=restaurace&amp;ex=1&amp;origin=FX010132103" TargetMode="External"/><Relationship Id="rId10" Type="http://schemas.openxmlformats.org/officeDocument/2006/relationships/hyperlink" Target="http://office.microsoft.com/cs-cz/images/results.aspx?qu=vlak&amp;ex=1&amp;origin=FX010132103" TargetMode="External"/><Relationship Id="rId4" Type="http://schemas.openxmlformats.org/officeDocument/2006/relationships/hyperlink" Target="http://office.microsoft.com/cs-cz/images/results.aspx?qu=stdion&amp;ctt=1" TargetMode="External"/><Relationship Id="rId9" Type="http://schemas.openxmlformats.org/officeDocument/2006/relationships/hyperlink" Target="http://office.microsoft.com/cs-cz/images/results.aspx?qu=metro&amp;ex=1&amp;ctt=1" TargetMode="External"/><Relationship Id="rId14" Type="http://schemas.openxmlformats.org/officeDocument/2006/relationships/hyperlink" Target="http://office.microsoft.com/cs-cz/images/results.aspx?qu=letadlo&amp;ex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789040"/>
            <a:ext cx="5407025" cy="1045210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701793395"/>
              </p:ext>
            </p:extLst>
          </p:nvPr>
        </p:nvGraphicFramePr>
        <p:xfrm>
          <a:off x="539552" y="1340768"/>
          <a:ext cx="8008386" cy="195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48963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17820" y="244653"/>
            <a:ext cx="2659957" cy="707886"/>
          </a:xfrm>
          <a:prstGeom prst="rect">
            <a:avLst/>
          </a:prstGeom>
          <a:solidFill>
            <a:srgbClr val="FE007F"/>
          </a:solidFill>
          <a:ln w="38100"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NAŠE OBEC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36256" y="1124744"/>
            <a:ext cx="8496944" cy="1569660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  <a:effectLst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z malých osad, které byly v úrodné krajině vznikaly obce</a:t>
            </a:r>
          </a:p>
          <a:p>
            <a:r>
              <a:rPr lang="cs-CZ" sz="2400" dirty="0" smtClean="0"/>
              <a:t>- tam si mohli lidé zajišťovat obživu pro sebe a pro svá zvířata</a:t>
            </a:r>
          </a:p>
          <a:p>
            <a:r>
              <a:rPr lang="cs-CZ" sz="2400" dirty="0" smtClean="0"/>
              <a:t>- vypěstované rostliny, zvířata a řemeslné výrobky začali vyměňovat a později prodávat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42853" y="2936124"/>
            <a:ext cx="3245925" cy="461665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</a:t>
            </a:r>
            <a:r>
              <a:rPr lang="cs-CZ" sz="2000" dirty="0" smtClean="0"/>
              <a:t> </a:t>
            </a:r>
            <a:r>
              <a:rPr lang="cs-CZ" sz="2400" dirty="0" smtClean="0"/>
              <a:t>staly se centrem pro -</a:t>
            </a: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90015" y="3710407"/>
            <a:ext cx="1008112" cy="141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15" y="5334853"/>
            <a:ext cx="1421758" cy="1108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5326" y="5334853"/>
            <a:ext cx="1412867" cy="1206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96" y="3605934"/>
            <a:ext cx="1443430" cy="1623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0406" y="2876670"/>
            <a:ext cx="1210053" cy="1512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89461" y="5334853"/>
            <a:ext cx="1809807" cy="139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588778" y="4893693"/>
            <a:ext cx="1591901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řemeslníky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651560" y="3402305"/>
            <a:ext cx="1656184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obchodníky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479652" y="4676254"/>
            <a:ext cx="1620538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zemědělce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5933862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42374" y="404664"/>
            <a:ext cx="8531202" cy="1200329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400" dirty="0" smtClean="0"/>
              <a:t>obce se zakládaly před několika sty lety, některé jsou staré pouze desítky let </a:t>
            </a:r>
          </a:p>
          <a:p>
            <a:pPr marL="285750" indent="-285750">
              <a:buFontTx/>
              <a:buChar char="-"/>
            </a:pPr>
            <a:r>
              <a:rPr lang="cs-CZ" sz="2400" dirty="0" smtClean="0"/>
              <a:t>starší zprávy o obci se můžeme dozvědět: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74" y="4835554"/>
            <a:ext cx="1368152" cy="1492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546" y="4789889"/>
            <a:ext cx="1368152" cy="1538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979841"/>
            <a:ext cx="2052228" cy="1847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83"/>
          <a:stretch/>
        </p:blipFill>
        <p:spPr bwMode="auto">
          <a:xfrm>
            <a:off x="6075885" y="5129236"/>
            <a:ext cx="2725915" cy="1135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42374" y="1985954"/>
            <a:ext cx="1359172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od rodičů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83429" y="4137913"/>
            <a:ext cx="1827211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od prarodičů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06643" y="2495076"/>
            <a:ext cx="1296144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 muzea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42788" y="4166389"/>
            <a:ext cx="1296144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 kroniky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37504" y="4363380"/>
            <a:ext cx="2664296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 obecního archivu</a:t>
            </a:r>
            <a:endParaRPr lang="cs-CZ" sz="2400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449" y="4693713"/>
            <a:ext cx="2290821" cy="1634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1Sl1\Desktop\Verča\DUM pro 3 ročník\fotky 2\PA28255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4708" y="1697497"/>
            <a:ext cx="1851669" cy="2468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897835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11932" y="381994"/>
            <a:ext cx="6436332" cy="830997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/>
              <a:t>K</a:t>
            </a:r>
            <a:r>
              <a:rPr lang="cs-CZ" sz="2400" b="1" dirty="0" smtClean="0"/>
              <a:t>ronika</a:t>
            </a:r>
            <a:r>
              <a:rPr lang="cs-CZ" sz="2400" dirty="0" smtClean="0"/>
              <a:t> je kniha, kde se popisují skutečné události, co se staly v té obci. Například:</a:t>
            </a:r>
            <a:endParaRPr lang="cs-CZ" sz="2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3243" y="4847172"/>
            <a:ext cx="2630042" cy="175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624" y="1652165"/>
            <a:ext cx="3085683" cy="2107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5297" y="2062582"/>
            <a:ext cx="2276464" cy="2007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56" y="3869677"/>
            <a:ext cx="2376263" cy="168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006949" y="4186545"/>
            <a:ext cx="1256336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požáry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046022" y="3090490"/>
            <a:ext cx="1021922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války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2619" y="1421332"/>
            <a:ext cx="1401819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slavnosti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55372" y="5723496"/>
            <a:ext cx="3759750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návštěvy slavných osobností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4573291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97205" y="692695"/>
            <a:ext cx="5517478" cy="461665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400" dirty="0" smtClean="0"/>
              <a:t>některé obce mají svá památná místa: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707" y="751096"/>
            <a:ext cx="1532858" cy="234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649"/>
          <a:stretch/>
        </p:blipFill>
        <p:spPr bwMode="auto">
          <a:xfrm>
            <a:off x="750807" y="2520673"/>
            <a:ext cx="3413919" cy="1821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502" y="3128848"/>
            <a:ext cx="2300953" cy="185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220072" y="2289842"/>
            <a:ext cx="1404156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chalupa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17707" y="1846858"/>
            <a:ext cx="1080120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kopec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445084" y="3200521"/>
            <a:ext cx="936104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hrad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57120" y="5241286"/>
            <a:ext cx="6876764" cy="830997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/>
              <a:t>o těchto místech se tradují pověsti (o pokladech, rytířích, o nadpřirozených bytostech apod</a:t>
            </a:r>
            <a:r>
              <a:rPr lang="cs-CZ" sz="2400" dirty="0" smtClean="0"/>
              <a:t>.)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0734951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731948" y="183859"/>
            <a:ext cx="1872208" cy="707886"/>
          </a:xfrm>
          <a:prstGeom prst="rect">
            <a:avLst/>
          </a:prstGeom>
          <a:solidFill>
            <a:srgbClr val="FE007F"/>
          </a:solidFill>
          <a:ln w="38100"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MĚSTO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186344"/>
            <a:ext cx="3168745" cy="1200329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když má obec více jak 3 tisíce obyvatel, je to město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02865" y="1186344"/>
            <a:ext cx="3750162" cy="1200329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centrum města neboli střed města je jeho nejstarší část, zde se nachází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760517" y="4312868"/>
            <a:ext cx="1584176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náměstí</a:t>
            </a:r>
            <a:endParaRPr lang="cs-CZ" sz="2400" dirty="0"/>
          </a:p>
        </p:txBody>
      </p:sp>
      <p:pic>
        <p:nvPicPr>
          <p:cNvPr id="3074" name="Picture 2" descr="C:\Users\1Sl1\Desktop\Verča\DUM pro 3 ročník\fotky 2\PA2825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886" y="2545478"/>
            <a:ext cx="5328592" cy="399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972870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503504"/>
            <a:ext cx="4320480" cy="461665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v těsné blízkosti náměstí stává: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75856" y="1268760"/>
            <a:ext cx="1152128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radnice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92080" y="1560767"/>
            <a:ext cx="1007661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kostel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3620298"/>
            <a:ext cx="2664296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historické budovy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454952" y="4653136"/>
            <a:ext cx="1044116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kašna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660225" y="6068351"/>
            <a:ext cx="2160240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morový sloup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131840" y="5422020"/>
            <a:ext cx="3367228" cy="830997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náměstí obklopují ulice s obytnými domy</a:t>
            </a:r>
            <a:endParaRPr lang="cs-CZ" sz="2400" dirty="0"/>
          </a:p>
        </p:txBody>
      </p:sp>
      <p:pic>
        <p:nvPicPr>
          <p:cNvPr id="1026" name="Picture 2" descr="C:\Users\1Sl1\Desktop\Verča\DUM pro 3 ročník\fotky 2\PA2825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885" y="2636805"/>
            <a:ext cx="2518617" cy="1888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1Sl1\Desktop\Verča\DUM pro 3 ročník\fotky 2\PA2825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456" y="3360238"/>
            <a:ext cx="1857959" cy="2477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1Sl1\Desktop\Verča\DUM pro 3 ročník\fotky 2\PA28254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042" y="265146"/>
            <a:ext cx="2156867" cy="2875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1Sl1\Desktop\Verča\DUM pro 3 ročník\fotky 2\PA28255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61" y="1268760"/>
            <a:ext cx="2767159" cy="2075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1Sl1\Desktop\Verča\DUM pro 3 ročník\fotky 2\PA28255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61" y="4459460"/>
            <a:ext cx="2585382" cy="1939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08292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35819" y="480003"/>
            <a:ext cx="7200800" cy="830997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ve středu města jsou i úřady ( starají se, aby bylo vše potřebné ke spokojenému životu občanů)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589508" y="1589070"/>
            <a:ext cx="3168352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dál zde můžeme najít: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8894" y="5699599"/>
            <a:ext cx="775841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kino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35819" y="4234556"/>
            <a:ext cx="1296144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divadlo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80188" y="5237934"/>
            <a:ext cx="1008112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hotely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36196" y="2420191"/>
            <a:ext cx="936104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školy</a:t>
            </a:r>
            <a:endParaRPr lang="cs-CZ" sz="2400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16" y="2442883"/>
            <a:ext cx="2376264" cy="1583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51" y="5118963"/>
            <a:ext cx="1789794" cy="1431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708" y="2276872"/>
            <a:ext cx="2736304" cy="1824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276933"/>
            <a:ext cx="3373259" cy="224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79013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779912" y="1054972"/>
            <a:ext cx="3096344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zdravotnické služby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57069" y="4725144"/>
            <a:ext cx="1584176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obchody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346318" y="5191774"/>
            <a:ext cx="1728192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restaurace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51820" y="5808791"/>
            <a:ext cx="2196244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 jiná zařízení</a:t>
            </a:r>
            <a:endParaRPr lang="cs-CZ" sz="2400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864" y="121105"/>
            <a:ext cx="2738519" cy="1867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590826"/>
            <a:ext cx="2956224" cy="236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317" y="2239708"/>
            <a:ext cx="2159713" cy="221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030" y="2605437"/>
            <a:ext cx="1862499" cy="19036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085630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836712"/>
            <a:ext cx="5976664" cy="830997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do jednotlivých částí jsou rozdělena velká města, která mají své pojmenování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023907" y="2492896"/>
            <a:ext cx="6912768" cy="830997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jsou zde sídliště, vilové čtvrti, továrny, sportovní a nákupní centra, zahradní čtvrti a parky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4005063"/>
            <a:ext cx="6192688" cy="830997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2400" dirty="0" smtClean="0"/>
              <a:t>městská rada v čele se starostou řídí město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ve větších městech je to primátor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8474621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3679444"/>
            <a:ext cx="6552728" cy="1200329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400" dirty="0" smtClean="0"/>
              <a:t>Praha je největším městem České republiky</a:t>
            </a:r>
          </a:p>
          <a:p>
            <a:pPr marL="285750" indent="-285750">
              <a:buFontTx/>
              <a:buChar char="-"/>
            </a:pPr>
            <a:r>
              <a:rPr lang="cs-CZ" sz="2400" dirty="0" smtClean="0"/>
              <a:t>má přes 1 milion obyvatel</a:t>
            </a:r>
          </a:p>
          <a:p>
            <a:pPr marL="285750" indent="-285750">
              <a:buFontTx/>
              <a:buChar char="-"/>
            </a:pPr>
            <a:r>
              <a:rPr lang="cs-CZ" sz="2400" dirty="0" smtClean="0"/>
              <a:t>je to naše hlavní město</a:t>
            </a:r>
            <a:endParaRPr lang="cs-CZ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7724" y="332656"/>
            <a:ext cx="4752528" cy="3173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27584" y="5373216"/>
            <a:ext cx="7936350" cy="830997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podle počtu obyvatel jsou další velká města: Brno, Ostrava, Olomouc, Liberec, České Budějovice a Hradec Králové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1737169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188640"/>
            <a:ext cx="2160240" cy="707886"/>
          </a:xfrm>
          <a:prstGeom prst="rect">
            <a:avLst/>
          </a:prstGeom>
          <a:solidFill>
            <a:srgbClr val="FE007F"/>
          </a:solidFill>
          <a:ln w="38100"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VESNICE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8455" y="943791"/>
            <a:ext cx="4679609" cy="830997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jsou to malé obce ležící uprostřed polí, luk nebo v blízkosti lesů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19672" y="2924944"/>
            <a:ext cx="6768752" cy="1200329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může se zde nacházet škola, místní úřad, pošta, obecní knihovna, železniční stanice, obchod nebo restaurace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95991" y="1988840"/>
            <a:ext cx="4824536" cy="830997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náves je středem vesnice a bývá tu postaven kostel nebo kaple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8455" y="4509120"/>
            <a:ext cx="5472608" cy="830997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ve větších vesnicích jsou pojmenované ulice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267744" y="5516515"/>
            <a:ext cx="6660740" cy="830997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nebývá tu dopravní ruch ani velké továrny a vesnice se stávají pro lidi z města rekreační oblastí</a:t>
            </a:r>
            <a:endParaRPr lang="cs-CZ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4664"/>
            <a:ext cx="3379163" cy="2241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741807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399895"/>
            <a:ext cx="6912768" cy="707886"/>
          </a:xfrm>
          <a:prstGeom prst="rect">
            <a:avLst/>
          </a:prstGeom>
          <a:solidFill>
            <a:srgbClr val="FE007F"/>
          </a:solidFill>
          <a:ln w="38100"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PRŮMYSL, OBCHODY A SLUŽBY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209007"/>
            <a:ext cx="7344816" cy="830997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výrobu různých výrobků zajišťují průmyslové podniky, které bývají v okrajových částech města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328377"/>
            <a:ext cx="4104456" cy="1938992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hotové výrobky si lidé mohou koupit v obchodech – Potraviny, Drogerie, Papírnictví nebo ve větších nákupních centrech či tržnicích</a:t>
            </a:r>
            <a:endParaRPr lang="cs-CZ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103279"/>
            <a:ext cx="3657600" cy="2389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22099" y="4668786"/>
            <a:ext cx="6120680" cy="461665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služby jsou: pošta, čistírna, opravny apod.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4710" y="5373216"/>
            <a:ext cx="8269737" cy="830997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turistické kanceláře, informační centra, hotely, restaurace a kavárny  jsou také služby, kterých využívají hlavně turisté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6091243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482801" y="272842"/>
            <a:ext cx="5688632" cy="707886"/>
          </a:xfrm>
          <a:prstGeom prst="rect">
            <a:avLst/>
          </a:prstGeom>
          <a:solidFill>
            <a:srgbClr val="FE007F"/>
          </a:solidFill>
          <a:ln w="38100"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ZDRAVOTNICKÁ CENTRA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707904" y="2403842"/>
            <a:ext cx="4896544" cy="461665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se starají o zdraví  obyvatel a pracují v</a:t>
            </a:r>
            <a:endParaRPr lang="cs-CZ" sz="2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500" y="3568543"/>
            <a:ext cx="3509866" cy="2581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63204" y="1469975"/>
            <a:ext cx="951967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lékaři</a:t>
            </a:r>
            <a:endParaRPr lang="cs-CZ" sz="2400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04864"/>
            <a:ext cx="2738519" cy="1867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95839" y="5047398"/>
            <a:ext cx="4896544" cy="830997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nemocnicích</a:t>
            </a:r>
            <a:r>
              <a:rPr lang="cs-CZ" sz="2400" dirty="0"/>
              <a:t>, poliklinikách a jiných zdravotních zařízeních</a:t>
            </a:r>
          </a:p>
        </p:txBody>
      </p:sp>
    </p:spTree>
    <p:extLst>
      <p:ext uri="{BB962C8B-B14F-4D97-AF65-F5344CB8AC3E}">
        <p14:creationId xmlns:p14="http://schemas.microsoft.com/office/powerpoint/2010/main" val="283671002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8280920" cy="1323439"/>
          </a:xfrm>
          <a:prstGeom prst="rect">
            <a:avLst/>
          </a:prstGeom>
          <a:solidFill>
            <a:srgbClr val="FE007F"/>
          </a:solidFill>
          <a:ln w="28575"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VZDĚLÁVACÍ, KULTURNÍ A SPORTOVNÍ CENTRA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2060848"/>
            <a:ext cx="4536504" cy="830997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základní, střední a vysoké školy navštěvují žáci a studenti</a:t>
            </a:r>
            <a:endParaRPr lang="cs-CZ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772816"/>
            <a:ext cx="2736304" cy="1824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879812" y="5517232"/>
            <a:ext cx="3630573" cy="1200329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divadla, kina, muzea, galerie a knihovny jsou využívány pro kulturní vyžití</a:t>
            </a:r>
            <a:endParaRPr lang="cs-CZ" sz="2400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01" y="3068960"/>
            <a:ext cx="2376264" cy="1583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794404"/>
            <a:ext cx="1675049" cy="251134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05" y="5050077"/>
            <a:ext cx="1789794" cy="1431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C:\Users\1Sl1\Desktop\Verča\DUM pro 3 ročník\fotky 2\PA28255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146" y="3068960"/>
            <a:ext cx="1728192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837340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3200533"/>
            <a:ext cx="6984776" cy="830997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stadiony, sportovní haly, tenisové kurty, kluziště i plavecké bazény jsou sportovními centry</a:t>
            </a:r>
            <a:endParaRPr lang="cs-CZ" sz="2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08720"/>
            <a:ext cx="2729904" cy="1886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863" y="4221088"/>
            <a:ext cx="2274266" cy="2267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996" y="476672"/>
            <a:ext cx="3820606" cy="2138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317962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04071" y="188640"/>
            <a:ext cx="2520280" cy="707886"/>
          </a:xfrm>
          <a:prstGeom prst="rect">
            <a:avLst/>
          </a:prstGeom>
          <a:solidFill>
            <a:srgbClr val="FE007F"/>
          </a:solidFill>
          <a:ln w="38100"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DOPRAVA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155888"/>
            <a:ext cx="5400600" cy="830997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městskou hromadnou dopravu využívají lidé ve větších městech a jsou to: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639825" y="1040542"/>
            <a:ext cx="1404156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autobusy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22083" y="4400278"/>
            <a:ext cx="1512168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trolejbusy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9512" y="2673178"/>
            <a:ext cx="1368152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tramvaje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606410" y="5101804"/>
            <a:ext cx="2235241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Praze metro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8505" y="5761173"/>
            <a:ext cx="6242599" cy="461665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spojují střed města s okrajovými částmi</a:t>
            </a:r>
            <a:endParaRPr lang="cs-CZ" sz="24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571386"/>
            <a:ext cx="2530554" cy="1366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157779"/>
            <a:ext cx="1951037" cy="156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991518"/>
            <a:ext cx="2480963" cy="1982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1Sl1\Desktop\Verča\DUM pro 3 ročník\fotky 2\PA28254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21" t="8289" r="13159" b="37558"/>
          <a:stretch/>
        </p:blipFill>
        <p:spPr bwMode="auto">
          <a:xfrm>
            <a:off x="2553496" y="3789260"/>
            <a:ext cx="2970855" cy="177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369614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82737" y="134656"/>
            <a:ext cx="2232248" cy="461665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používají také: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434768" y="858094"/>
            <a:ext cx="864096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auta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660232" y="365489"/>
            <a:ext cx="1440160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taxislužby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42580" y="3356992"/>
            <a:ext cx="3384376" cy="1569660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mimo město se lidé dopravují auty, autobusy, které jezdí po silnicích a dálnicích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23728" y="5232238"/>
            <a:ext cx="2952328" cy="830997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vlaky po železničních tratích</a:t>
            </a: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068192"/>
            <a:ext cx="3008232" cy="1995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1Sl1\AppData\Local\Microsoft\Windows\Temporary Internet Files\Content.IE5\K7OS04WB\MC900441736[1]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22" b="14889"/>
          <a:stretch/>
        </p:blipFill>
        <p:spPr bwMode="auto">
          <a:xfrm>
            <a:off x="354137" y="1306862"/>
            <a:ext cx="2743200" cy="170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939" y="827154"/>
            <a:ext cx="4268373" cy="2382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607088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01683" y="764703"/>
            <a:ext cx="2870317" cy="830997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na větších řekách a přehradách využívají: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4086361"/>
            <a:ext cx="3024336" cy="830997"/>
          </a:xfrm>
          <a:prstGeom prst="rect">
            <a:avLst/>
          </a:prstGeom>
          <a:solidFill>
            <a:srgbClr val="FFB3D9"/>
          </a:solidFill>
          <a:ln>
            <a:solidFill>
              <a:srgbClr val="96004B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na větší vzdálenosti používají: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68201" y="2422621"/>
            <a:ext cx="1260140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parníky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940152" y="3855528"/>
            <a:ext cx="1224136" cy="461665"/>
          </a:xfrm>
          <a:prstGeom prst="rect">
            <a:avLst/>
          </a:prstGeom>
          <a:solidFill>
            <a:srgbClr val="BA97F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letadla</a:t>
            </a: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69033"/>
            <a:ext cx="3503741" cy="2629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1Sl1\AppData\Local\Microsoft\Windows\Temporary Internet Files\Content.IE5\K7OS04WB\MC900441707[1]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90" b="26597"/>
          <a:stretch/>
        </p:blipFill>
        <p:spPr bwMode="auto">
          <a:xfrm>
            <a:off x="4228742" y="4495517"/>
            <a:ext cx="2743200" cy="156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53275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340768"/>
            <a:ext cx="6840760" cy="830997"/>
          </a:xfrm>
          <a:prstGeom prst="rect">
            <a:avLst/>
          </a:prstGeom>
          <a:solidFill>
            <a:srgbClr val="FFB3D9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Opakování – klikni na odpověď ANO nebo NE a hned zjistíš, jestli si odpověděl(a) dobře nebo špatně.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3476907"/>
            <a:ext cx="6840760" cy="1200329"/>
          </a:xfrm>
          <a:prstGeom prst="rect">
            <a:avLst/>
          </a:prstGeom>
          <a:solidFill>
            <a:srgbClr val="FFB3D9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Správná odpověď ti poskočí, u některých otázek se i objeví popisek se správnou odpovědí a ta špatná ti zmizí.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126946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248341"/>
            <a:ext cx="8244916" cy="830997"/>
          </a:xfrm>
          <a:prstGeom prst="rect">
            <a:avLst/>
          </a:prstGeom>
          <a:solidFill>
            <a:srgbClr val="FFB3D9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Vypěstované </a:t>
            </a:r>
            <a:r>
              <a:rPr lang="cs-CZ" sz="2400" dirty="0"/>
              <a:t>rostliny, zvířata a řemeslné výrobky </a:t>
            </a:r>
            <a:r>
              <a:rPr lang="cs-CZ" sz="2400" dirty="0" smtClean="0"/>
              <a:t>začali lidé mezi sebou prodávat a krást.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2852936"/>
            <a:ext cx="5256584" cy="830997"/>
          </a:xfrm>
          <a:prstGeom prst="rect">
            <a:avLst/>
          </a:prstGeom>
          <a:solidFill>
            <a:srgbClr val="FFB3D9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Obce </a:t>
            </a:r>
            <a:r>
              <a:rPr lang="cs-CZ" sz="2400" dirty="0"/>
              <a:t>se zakládaly před několika sty lety, některé jsou staré pouze desítky </a:t>
            </a:r>
            <a:r>
              <a:rPr lang="cs-CZ" sz="2400" dirty="0" smtClean="0"/>
              <a:t>let.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94885" y="4838962"/>
            <a:ext cx="5227410" cy="830997"/>
          </a:xfrm>
          <a:prstGeom prst="rect">
            <a:avLst/>
          </a:prstGeom>
          <a:solidFill>
            <a:srgbClr val="FFB3D9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kronice jsou zaznamenány pohádky a vymyšlené příběhy z dávných dob.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1412776"/>
            <a:ext cx="1044116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ANO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60928" y="1412776"/>
            <a:ext cx="756084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NE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20751" y="4970287"/>
            <a:ext cx="1044116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ANO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694954" y="2976046"/>
            <a:ext cx="1044116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ANO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948264" y="2976045"/>
            <a:ext cx="756084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NE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563888" y="1412776"/>
            <a:ext cx="3528392" cy="8309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Výrobky vyměňovali a později prodávali.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51520" y="5805264"/>
            <a:ext cx="3672408" cy="8309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Popisují se v nich skutečné události (války, slavnosti…).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123728" y="4925781"/>
            <a:ext cx="756084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7013784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"/>
                            </p:stCondLst>
                            <p:childTnLst>
                              <p:par>
                                <p:cTn id="4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"/>
                            </p:stCondLst>
                            <p:childTnLst>
                              <p:par>
                                <p:cTn id="6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10706"/>
            <a:ext cx="5976664" cy="830997"/>
          </a:xfrm>
          <a:prstGeom prst="rect">
            <a:avLst/>
          </a:prstGeom>
          <a:solidFill>
            <a:srgbClr val="FFB3D9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Obce mají svá památná místa, např. nové domy vyzdobené zlatem nebo obchodní domy.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259632" y="1411035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37122" y="2664522"/>
            <a:ext cx="6705588" cy="461665"/>
          </a:xfrm>
          <a:prstGeom prst="rect">
            <a:avLst/>
          </a:prstGeom>
          <a:solidFill>
            <a:srgbClr val="FFB3D9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Když </a:t>
            </a:r>
            <a:r>
              <a:rPr lang="cs-CZ" sz="2400" dirty="0"/>
              <a:t>má obec více jak 3 tisíce obyvatel, je to </a:t>
            </a:r>
            <a:r>
              <a:rPr lang="cs-CZ" sz="2400" dirty="0" smtClean="0"/>
              <a:t>město.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4293096"/>
            <a:ext cx="4824536" cy="830997"/>
          </a:xfrm>
          <a:prstGeom prst="rect">
            <a:avLst/>
          </a:prstGeom>
          <a:solidFill>
            <a:srgbClr val="FFB3D9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Blízko náměstí jsou obvykle sběrné dvory, obchodní domy nebo kravín.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1303313"/>
            <a:ext cx="1044116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ANO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01770" y="1303313"/>
            <a:ext cx="756084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NE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68160" y="3268433"/>
            <a:ext cx="1044116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ANO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764668" y="3268433"/>
            <a:ext cx="756084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NE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01942" y="5517232"/>
            <a:ext cx="1044116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ANO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123728" y="5510556"/>
            <a:ext cx="756084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NE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034338" y="1303313"/>
            <a:ext cx="4786133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Je to např. kopec, chalupa nebo hrad.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563887" y="5522772"/>
            <a:ext cx="4752529" cy="8309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Radnice, kašna, kostel nebo morový sloup jsou správné odpovědi.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827387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"/>
                            </p:stCondLst>
                            <p:childTnLst>
                              <p:par>
                                <p:cTn id="6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0244" y="188640"/>
            <a:ext cx="8684244" cy="830997"/>
          </a:xfrm>
          <a:prstGeom prst="rect">
            <a:avLst/>
          </a:prstGeom>
          <a:solidFill>
            <a:srgbClr val="FFB3D9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Velká města jsou rozděleny na několik částí a ty mají své názvy, např. Praha – Vinohrady, Praha – Smíchov nebo Praha – Strašnice.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45902" y="2888324"/>
            <a:ext cx="4176464" cy="461665"/>
          </a:xfrm>
          <a:prstGeom prst="rect">
            <a:avLst/>
          </a:prstGeom>
          <a:solidFill>
            <a:srgbClr val="FFB3D9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Město řídí prezident a poslanci.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07022" y="5100939"/>
            <a:ext cx="3550034" cy="1200329"/>
          </a:xfrm>
          <a:prstGeom prst="rect">
            <a:avLst/>
          </a:prstGeom>
          <a:solidFill>
            <a:srgbClr val="FFB3D9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Naše největší města jsou Praha, Brno, Ostrava, Letohrad, Ústí nad Orlicí.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31640" y="1196752"/>
            <a:ext cx="1044116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ANO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771800" y="1211233"/>
            <a:ext cx="756084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NE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414454" y="2826768"/>
            <a:ext cx="1044116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ANO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660232" y="2826768"/>
            <a:ext cx="756084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NE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88024" y="3573016"/>
            <a:ext cx="4176464" cy="8309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Městská rada se starostou, ve větších městech je to primátor.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265966" y="5100939"/>
            <a:ext cx="1044116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ANO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65966" y="6008880"/>
            <a:ext cx="756084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NE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494125" y="5121353"/>
            <a:ext cx="3254339" cy="156966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Praha, Brno, Ostrava, Olomouc, Liberec, České Budějovice nebo Hradec Králové.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441387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"/>
                            </p:stCondLst>
                            <p:childTnLst>
                              <p:par>
                                <p:cTn id="6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137673"/>
            <a:ext cx="7704856" cy="830997"/>
          </a:xfrm>
          <a:prstGeom prst="rect">
            <a:avLst/>
          </a:prstGeom>
          <a:solidFill>
            <a:srgbClr val="FFB3D9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Vesnice jsou malé obce, uprostřed je náves, kde bývá kostel. Může tam být škola, pošta, místní úřad i železniční stanice. 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2420888"/>
            <a:ext cx="7632848" cy="830997"/>
          </a:xfrm>
          <a:prstGeom prst="rect">
            <a:avLst/>
          </a:prstGeom>
          <a:solidFill>
            <a:srgbClr val="FFB3D9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Ve městech jsou zdravotnická centra (lékaři), vzdělávací, kulturní a sportovní centra (školy, divadla, sportovní haly).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8965" y="5157192"/>
            <a:ext cx="4248472" cy="830997"/>
          </a:xfrm>
          <a:prstGeom prst="rect">
            <a:avLst/>
          </a:prstGeom>
          <a:solidFill>
            <a:srgbClr val="FFB3D9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Městská hromadná doprava je letadlo, loď nebo kolo.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331640" y="1196752"/>
            <a:ext cx="1044116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ANO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15616" y="3429000"/>
            <a:ext cx="1044116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ANO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71800" y="1211233"/>
            <a:ext cx="756084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NE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54090" y="3439426"/>
            <a:ext cx="756084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NE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54293" y="5035160"/>
            <a:ext cx="1044116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ANO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084168" y="5035160"/>
            <a:ext cx="756084" cy="584775"/>
          </a:xfrm>
          <a:prstGeom prst="rect">
            <a:avLst/>
          </a:prstGeom>
          <a:solidFill>
            <a:srgbClr val="FE007F"/>
          </a:solidFill>
          <a:ln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NE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835040" y="5877272"/>
            <a:ext cx="3254339" cy="8309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Je to autobus, trolejbus, tramvaj nebo metro.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271221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"/>
                            </p:stCondLst>
                            <p:childTnLst>
                              <p:par>
                                <p:cTn id="5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Anotace:</a:t>
            </a:r>
          </a:p>
          <a:p>
            <a:r>
              <a:rPr lang="cs-CZ" dirty="0" smtClean="0"/>
              <a:t>Probíraná látka je o tom, co je to obec, vesnice, město, co v nich nalezneme,  dále se probírá průmysl, obchod i služby, různá centra i doprava. Na závěr je malý test, kde děti zjišťují, zda si probranou látku pamatují.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425611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52652"/>
            <a:ext cx="8928992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Obrázky jsou z </a:t>
            </a:r>
            <a:r>
              <a:rPr lang="cs-CZ" sz="1400" dirty="0" smtClean="0"/>
              <a:t>vlastní </a:t>
            </a:r>
            <a:r>
              <a:rPr lang="cs-CZ" sz="1400" dirty="0" smtClean="0"/>
              <a:t>galerie nebo z </a:t>
            </a:r>
            <a:r>
              <a:rPr lang="cs-CZ" sz="1400" dirty="0"/>
              <a:t>w</a:t>
            </a:r>
            <a:r>
              <a:rPr lang="cs-CZ" sz="1400" dirty="0" smtClean="0"/>
              <a:t>ebové galerie:</a:t>
            </a:r>
          </a:p>
          <a:p>
            <a:r>
              <a:rPr lang="cs-CZ" sz="1400" dirty="0" smtClean="0"/>
              <a:t>kronika – </a:t>
            </a:r>
            <a:r>
              <a:rPr lang="cs-CZ" sz="1400" dirty="0" smtClean="0">
                <a:hlinkClick r:id="rId2"/>
              </a:rPr>
              <a:t>http://office.microsoft.com/cs-cz/images/results.aspx?qu=kniha&amp;ex=1#ai:MP900341468|</a:t>
            </a:r>
            <a:endParaRPr lang="cs-CZ" sz="1400" dirty="0" smtClean="0"/>
          </a:p>
          <a:p>
            <a:r>
              <a:rPr lang="cs-CZ" sz="1400" dirty="0" smtClean="0"/>
              <a:t>požár - </a:t>
            </a:r>
            <a:r>
              <a:rPr lang="cs-CZ" sz="1400" dirty="0" smtClean="0">
                <a:hlinkClick r:id="rId3"/>
              </a:rPr>
              <a:t>http://office.microsoft.com/cs-cz/images/results.aspx?qu=po%C5%BE%C3%A1r&amp;ex=1#ai:MP900401918|</a:t>
            </a:r>
            <a:endParaRPr lang="cs-CZ" sz="1400" dirty="0" smtClean="0"/>
          </a:p>
          <a:p>
            <a:r>
              <a:rPr lang="cs-CZ" sz="1400" dirty="0" smtClean="0"/>
              <a:t>válka - </a:t>
            </a:r>
            <a:r>
              <a:rPr lang="cs-CZ" sz="1400" dirty="0" smtClean="0">
                <a:hlinkClick r:id="rId4"/>
              </a:rPr>
              <a:t>http://office.microsoft.com/cs-cz/images/results.aspx?qu=v%C3%A1lka&amp;ex=1#ai:MC900415190|</a:t>
            </a:r>
            <a:endParaRPr lang="cs-CZ" sz="1400" dirty="0" smtClean="0"/>
          </a:p>
          <a:p>
            <a:r>
              <a:rPr lang="cs-CZ" sz="1400" dirty="0" smtClean="0"/>
              <a:t>slavnosti - </a:t>
            </a:r>
            <a:r>
              <a:rPr lang="cs-CZ" sz="1400" dirty="0" smtClean="0">
                <a:hlinkClick r:id="rId5"/>
              </a:rPr>
              <a:t>http://office.microsoft.com/cs-cz/images/results.aspx?qu=slavnosti&amp;ex=1#ai:MC900415054|</a:t>
            </a:r>
            <a:endParaRPr lang="cs-CZ" sz="1400" dirty="0" smtClean="0"/>
          </a:p>
          <a:p>
            <a:r>
              <a:rPr lang="cs-CZ" sz="1400" dirty="0" smtClean="0"/>
              <a:t>osobnosti - </a:t>
            </a:r>
            <a:r>
              <a:rPr lang="cs-CZ" sz="1400" dirty="0" smtClean="0">
                <a:hlinkClick r:id="rId5"/>
              </a:rPr>
              <a:t>http://office.microsoft.com/cs-cz/images/results.aspx?qu=slavnosti&amp;ex=1#ai:MC900301374|</a:t>
            </a:r>
            <a:endParaRPr lang="cs-CZ" sz="1400" dirty="0" smtClean="0"/>
          </a:p>
          <a:p>
            <a:r>
              <a:rPr lang="cs-CZ" sz="1400" dirty="0" smtClean="0"/>
              <a:t>řemesla - </a:t>
            </a:r>
            <a:r>
              <a:rPr lang="cs-CZ" sz="1400" dirty="0" smtClean="0">
                <a:hlinkClick r:id="rId6"/>
              </a:rPr>
              <a:t>http://office.microsoft.com/cs-cz/images/results.aspx?qu=%C5%99emesla&amp;ex=1#ai:MP900409431|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http://office.microsoft.com/cs-cz/images/results.aspx?qu=%C5%99emesla&amp;ex=1#ai:MC900357375|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http://office.microsoft.com/cs-cz/images/results.aspx?qu=%C5%99emesla&amp;ex=1#ai:MC900357321|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http://office.microsoft.com/cs-cz/images/results.aspx?qu=%C5%99emesla&amp;ex=1#ai:MC900357331|</a:t>
            </a:r>
            <a:endParaRPr lang="cs-CZ" sz="1400" dirty="0" smtClean="0"/>
          </a:p>
          <a:p>
            <a:r>
              <a:rPr lang="cs-CZ" sz="1400" dirty="0" smtClean="0"/>
              <a:t>peníze - </a:t>
            </a:r>
            <a:r>
              <a:rPr lang="cs-CZ" sz="1400" dirty="0" smtClean="0">
                <a:hlinkClick r:id="rId7"/>
              </a:rPr>
              <a:t>http://office.microsoft.com/cs-cz/images/results.aspx?qu=pen%C3%ADze&amp;ctt=1#ai:MP900406823|mt:0|</a:t>
            </a:r>
            <a:endParaRPr lang="cs-CZ" sz="1400" dirty="0" smtClean="0"/>
          </a:p>
          <a:p>
            <a:r>
              <a:rPr lang="cs-CZ" sz="1400" dirty="0" smtClean="0"/>
              <a:t>zemědělství - </a:t>
            </a:r>
            <a:r>
              <a:rPr lang="cs-CZ" sz="1400" dirty="0" smtClean="0">
                <a:hlinkClick r:id="rId8"/>
              </a:rPr>
              <a:t>http://office.microsoft.com/cs-cz/images/results.aspx?qu=p%C4%9Bstov%C3%A1n%C3%AD&amp;ctt=1#ai:MC900055140|mt:0|</a:t>
            </a:r>
            <a:endParaRPr lang="cs-CZ" sz="1400" dirty="0" smtClean="0"/>
          </a:p>
          <a:p>
            <a:r>
              <a:rPr lang="cs-CZ" sz="1400" dirty="0"/>
              <a:t>prarodiče - </a:t>
            </a:r>
            <a:r>
              <a:rPr lang="cs-CZ" sz="1400" dirty="0">
                <a:hlinkClick r:id="rId9"/>
              </a:rPr>
              <a:t>http://office.microsoft.com/cs-cz/images/results.aspx?qu=prarodi%C4%8De&amp;ex=1&amp;ctt=1</a:t>
            </a:r>
            <a:endParaRPr lang="cs-CZ" sz="1400" dirty="0"/>
          </a:p>
          <a:p>
            <a:r>
              <a:rPr lang="cs-CZ" sz="1400" dirty="0">
                <a:hlinkClick r:id="rId9"/>
              </a:rPr>
              <a:t>http://office.microsoft.com/cs-cz/images/results.aspx?qu=prarodi%C4%8De&amp;ex=1&amp;ctt=1#ai:MC900157197|</a:t>
            </a:r>
            <a:endParaRPr lang="cs-CZ" sz="1400" dirty="0"/>
          </a:p>
          <a:p>
            <a:r>
              <a:rPr lang="cs-CZ" sz="1400" dirty="0"/>
              <a:t>rodiče - </a:t>
            </a:r>
            <a:r>
              <a:rPr lang="cs-CZ" sz="1400" dirty="0">
                <a:hlinkClick r:id="rId10"/>
              </a:rPr>
              <a:t>http://office.microsoft.com/cs-cz/images/results.aspx?qu=rodi%C4%8De&amp;ex=1&amp;ctt=1#ai:MC900358767|mt:1|</a:t>
            </a:r>
            <a:endParaRPr lang="cs-CZ" sz="1400" dirty="0"/>
          </a:p>
          <a:p>
            <a:r>
              <a:rPr lang="cs-CZ" sz="1400" dirty="0" smtClean="0"/>
              <a:t>archiv </a:t>
            </a:r>
            <a:r>
              <a:rPr lang="cs-CZ" sz="1400" dirty="0"/>
              <a:t>knih - </a:t>
            </a:r>
            <a:r>
              <a:rPr lang="cs-CZ" sz="1400" dirty="0">
                <a:hlinkClick r:id="rId11"/>
              </a:rPr>
              <a:t>http://office.microsoft.com/cs-cz/images/results.aspx?qu=kniha&amp;ex=1&amp;ctt=1#ai:MP900439550|</a:t>
            </a:r>
            <a:endParaRPr lang="cs-CZ" sz="1400" dirty="0"/>
          </a:p>
          <a:p>
            <a:r>
              <a:rPr lang="cs-CZ" sz="1400" dirty="0"/>
              <a:t>hrad - </a:t>
            </a:r>
            <a:r>
              <a:rPr lang="cs-CZ" sz="1400" dirty="0">
                <a:hlinkClick r:id="rId12"/>
              </a:rPr>
              <a:t>http://office.microsoft.com/cs-cz/images/results.aspx?qu=hrad&amp;ex=1&amp;ctt=1#ai:MP900149094|</a:t>
            </a:r>
            <a:endParaRPr lang="cs-CZ" sz="1400" dirty="0"/>
          </a:p>
          <a:p>
            <a:r>
              <a:rPr lang="cs-CZ" sz="1400" dirty="0"/>
              <a:t>kopec - </a:t>
            </a:r>
            <a:r>
              <a:rPr lang="cs-CZ" sz="1400" dirty="0">
                <a:hlinkClick r:id="rId13"/>
              </a:rPr>
              <a:t>http://office.microsoft.com/cs-cz/images/results.aspx?qu=kopec&amp;ex=1&amp;ctt=1#ai:MP900423780|</a:t>
            </a:r>
            <a:endParaRPr lang="cs-CZ" sz="1400" dirty="0"/>
          </a:p>
          <a:p>
            <a:r>
              <a:rPr lang="cs-CZ" sz="1400" dirty="0"/>
              <a:t>domek - </a:t>
            </a:r>
            <a:r>
              <a:rPr lang="cs-CZ" sz="1400" dirty="0">
                <a:hlinkClick r:id="rId14"/>
              </a:rPr>
              <a:t>http://office.microsoft.com/cs-cz/images/results.aspx?qu=chalupa&amp;ex=1&amp;ctt=1#ai:MC900200347|</a:t>
            </a:r>
            <a:endParaRPr lang="cs-CZ" sz="1400" dirty="0"/>
          </a:p>
          <a:p>
            <a:r>
              <a:rPr lang="cs-CZ" sz="1400" dirty="0"/>
              <a:t>Praha - </a:t>
            </a:r>
            <a:r>
              <a:rPr lang="cs-CZ" sz="1400" dirty="0">
                <a:hlinkClick r:id="rId15"/>
              </a:rPr>
              <a:t>http://office.microsoft.com/cs-cz/images/results.aspx?qu=praha&amp;ex=1&amp;ctt=1#ai:MP900438643|</a:t>
            </a:r>
            <a:endParaRPr lang="cs-CZ" sz="1400" dirty="0"/>
          </a:p>
          <a:p>
            <a:r>
              <a:rPr lang="cs-CZ" sz="1400" dirty="0"/>
              <a:t>vesnice - </a:t>
            </a:r>
            <a:r>
              <a:rPr lang="cs-CZ" sz="1400" dirty="0">
                <a:hlinkClick r:id="rId16"/>
              </a:rPr>
              <a:t>http://office.microsoft.com/cs-cz/images/results.aspx?qu=m%C4%9Bsto&amp;ex=1&amp;ctt=1#ai:MP900178971|</a:t>
            </a:r>
            <a:endParaRPr lang="cs-CZ" sz="1400" dirty="0"/>
          </a:p>
          <a:p>
            <a:r>
              <a:rPr lang="cs-CZ" sz="1400" dirty="0"/>
              <a:t>továrna - </a:t>
            </a:r>
            <a:r>
              <a:rPr lang="cs-CZ" sz="1400" dirty="0">
                <a:hlinkClick r:id="rId17"/>
              </a:rPr>
              <a:t>http://office.microsoft.com/cs-cz/images/results.aspx?qu=tov%C3%A1rna&amp;ex=1&amp;ctt=1#ai:MP900185109|mt:0</a:t>
            </a:r>
            <a:r>
              <a:rPr lang="cs-CZ" sz="1400" dirty="0" smtClean="0">
                <a:hlinkClick r:id="rId17"/>
              </a:rPr>
              <a:t>|</a:t>
            </a:r>
            <a:endParaRPr lang="cs-CZ" sz="1400" dirty="0" smtClean="0"/>
          </a:p>
          <a:p>
            <a:r>
              <a:rPr lang="cs-CZ" sz="1400" dirty="0"/>
              <a:t>nemocnice - </a:t>
            </a:r>
            <a:r>
              <a:rPr lang="cs-CZ" sz="1400" dirty="0">
                <a:hlinkClick r:id="rId18"/>
              </a:rPr>
              <a:t>http://office.microsoft.com/cs-cz/images/results.aspx?qu=nemocnice&amp;ctt=1#ai:MC900286864|mt:0|</a:t>
            </a:r>
            <a:endParaRPr lang="cs-CZ" sz="1400" dirty="0"/>
          </a:p>
          <a:p>
            <a:r>
              <a:rPr lang="cs-CZ" sz="1400" dirty="0"/>
              <a:t>lékař - </a:t>
            </a:r>
            <a:r>
              <a:rPr lang="cs-CZ" sz="1400" dirty="0">
                <a:hlinkClick r:id="rId18"/>
              </a:rPr>
              <a:t>http://office.microsoft.com/cs-cz/images/results.aspx?qu=nemocnice&amp;ctt=1#ai:MC900230748|mt:0|</a:t>
            </a:r>
            <a:endParaRPr lang="cs-CZ" sz="1400" dirty="0"/>
          </a:p>
          <a:p>
            <a:r>
              <a:rPr lang="cs-CZ" sz="1400" dirty="0"/>
              <a:t>škola - </a:t>
            </a:r>
            <a:r>
              <a:rPr lang="cs-CZ" sz="1400" dirty="0">
                <a:hlinkClick r:id="rId19"/>
              </a:rPr>
              <a:t>http://office.microsoft.com/cs-cz/images/results.aspx?qu=budova%20%C5%A1koly&amp;ctt=1#ai:MP900433198|mt:0|</a:t>
            </a:r>
            <a:endParaRPr lang="cs-CZ" sz="1400" dirty="0"/>
          </a:p>
          <a:p>
            <a:r>
              <a:rPr lang="cs-CZ" sz="1400" dirty="0"/>
              <a:t>divadlo - </a:t>
            </a:r>
            <a:r>
              <a:rPr lang="cs-CZ" sz="1400" dirty="0">
                <a:hlinkClick r:id="rId20"/>
              </a:rPr>
              <a:t>http://office.microsoft.com/cs-cz/images/results.aspx?qu=budova%20divadla&amp;ctt=1#ai:MP900401322|mt:0</a:t>
            </a:r>
            <a:r>
              <a:rPr lang="cs-CZ" sz="1400" dirty="0" smtClean="0">
                <a:hlinkClick r:id="rId20"/>
              </a:rPr>
              <a:t>|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4296089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60648"/>
            <a:ext cx="856895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knihovna - </a:t>
            </a:r>
            <a:r>
              <a:rPr lang="cs-CZ" sz="1400" dirty="0">
                <a:hlinkClick r:id="rId2"/>
              </a:rPr>
              <a:t>http://office.microsoft.com/cs-cz/images/results.aspx?qu=knihovna&amp;ctt=1#ai:MP900427785|mt:0|</a:t>
            </a:r>
            <a:endParaRPr lang="cs-CZ" sz="1400" dirty="0"/>
          </a:p>
          <a:p>
            <a:r>
              <a:rPr lang="cs-CZ" sz="1400" dirty="0"/>
              <a:t>kino - </a:t>
            </a:r>
            <a:r>
              <a:rPr lang="cs-CZ" sz="1400" dirty="0">
                <a:hlinkClick r:id="rId3"/>
              </a:rPr>
              <a:t>http://office.microsoft.com/cs-cz/images/results.aspx?qu=divadlo&amp;ctt=1#ai:MP900399275|mt:0</a:t>
            </a:r>
            <a:endParaRPr lang="cs-CZ" sz="1400" dirty="0"/>
          </a:p>
          <a:p>
            <a:r>
              <a:rPr lang="cs-CZ" sz="1400" dirty="0" smtClean="0"/>
              <a:t>stadion - </a:t>
            </a:r>
            <a:r>
              <a:rPr lang="cs-CZ" sz="1400" dirty="0" smtClean="0">
                <a:hlinkClick r:id="rId4"/>
              </a:rPr>
              <a:t>http://office.microsoft.com/cs-cz/images/results.aspx?qu=stdion&amp;ctt=1#ai:MC900434183|mt:0|</a:t>
            </a:r>
            <a:endParaRPr lang="cs-CZ" sz="1400" dirty="0" smtClean="0"/>
          </a:p>
          <a:p>
            <a:r>
              <a:rPr lang="cs-CZ" sz="1400" dirty="0" smtClean="0"/>
              <a:t>plavecký bazén - </a:t>
            </a:r>
            <a:r>
              <a:rPr lang="cs-CZ" sz="1400" dirty="0" smtClean="0">
                <a:hlinkClick r:id="rId5"/>
              </a:rPr>
              <a:t>http://office.microsoft.com/cs-cz/images/results.aspx?qu=palveck%C3%BD%20baz%C3%A9n&amp;ctt=1#ai:MP900431103|mt:0|</a:t>
            </a:r>
            <a:endParaRPr lang="cs-CZ" sz="1400" dirty="0" smtClean="0"/>
          </a:p>
          <a:p>
            <a:r>
              <a:rPr lang="cs-CZ" sz="1400" dirty="0" smtClean="0"/>
              <a:t>tenis - </a:t>
            </a:r>
            <a:r>
              <a:rPr lang="cs-CZ" sz="1400" dirty="0" smtClean="0">
                <a:hlinkClick r:id="rId6"/>
              </a:rPr>
              <a:t>http://office.microsoft.com/cs-cz/images/results.aspx?qu=tenis&amp;ctt=1#ai:MC900320872|mt:0|</a:t>
            </a:r>
            <a:endParaRPr lang="cs-CZ" sz="1400" dirty="0" smtClean="0"/>
          </a:p>
          <a:p>
            <a:r>
              <a:rPr lang="cs-CZ" sz="1400" dirty="0" smtClean="0"/>
              <a:t>autobus - </a:t>
            </a:r>
            <a:r>
              <a:rPr lang="cs-CZ" sz="1400" dirty="0" smtClean="0">
                <a:hlinkClick r:id="rId7"/>
              </a:rPr>
              <a:t>http://office.microsoft.com/cs-cz/images/results.aspx?qu=autobus&amp;ex=1&amp;ctt=1#ai:MC900197731|</a:t>
            </a:r>
            <a:endParaRPr lang="cs-CZ" sz="1400" dirty="0" smtClean="0"/>
          </a:p>
          <a:p>
            <a:r>
              <a:rPr lang="cs-CZ" sz="1400" dirty="0" smtClean="0"/>
              <a:t>tramvaj - </a:t>
            </a:r>
            <a:r>
              <a:rPr lang="cs-CZ" sz="1400" dirty="0" smtClean="0">
                <a:hlinkClick r:id="rId8"/>
              </a:rPr>
              <a:t>http://office.microsoft.com/cs-cz/images/results.aspx?qu=tramvaj&amp;ex=1&amp;ctt=1#ai:MP900402157|</a:t>
            </a:r>
            <a:endParaRPr lang="cs-CZ" sz="1400" dirty="0" smtClean="0"/>
          </a:p>
          <a:p>
            <a:r>
              <a:rPr lang="cs-CZ" sz="1400" dirty="0" smtClean="0">
                <a:hlinkClick r:id="rId9"/>
              </a:rPr>
              <a:t>http://office.microsoft.com/cs-cz/images/results.aspx?qu=metro&amp;ex=1&amp;ctt=1#ai:MC900319050|</a:t>
            </a:r>
            <a:endParaRPr lang="cs-CZ" sz="1400" dirty="0" smtClean="0"/>
          </a:p>
          <a:p>
            <a:r>
              <a:rPr lang="cs-CZ" sz="1400" dirty="0" smtClean="0"/>
              <a:t>vlak - </a:t>
            </a:r>
            <a:r>
              <a:rPr lang="cs-CZ" sz="1400" dirty="0" smtClean="0">
                <a:hlinkClick r:id="rId10"/>
              </a:rPr>
              <a:t>http://office.microsoft.com/cs-cz/images/results.aspx?qu=vlak&amp;ex=1&amp;origin=FX010132103#ai:MP900227586|</a:t>
            </a:r>
            <a:endParaRPr lang="cs-CZ" sz="1400" dirty="0" smtClean="0"/>
          </a:p>
          <a:p>
            <a:r>
              <a:rPr lang="cs-CZ" sz="1400" dirty="0" smtClean="0"/>
              <a:t>auto </a:t>
            </a:r>
            <a:r>
              <a:rPr lang="cs-CZ" sz="1400" dirty="0"/>
              <a:t>- </a:t>
            </a:r>
            <a:r>
              <a:rPr lang="cs-CZ" sz="1400" dirty="0">
                <a:hlinkClick r:id="rId11"/>
              </a:rPr>
              <a:t>http://office.microsoft.com/cs-cz/images/results.aspx?qu=auto&amp;ex=1#ai:MC900441736</a:t>
            </a:r>
            <a:r>
              <a:rPr lang="cs-CZ" sz="1400" dirty="0" smtClean="0">
                <a:hlinkClick r:id="rId11"/>
              </a:rPr>
              <a:t>|</a:t>
            </a:r>
            <a:endParaRPr lang="cs-CZ" sz="1400" dirty="0" smtClean="0"/>
          </a:p>
          <a:p>
            <a:r>
              <a:rPr lang="cs-CZ" sz="1400" dirty="0"/>
              <a:t>taxi - </a:t>
            </a:r>
            <a:r>
              <a:rPr lang="cs-CZ" sz="1400" dirty="0">
                <a:hlinkClick r:id="rId12"/>
              </a:rPr>
              <a:t>http://office.microsoft.com/cs-cz/images/results.aspx?qu=taxi&amp;ex=1#ai:MC900233182</a:t>
            </a:r>
            <a:r>
              <a:rPr lang="cs-CZ" sz="1400" dirty="0" smtClean="0">
                <a:hlinkClick r:id="rId12"/>
              </a:rPr>
              <a:t>|</a:t>
            </a:r>
            <a:endParaRPr lang="cs-CZ" sz="1400" dirty="0" smtClean="0"/>
          </a:p>
          <a:p>
            <a:r>
              <a:rPr lang="cs-CZ" sz="1400" dirty="0"/>
              <a:t>parník - </a:t>
            </a:r>
            <a:r>
              <a:rPr lang="cs-CZ" sz="1400" dirty="0">
                <a:hlinkClick r:id="rId13"/>
              </a:rPr>
              <a:t>http://office.microsoft.com/cs-cz/images/results.aspx?qu=parn%C3%ADk&amp;ex=1#ai:MP900432700</a:t>
            </a:r>
            <a:r>
              <a:rPr lang="cs-CZ" sz="1400" dirty="0" smtClean="0">
                <a:hlinkClick r:id="rId13"/>
              </a:rPr>
              <a:t>|</a:t>
            </a:r>
            <a:endParaRPr lang="cs-CZ" sz="1400" dirty="0" smtClean="0"/>
          </a:p>
          <a:p>
            <a:r>
              <a:rPr lang="cs-CZ" sz="1400" dirty="0" smtClean="0"/>
              <a:t>letadlo </a:t>
            </a:r>
            <a:r>
              <a:rPr lang="cs-CZ" sz="1400" dirty="0"/>
              <a:t>- </a:t>
            </a:r>
            <a:r>
              <a:rPr lang="cs-CZ" sz="1400" dirty="0">
                <a:hlinkClick r:id="rId14"/>
              </a:rPr>
              <a:t>http://office.microsoft.com/cs-cz/images/results.aspx?qu=letadlo&amp;ex=1#ai:MC900441707</a:t>
            </a:r>
            <a:r>
              <a:rPr lang="cs-CZ" sz="1400" dirty="0" smtClean="0">
                <a:hlinkClick r:id="rId14"/>
              </a:rPr>
              <a:t>|</a:t>
            </a:r>
            <a:endParaRPr lang="cs-CZ" sz="1400" dirty="0" smtClean="0"/>
          </a:p>
          <a:p>
            <a:r>
              <a:rPr lang="cs-CZ" sz="1400" dirty="0"/>
              <a:t>restaurace - </a:t>
            </a:r>
            <a:r>
              <a:rPr lang="cs-CZ" sz="1400" dirty="0">
                <a:hlinkClick r:id="rId15"/>
              </a:rPr>
              <a:t>http://office.microsoft.com/cs-cz/images/results.aspx?qu=restaurace&amp;ex=1&amp;origin=FX010132103#ai:MP900406513</a:t>
            </a:r>
            <a:r>
              <a:rPr lang="cs-CZ" sz="1400" dirty="0" smtClean="0">
                <a:hlinkClick r:id="rId15"/>
              </a:rPr>
              <a:t>|</a:t>
            </a:r>
            <a:endParaRPr lang="cs-CZ" sz="1400" dirty="0" smtClean="0"/>
          </a:p>
          <a:p>
            <a:r>
              <a:rPr lang="cs-CZ" sz="1400" dirty="0"/>
              <a:t>obchod - </a:t>
            </a:r>
            <a:r>
              <a:rPr lang="cs-CZ" sz="1400" dirty="0">
                <a:hlinkClick r:id="rId16"/>
              </a:rPr>
              <a:t>http://office.microsoft.com/cs-cz/images/results.aspx?qu=n%C3%A1kup&amp;ex=1#ai:MC900412020</a:t>
            </a:r>
            <a:r>
              <a:rPr lang="cs-CZ" sz="1400" dirty="0" smtClean="0">
                <a:hlinkClick r:id="rId16"/>
              </a:rPr>
              <a:t>|</a:t>
            </a:r>
            <a:endParaRPr lang="cs-CZ" sz="1400" dirty="0" smtClean="0"/>
          </a:p>
          <a:p>
            <a:r>
              <a:rPr lang="cs-CZ" sz="1400" dirty="0">
                <a:hlinkClick r:id="rId16"/>
              </a:rPr>
              <a:t>http://office.microsoft.com/cs-cz/images/results.aspx?qu=n%C3%A1kup&amp;ex=1#ai:MC900331696</a:t>
            </a:r>
            <a:r>
              <a:rPr lang="cs-CZ" sz="1400" dirty="0" smtClean="0">
                <a:hlinkClick r:id="rId16"/>
              </a:rPr>
              <a:t>|</a:t>
            </a:r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0064586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370</TotalTime>
  <Words>1257</Words>
  <Application>Microsoft Office PowerPoint</Application>
  <PresentationFormat>Předvádění na obrazovce (4:3)</PresentationFormat>
  <Paragraphs>185</Paragraphs>
  <Slides>27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1Sl1</dc:creator>
  <cp:lastModifiedBy>jakubca</cp:lastModifiedBy>
  <cp:revision>66</cp:revision>
  <dcterms:created xsi:type="dcterms:W3CDTF">2011-10-26T07:40:56Z</dcterms:created>
  <dcterms:modified xsi:type="dcterms:W3CDTF">2012-03-07T15:37:45Z</dcterms:modified>
</cp:coreProperties>
</file>