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79" r:id="rId5"/>
    <p:sldId id="334" r:id="rId6"/>
    <p:sldId id="352" r:id="rId7"/>
    <p:sldId id="308" r:id="rId8"/>
    <p:sldId id="319" r:id="rId9"/>
    <p:sldId id="354" r:id="rId10"/>
    <p:sldId id="307" r:id="rId11"/>
    <p:sldId id="353" r:id="rId12"/>
    <p:sldId id="342" r:id="rId13"/>
    <p:sldId id="339" r:id="rId14"/>
    <p:sldId id="357" r:id="rId15"/>
    <p:sldId id="336" r:id="rId16"/>
    <p:sldId id="355" r:id="rId17"/>
    <p:sldId id="343" r:id="rId18"/>
    <p:sldId id="358" r:id="rId19"/>
    <p:sldId id="350" r:id="rId20"/>
    <p:sldId id="359" r:id="rId21"/>
    <p:sldId id="360" r:id="rId22"/>
    <p:sldId id="361" r:id="rId23"/>
    <p:sldId id="289" r:id="rId24"/>
    <p:sldId id="356" r:id="rId25"/>
    <p:sldId id="351" r:id="rId26"/>
    <p:sldId id="346" r:id="rId27"/>
    <p:sldId id="298" r:id="rId28"/>
    <p:sldId id="273" r:id="rId29"/>
    <p:sldId id="27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DAFF"/>
    <a:srgbClr val="CAC4A8"/>
    <a:srgbClr val="4463E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8000"/>
            <a:lum/>
          </a:blip>
          <a:srcRect/>
          <a:stretch>
            <a:fillRect l="-1000" r="-9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92494-9469-4A40-B744-00F4D57A4FF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8/87/Umberto_Eco_signature.sv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vltava/literatura/_zprava/1003960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vltava/literatura/_zprava/100396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sSsf8-kptA" TargetMode="External"/><Relationship Id="rId2" Type="http://schemas.openxmlformats.org/officeDocument/2006/relationships/hyperlink" Target="http://www.youtube.com/watch?v=ah0j0HtNgvI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sSsf8-kptA" TargetMode="External"/><Relationship Id="rId2" Type="http://schemas.openxmlformats.org/officeDocument/2006/relationships/hyperlink" Target="http://www.youtube.com/watch?v=ah0j0HtNgvI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prehravac.rozhlas.cz/audio/2457569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uch%C3%BD%C5%99n%C3%ADk_l%C3%A9ka%C5%99sk%C3%BD" TargetMode="External"/><Relationship Id="rId2" Type="http://schemas.openxmlformats.org/officeDocument/2006/relationships/hyperlink" Target="http://cs.wikipedia.org/wiki/Ikonografi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vobodn%C3%A9_zedn%C3%A1%C5%99stv%C3%AD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tabazeknih.cz/knihy/prazsky-hrbitov-86803" TargetMode="External"/><Relationship Id="rId3" Type="http://schemas.openxmlformats.org/officeDocument/2006/relationships/hyperlink" Target="http://cs.wikipedia.org/wiki/Umberto_Eco" TargetMode="External"/><Relationship Id="rId7" Type="http://schemas.openxmlformats.org/officeDocument/2006/relationships/hyperlink" Target="http://art.ihned.cz/c1-53231890-obchazi-tu-strasidlo-nenavisti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sfd.cz/film/166-jmeno-ruze/" TargetMode="External"/><Relationship Id="rId5" Type="http://schemas.openxmlformats.org/officeDocument/2006/relationships/hyperlink" Target="http://cs.wikipedia.org/wiki/Jm%C3%A9no_r%C5%AF%C5%BEe" TargetMode="External"/><Relationship Id="rId4" Type="http://schemas.openxmlformats.org/officeDocument/2006/relationships/hyperlink" Target="http://www.argo.cz/autori/114/eco-umberto/o-autorovi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mberto_Eco_04.jpg?uselang=it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ommons.wikimedia.org/wiki/File:Umberto_Eco_signature.svg?uselang=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hnutý roh 6"/>
          <p:cNvSpPr/>
          <p:nvPr/>
        </p:nvSpPr>
        <p:spPr bwMode="auto">
          <a:xfrm>
            <a:off x="214282" y="1643050"/>
            <a:ext cx="8786874" cy="3643338"/>
          </a:xfrm>
          <a:prstGeom prst="foldedCorner">
            <a:avLst/>
          </a:prstGeom>
          <a:gradFill flip="none" rotWithShape="1">
            <a:gsLst>
              <a:gs pos="2000">
                <a:schemeClr val="accent5">
                  <a:lumMod val="40000"/>
                  <a:lumOff val="60000"/>
                </a:schemeClr>
              </a:gs>
              <a:gs pos="50000">
                <a:schemeClr val="bg1">
                  <a:lumMod val="95000"/>
                </a:schemeClr>
              </a:gs>
              <a:gs pos="100000">
                <a:schemeClr val="accent5"/>
              </a:gs>
            </a:gsLst>
            <a:lin ang="5400000" scaled="0"/>
            <a:tileRect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školy: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Číslo projektu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VY_12_INOVACE_1B_32_Umberto Eco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Téma sady: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Datum vzniku:</a:t>
            </a:r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duben 2014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8" name="Picture 5" descr="GYMLOVO_logo BRV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071934" y="214290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785918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643998" cy="6357982"/>
          </a:xfr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1">
                  <a:lumMod val="40000"/>
                  <a:lumOff val="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</a:t>
            </a:r>
            <a:r>
              <a:rPr lang="cs-CZ" sz="9600" dirty="0" smtClean="0"/>
              <a:t>. </a:t>
            </a:r>
            <a:r>
              <a:rPr lang="cs-CZ" sz="9600" dirty="0"/>
              <a:t>ročníku. Slouží </a:t>
            </a:r>
            <a:r>
              <a:rPr lang="cs-CZ" sz="9600" dirty="0" smtClean="0"/>
              <a:t> také k</a:t>
            </a:r>
            <a:r>
              <a:rPr lang="cs-CZ" sz="9600" dirty="0"/>
              <a:t> maturitnímu opakování.</a:t>
            </a:r>
          </a:p>
          <a:p>
            <a:pPr lvl="0"/>
            <a:r>
              <a:rPr lang="cs-CZ" sz="9600" dirty="0" smtClean="0"/>
              <a:t>Prezentace </a:t>
            </a:r>
            <a:r>
              <a:rPr lang="cs-CZ" sz="9600" dirty="0"/>
              <a:t>seznamuje žáky </a:t>
            </a:r>
            <a:r>
              <a:rPr lang="cs-CZ" sz="9600" dirty="0" smtClean="0"/>
              <a:t>se životem a literární tvorbou Umberta Eca.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</a:t>
            </a:r>
            <a:r>
              <a:rPr lang="cs-CZ" sz="9600" dirty="0" smtClean="0"/>
              <a:t>. Posiluje mezipředmětové vazby (dějepis, OSVZ).</a:t>
            </a:r>
            <a:endParaRPr lang="cs-CZ" sz="7200" dirty="0"/>
          </a:p>
          <a:p>
            <a:pPr lvl="0"/>
            <a:r>
              <a:rPr lang="cs-CZ" sz="9600" dirty="0"/>
              <a:t>Žáci si jej </a:t>
            </a:r>
            <a:r>
              <a:rPr lang="cs-CZ" sz="9600" dirty="0" smtClean="0"/>
              <a:t>pečlivě </a:t>
            </a:r>
            <a:r>
              <a:rPr lang="cs-CZ" sz="9600" dirty="0"/>
              <a:t>prostudují a následně vypracují odpovědi na přiložené otázky a </a:t>
            </a:r>
            <a:r>
              <a:rPr lang="cs-CZ" sz="9600" dirty="0" smtClean="0"/>
              <a:t>úkoly (doma si předem přečtou texty, vyslechnou nahrávky a zhlédnou ukázku z filmů a pořadů).</a:t>
            </a:r>
          </a:p>
          <a:p>
            <a:r>
              <a:rPr lang="cs-CZ" sz="9600" dirty="0" smtClean="0"/>
              <a:t>Při přechodu na další snímky se objevují řešení jednotlivých úkolů k výchozím textům.</a:t>
            </a:r>
          </a:p>
          <a:p>
            <a:r>
              <a:rPr lang="cs-CZ" sz="9600" dirty="0" smtClean="0"/>
              <a:t>Nutné připojení na internet (úkoly s odkazy a nahrávkami).</a:t>
            </a:r>
          </a:p>
          <a:p>
            <a:pPr lvl="0">
              <a:buNone/>
            </a:pPr>
            <a:endParaRPr lang="cs-CZ" sz="9600" dirty="0" smtClean="0"/>
          </a:p>
          <a:p>
            <a:pPr lvl="0">
              <a:buNone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14810" y="1428736"/>
            <a:ext cx="4643470" cy="92333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Umberto  Eco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4572000" y="3000372"/>
            <a:ext cx="3857652" cy="1612901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(1932)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30722" name="Picture 2" descr="File:Umberto Eco signatur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929190" y="4643446"/>
            <a:ext cx="3500462" cy="18374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214290"/>
            <a:ext cx="3000396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Výchozí text 1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14282" y="928670"/>
            <a:ext cx="8715436" cy="5786478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Italský vědec a spisovatel</a:t>
            </a:r>
            <a:r>
              <a:rPr lang="cs-CZ" sz="2400" b="1" i="1" dirty="0" smtClean="0"/>
              <a:t>, jeden z nejvýznamnějších představitelů světové postmoderny, zanechal studií práv a místo toho se začal věnovat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středověké filozofii a literatuře</a:t>
            </a:r>
            <a:r>
              <a:rPr lang="cs-CZ" sz="2400" b="1" i="1" dirty="0" smtClean="0"/>
              <a:t>. Po studiích se stal nakladatelským redaktorem a vedle toho se věnoval i vědecké práci – přednášel na univerzitě, psal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odborné studie a eseje, </a:t>
            </a:r>
            <a:r>
              <a:rPr lang="cs-CZ" sz="2400" b="1" i="1" dirty="0" smtClean="0"/>
              <a:t>publikoval texty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výkladu otevřených děl. </a:t>
            </a:r>
            <a:r>
              <a:rPr lang="cs-CZ" sz="2400" b="1" i="1" dirty="0" smtClean="0"/>
              <a:t>Ve své koncepci ponechává čtenáři velkou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svobodu při interpretaci čtených knih</a:t>
            </a:r>
            <a:r>
              <a:rPr lang="cs-CZ" sz="2400" b="1" i="1" dirty="0" smtClean="0"/>
              <a:t>, nabízí mu více možných výkladů, případné zakončení a je čtenářsky náročnější.</a:t>
            </a:r>
          </a:p>
          <a:p>
            <a:pPr algn="just"/>
            <a:r>
              <a:rPr lang="cs-CZ" sz="2400" b="1" i="1" dirty="0" smtClean="0"/>
              <a:t>     V r. 1962 se oženil, má dvě děti a žije převážně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San Marina, </a:t>
            </a:r>
            <a:r>
              <a:rPr lang="cs-CZ" sz="2400" b="1" i="1" dirty="0" smtClean="0"/>
              <a:t>kde obývá budovy zrušeného opatství. Pravidelně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glosuje společenskou a politickou situaci </a:t>
            </a:r>
            <a:r>
              <a:rPr lang="cs-CZ" sz="2400" b="1" i="1" dirty="0" smtClean="0"/>
              <a:t>na stránkách předních evropských novin.</a:t>
            </a:r>
          </a:p>
          <a:p>
            <a:pPr algn="just"/>
            <a:r>
              <a:rPr lang="cs-CZ" sz="2400" b="1" i="1" dirty="0" smtClean="0"/>
              <a:t>     Autor rovněž ve svých textech rozvinul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teorii obecné sémiotiky (vědy o znacích)</a:t>
            </a:r>
            <a:r>
              <a:rPr lang="cs-CZ" sz="2400" b="1" i="1" dirty="0" smtClean="0"/>
              <a:t>, o níž přednáší na univerzitách. Jeho texty jsou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logicky propracované </a:t>
            </a:r>
            <a:r>
              <a:rPr lang="cs-CZ" sz="2400" b="1" i="1" dirty="0" smtClean="0"/>
              <a:t>a srozumitelné i pro laické čtenáře.</a:t>
            </a:r>
          </a:p>
          <a:p>
            <a:pPr algn="just"/>
            <a:r>
              <a:rPr lang="cs-CZ" sz="2400" b="1" i="1" dirty="0" smtClean="0"/>
              <a:t>     </a:t>
            </a:r>
            <a:endParaRPr lang="cs-CZ" sz="2800" b="1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500398" y="214290"/>
            <a:ext cx="5429320" cy="57150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bg1"/>
              </a:gs>
              <a:gs pos="100000">
                <a:schemeClr val="accent1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n-ea"/>
                <a:cs typeface="+mn-cs"/>
              </a:rPr>
              <a:t>Doplňte 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n-ea"/>
                <a:cs typeface="+mn-cs"/>
              </a:rPr>
              <a:t>do textu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onotype Corsiva" pitchFamily="66" charset="0"/>
                <a:ea typeface="+mn-ea"/>
                <a:cs typeface="+mn-cs"/>
              </a:rPr>
              <a:t> vhodná slova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43240" y="1357298"/>
            <a:ext cx="178595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72330" y="1428736"/>
            <a:ext cx="714380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86116" y="2428868"/>
            <a:ext cx="142876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57554" y="3571876"/>
            <a:ext cx="107157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72330" y="5000636"/>
            <a:ext cx="1071570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85918" y="5072074"/>
            <a:ext cx="857256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72396" y="5429264"/>
            <a:ext cx="1285884" cy="28575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43108" y="4286256"/>
            <a:ext cx="857256" cy="35719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86182" y="285728"/>
            <a:ext cx="4857784" cy="646331"/>
          </a:xfrm>
          <a:prstGeom prst="rect">
            <a:avLst/>
          </a:prstGeom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Otázky k výchozímu textu 1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86116" y="1142984"/>
            <a:ext cx="5643602" cy="646331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600" b="1" dirty="0" smtClean="0"/>
              <a:t>1. Jaké získal autor </a:t>
            </a:r>
            <a:r>
              <a:rPr lang="cs-CZ" sz="3600" b="1" dirty="0" smtClean="0">
                <a:solidFill>
                  <a:srgbClr val="C00000"/>
                </a:solidFill>
              </a:rPr>
              <a:t>vzdělání?</a:t>
            </a:r>
            <a:r>
              <a:rPr lang="cs-CZ" sz="3600" b="1" dirty="0" smtClean="0"/>
              <a:t>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00430" y="1928802"/>
            <a:ext cx="5214974" cy="1077218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/>
              <a:t>2. Který </a:t>
            </a:r>
            <a:r>
              <a:rPr lang="cs-CZ" sz="3200" b="1" dirty="0" smtClean="0">
                <a:solidFill>
                  <a:srgbClr val="C00000"/>
                </a:solidFill>
              </a:rPr>
              <a:t>umělecký směr </a:t>
            </a:r>
            <a:r>
              <a:rPr lang="cs-CZ" sz="3200" b="1" dirty="0" smtClean="0"/>
              <a:t>je pro jeho tvorbu typický?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57554" y="3214686"/>
            <a:ext cx="5643634" cy="1077218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/>
              <a:t>3. Jakou </a:t>
            </a:r>
            <a:r>
              <a:rPr lang="cs-CZ" sz="3200" b="1" dirty="0" smtClean="0">
                <a:solidFill>
                  <a:srgbClr val="C00000"/>
                </a:solidFill>
              </a:rPr>
              <a:t>teorii </a:t>
            </a:r>
            <a:r>
              <a:rPr lang="cs-CZ" sz="3200" b="1" dirty="0" smtClean="0"/>
              <a:t>autor rozvinul ve</a:t>
            </a:r>
          </a:p>
          <a:p>
            <a:pPr indent="-457200"/>
            <a:r>
              <a:rPr lang="cs-CZ" sz="3200" b="1" dirty="0" smtClean="0"/>
              <a:t> svých textech? Co je </a:t>
            </a:r>
            <a:r>
              <a:rPr lang="cs-CZ" sz="3200" b="1" dirty="0" smtClean="0">
                <a:solidFill>
                  <a:srgbClr val="C00000"/>
                </a:solidFill>
              </a:rPr>
              <a:t>sémiotika?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86116" y="4572008"/>
            <a:ext cx="5500726" cy="584775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i="1" dirty="0" smtClean="0"/>
              <a:t>4. Jak rozumíte výrazu </a:t>
            </a:r>
            <a:r>
              <a:rPr lang="cs-CZ" sz="3200" b="1" i="1" dirty="0" smtClean="0">
                <a:solidFill>
                  <a:srgbClr val="C00000"/>
                </a:solidFill>
              </a:rPr>
              <a:t>glosuje?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86182" y="5429264"/>
            <a:ext cx="4643470" cy="584775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dirty="0" smtClean="0"/>
              <a:t>5. Určete slohový postup.  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214290"/>
            <a:ext cx="5214974" cy="646331"/>
          </a:xfrm>
          <a:prstGeom prst="rect">
            <a:avLst/>
          </a:prstGeom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5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Odpovědi k výchozímu textu 1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00166" y="1071546"/>
            <a:ext cx="6286544" cy="1077218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 algn="ctr"/>
            <a:r>
              <a:rPr lang="cs-CZ" sz="3200" b="1" dirty="0" smtClean="0"/>
              <a:t>1. Zanechal studií práv a vystudoval středověkou historii a filozofii.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00364" y="2357430"/>
            <a:ext cx="3857652" cy="584775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 algn="ctr"/>
            <a:r>
              <a:rPr lang="cs-CZ" sz="3200" b="1" dirty="0" smtClean="0"/>
              <a:t>2. Postmodernismus.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4282" y="3214686"/>
            <a:ext cx="8786906" cy="1384995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 algn="ctr"/>
            <a:r>
              <a:rPr lang="cs-CZ" sz="2800" b="1" dirty="0" smtClean="0"/>
              <a:t>3. Čtenář má </a:t>
            </a:r>
            <a:r>
              <a:rPr lang="cs-CZ" sz="2800" b="1" dirty="0" smtClean="0">
                <a:solidFill>
                  <a:srgbClr val="C00000"/>
                </a:solidFill>
              </a:rPr>
              <a:t>svobodu při interpretaci jeho knih</a:t>
            </a:r>
            <a:r>
              <a:rPr lang="cs-CZ" sz="2800" b="1" dirty="0" smtClean="0"/>
              <a:t>, autor mu nabízí více možných výkladů,je čtenářsky náročnější. </a:t>
            </a:r>
            <a:r>
              <a:rPr lang="cs-CZ" sz="2800" b="1" dirty="0" smtClean="0">
                <a:solidFill>
                  <a:srgbClr val="C00000"/>
                </a:solidFill>
              </a:rPr>
              <a:t>Sémiotika </a:t>
            </a:r>
            <a:r>
              <a:rPr lang="cs-CZ" sz="2800" b="1" dirty="0" smtClean="0"/>
              <a:t>– nauka o znacích a symbolech.   </a:t>
            </a:r>
            <a:endParaRPr lang="cs-CZ" sz="2800" b="1" dirty="0" smtClean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14546" y="4857760"/>
            <a:ext cx="5500726" cy="584775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/>
            <a:r>
              <a:rPr lang="cs-CZ" sz="3200" b="1" i="1" dirty="0" smtClean="0"/>
              <a:t>4. </a:t>
            </a:r>
            <a:r>
              <a:rPr lang="cs-CZ" sz="3200" b="1" i="1" dirty="0" smtClean="0">
                <a:solidFill>
                  <a:srgbClr val="C00000"/>
                </a:solidFill>
              </a:rPr>
              <a:t>Glosuje</a:t>
            </a:r>
            <a:r>
              <a:rPr lang="cs-CZ" sz="3200" b="1" i="1" dirty="0" smtClean="0"/>
              <a:t> – komentuje dění.</a:t>
            </a:r>
            <a:endParaRPr lang="cs-CZ" sz="3200" b="1" i="1" dirty="0" smtClean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00100" y="5715016"/>
            <a:ext cx="7286676" cy="584775"/>
          </a:xfrm>
          <a:prstGeom prst="rect">
            <a:avLst/>
          </a:prstGeom>
          <a:gradFill>
            <a:gsLst>
              <a:gs pos="27000">
                <a:schemeClr val="accent5">
                  <a:lumMod val="60000"/>
                  <a:lumOff val="40000"/>
                </a:schemeClr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3600000" scaled="0"/>
          </a:gradFill>
          <a:ln w="15875"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txBody>
          <a:bodyPr wrap="square">
            <a:spAutoFit/>
          </a:bodyPr>
          <a:lstStyle/>
          <a:p>
            <a:pPr indent="-457200" algn="ctr"/>
            <a:r>
              <a:rPr lang="cs-CZ" sz="3200" b="1" dirty="0" smtClean="0"/>
              <a:t>5. </a:t>
            </a:r>
            <a:r>
              <a:rPr lang="cs-CZ" sz="3200" b="1" dirty="0" smtClean="0">
                <a:solidFill>
                  <a:srgbClr val="C00000"/>
                </a:solidFill>
              </a:rPr>
              <a:t>Slohový postup </a:t>
            </a:r>
            <a:r>
              <a:rPr lang="cs-CZ" sz="3200" b="1" dirty="0" smtClean="0"/>
              <a:t>– výkladový, popisný.</a:t>
            </a:r>
          </a:p>
        </p:txBody>
      </p:sp>
      <p:pic>
        <p:nvPicPr>
          <p:cNvPr id="10" name="Obrázek 9" descr="MC900325670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142852"/>
            <a:ext cx="1142976" cy="1576005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142844" y="928670"/>
            <a:ext cx="8858312" cy="578647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5">
                  <a:lumMod val="60000"/>
                  <a:lumOff val="4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    </a:t>
            </a:r>
            <a:r>
              <a:rPr kumimoji="0" lang="cs-CZ" sz="2400" b="1" i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,, V každém případě,“ řekl Vilém, ,, než přišel sem, tak se zastavil ještě někde jinde, protože knihu, kterou mi vzal, jsem v lázni neviděl.“</a:t>
            </a:r>
          </a:p>
          <a:p>
            <a:pPr algn="just"/>
            <a:r>
              <a:rPr lang="cs-CZ" sz="2400" b="1" i="1" dirty="0" smtClean="0">
                <a:latin typeface="+mj-lt"/>
              </a:rPr>
              <a:t>     ,,To je pravda,“potvrdil jsem trochu pyšně Vilémova slova, ,,prohledal jsem jeho oděv u vany a po tak velkém předmětu tam nebyla ani stopa.“</a:t>
            </a:r>
          </a:p>
          <a:p>
            <a:pPr algn="just"/>
            <a:r>
              <a:rPr lang="cs-CZ" sz="2400" b="1" i="1" dirty="0" smtClean="0">
                <a:latin typeface="+mj-lt"/>
              </a:rPr>
              <a:t>     ,,Výborně, Adsone,“usmál se na mě Vilém. ,,Byl tedy ještě někde jinde a připusťme, že aby se pak uklidnil a možná taky, aby se před námi ukryl, vešel do lázně a položil se do vany. Domníváš se, Severine, že neduh, jimž trpěl, byl takový, že mohl upadnout do mdlob a utopit se?“</a:t>
            </a:r>
          </a:p>
          <a:p>
            <a:pPr algn="just"/>
            <a:r>
              <a:rPr lang="cs-CZ" sz="2400" b="1" i="1" dirty="0" smtClean="0">
                <a:latin typeface="+mj-lt"/>
              </a:rPr>
              <a:t>     ,,Možné to je,“ váhavě řekl Severin. ,,Na druhé straně, došlo-li k tomu všemu už předchozí noci, mohla voda, která případně byla kolem vany, taky už oschnout.Takže nemůžeme vyloučit, že ho někdo utopil.“  </a:t>
            </a:r>
            <a:r>
              <a:rPr kumimoji="0" lang="cs-CZ" sz="2400" b="1" i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214290"/>
            <a:ext cx="8501122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Jméno růže 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(1980)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– výchozí text 2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00166" y="285728"/>
            <a:ext cx="6286544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2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1214422"/>
            <a:ext cx="8215370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Vysvětlete název knihy. Určete vypravěče a jednající postavy, o čem hovoří?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428728" y="3500438"/>
            <a:ext cx="6643734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Shrňte vlastními slovy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obsah textu, napište minimálně čtyři věty.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714348" y="2500306"/>
            <a:ext cx="7715304" cy="71438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Posuďte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jazykovou stránku výňatku.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785918" y="4857760"/>
            <a:ext cx="6000792" cy="121444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O jaké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knize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se v díle hovoří?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baseline="0" dirty="0" smtClean="0">
                <a:latin typeface="+mj-lt"/>
              </a:rPr>
              <a:t>Kdo</a:t>
            </a:r>
            <a:r>
              <a:rPr lang="cs-CZ" sz="3200" b="1" dirty="0" smtClean="0">
                <a:latin typeface="+mj-lt"/>
              </a:rPr>
              <a:t> byl jejím údajným autorem?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uLnTx/>
              <a:uFillTx/>
              <a:latin typeface="+mj-lt"/>
            </a:endParaRPr>
          </a:p>
        </p:txBody>
      </p:sp>
      <p:pic>
        <p:nvPicPr>
          <p:cNvPr id="9" name="Obrázek 8" descr="MC90043258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029428"/>
            <a:ext cx="1828572" cy="182857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85852" y="214290"/>
            <a:ext cx="6858048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2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4282" y="1357298"/>
            <a:ext cx="8715436" cy="478634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Vysvětlení názvu díla</a:t>
            </a:r>
            <a:r>
              <a:rPr lang="cs-CZ" sz="2800" b="1" dirty="0" smtClean="0">
                <a:latin typeface="+mj-lt"/>
              </a:rPr>
              <a:t> – Eco píše, že název románu má být sám o sobě klíčem k výkladu díla. ,,Jméno růže, to byla vlastně náhoda, název se mi zalíbil, protože růže je symbolická figura napěchovaná do té míry významy, že už skoro žádný nemá.“ Vypravěč </a:t>
            </a:r>
            <a:r>
              <a:rPr lang="cs-CZ" sz="2800" b="1" dirty="0" err="1" smtClean="0">
                <a:latin typeface="+mj-lt"/>
              </a:rPr>
              <a:t>ich</a:t>
            </a:r>
            <a:r>
              <a:rPr lang="cs-CZ" sz="2800" b="1" dirty="0" smtClean="0">
                <a:latin typeface="+mj-lt"/>
              </a:rPr>
              <a:t>- forma (</a:t>
            </a:r>
            <a:r>
              <a:rPr lang="cs-CZ" sz="2800" b="1" dirty="0" err="1" smtClean="0">
                <a:latin typeface="+mj-lt"/>
              </a:rPr>
              <a:t>Adso</a:t>
            </a:r>
            <a:r>
              <a:rPr lang="cs-CZ" sz="2800" b="1" dirty="0" smtClean="0">
                <a:latin typeface="+mj-lt"/>
              </a:rPr>
              <a:t> z Melku).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Jaz. stránka</a:t>
            </a:r>
            <a:r>
              <a:rPr lang="cs-CZ" sz="2800" b="1" dirty="0" smtClean="0">
                <a:latin typeface="+mj-lt"/>
              </a:rPr>
              <a:t> – spisovná čeština s archaismy (neduh). Pasáže postav, dialogy (přímá řeč a uvozovací věty).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latin typeface="+mj-lt"/>
              </a:rPr>
              <a:t>3. Individuální řešení.</a:t>
            </a:r>
          </a:p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b="1" dirty="0" smtClean="0">
                <a:latin typeface="+mj-lt"/>
              </a:rPr>
              <a:t>4. Kniha, o níž je řeč, je údajná </a:t>
            </a:r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Aristotelova Poetika</a:t>
            </a:r>
            <a:r>
              <a:rPr lang="cs-CZ" sz="2800" b="1" dirty="0" smtClean="0">
                <a:latin typeface="+mj-lt"/>
              </a:rPr>
              <a:t>,  a to její druhá část věnovaná komedii (smíchu).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857356" y="285728"/>
            <a:ext cx="7000924" cy="278608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Poslouchejte nahrávku, čtěte text 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odpovězte na otázky.</a:t>
            </a:r>
          </a:p>
          <a:p>
            <a:pPr lvl="0" algn="ctr">
              <a:spcBef>
                <a:spcPct val="20000"/>
              </a:spcBef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Umberto Eco  –  Jméno růže</a:t>
            </a:r>
          </a:p>
          <a:p>
            <a:pPr lvl="0" algn="ctr">
              <a:spcBef>
                <a:spcPct val="20000"/>
              </a:spcBef>
              <a:defRPr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http://www.rozhlas.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cz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vltava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/literatura/_zprava/1003960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857488" y="3786190"/>
            <a:ext cx="5500726" cy="64294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a) Jaké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žánry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se v díle prolínají?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714612" y="4714884"/>
            <a:ext cx="5857916" cy="71438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457200" marR="0" lvl="0" indent="-4572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a kde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příběh odehrává?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00298" y="5715016"/>
            <a:ext cx="6215106" cy="78581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jaké knihy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 nahrávce cituje?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857356" y="285728"/>
            <a:ext cx="7000924" cy="278608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Poslouchejte nahrávku, čtěte text 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odpovězte na otázky.</a:t>
            </a:r>
          </a:p>
          <a:p>
            <a:pPr lvl="0" algn="ctr">
              <a:spcBef>
                <a:spcPct val="20000"/>
              </a:spcBef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Umberto Eco  –  Jméno růže</a:t>
            </a:r>
          </a:p>
          <a:p>
            <a:pPr lvl="0" algn="ctr">
              <a:spcBef>
                <a:spcPct val="20000"/>
              </a:spcBef>
              <a:defRPr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http://www.rozhlas.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cz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vltava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/literatura/_zprava/1003960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857356" y="3286124"/>
            <a:ext cx="6929486" cy="100013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indent="-4572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a)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Žánry –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detektivka, historický román, literárněvědné dílo, horor.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00298" y="4714884"/>
            <a:ext cx="6072230" cy="71438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457200" marR="0" lvl="0" indent="-4572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Rok 1327, klášter v severní Itálii.</a:t>
            </a: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071670" y="5715016"/>
            <a:ext cx="6786610" cy="78581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Citát z Bible (Na počátku bylo slovo).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142844" y="1000108"/>
            <a:ext cx="8786874" cy="571504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b="1" dirty="0" smtClean="0">
                <a:latin typeface="Monotype Corsiva" pitchFamily="66" charset="0"/>
              </a:rPr>
              <a:t>     </a:t>
            </a:r>
          </a:p>
          <a:p>
            <a:pPr algn="just"/>
            <a:r>
              <a:rPr lang="cs-CZ" sz="2400" b="1" i="1" dirty="0" smtClean="0">
                <a:latin typeface="Monotype Corsiva" pitchFamily="66" charset="0"/>
              </a:rPr>
              <a:t>     </a:t>
            </a:r>
            <a:r>
              <a:rPr lang="cs-CZ" sz="2400" b="1" i="1" dirty="0" smtClean="0"/>
              <a:t>(...) ,, A s Michalem či s Umbertinem bude zacházeno jako dnes s tvým děvčetem.“</a:t>
            </a:r>
          </a:p>
          <a:p>
            <a:pPr algn="just"/>
            <a:r>
              <a:rPr lang="cs-CZ" sz="2400" b="1" i="1" dirty="0" smtClean="0">
                <a:latin typeface="Monotype Corsiva" pitchFamily="66" charset="0"/>
              </a:rPr>
              <a:t>     </a:t>
            </a:r>
            <a:r>
              <a:rPr lang="cs-CZ" sz="2400" b="1" i="1" dirty="0" smtClean="0"/>
              <a:t>Dnes vím, že Vilém tenkrát pronesl proroctví anebo úsudek vyvozený z přírodní filozofie. V té chvíli mne však jeho proroctví či filozofické úvahy vůbec netěšily. Věděl jsem jen jedno, že děvče bude upáleno. A cítil jsem se za to spoluzodpovědný, jako by na hranici pykala i za hřích, jehož jsem se s ní dopustil.</a:t>
            </a:r>
          </a:p>
          <a:p>
            <a:pPr algn="just"/>
            <a:r>
              <a:rPr lang="cs-CZ" sz="2400" b="1" i="1" dirty="0" smtClean="0"/>
              <a:t>     Zcela nestoudně jsme propukl v pláč a běžel do své cely, kde jsem po celou noc hryzal slamník a bezmocně křičel, neboť mi nebylo ani dopřáno vyjádřit svůj žal tím, že bych (jak jsem to s mými druhy četl v rytířských románech v Melku) mohl vzývat svou milovanou jménem.</a:t>
            </a:r>
          </a:p>
          <a:p>
            <a:pPr algn="just"/>
            <a:r>
              <a:rPr lang="cs-CZ" sz="2400" b="1" i="1" dirty="0" smtClean="0"/>
              <a:t>     Jméno své jediné pozemské lásky jsem neznal a nikdy jsem se je nedozvěděl. (…)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42844" y="214290"/>
            <a:ext cx="8786874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Jméno růže 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(1980)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– výchozí text 3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85728"/>
            <a:ext cx="6286544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571604" y="1214422"/>
            <a:ext cx="6858048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Shrňte vlastními slovy obsah ukázky.</a:t>
            </a:r>
            <a:endParaRPr lang="cs-CZ" sz="32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928794" y="3571876"/>
            <a:ext cx="6286544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Který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slohový postup </a:t>
            </a:r>
            <a:r>
              <a:rPr lang="cs-CZ" sz="3200" b="1" dirty="0" smtClean="0">
                <a:latin typeface="+mj-lt"/>
              </a:rPr>
              <a:t>v ukázce převládá?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071670" y="2285992"/>
            <a:ext cx="6072230" cy="107157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O jakém hříchu vypravěč mluví? Jak se cítí?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uLnTx/>
                <a:uFillTx/>
                <a:latin typeface="+mj-lt"/>
              </a:rPr>
              <a:t>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643042" y="5000636"/>
            <a:ext cx="6786610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Jak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byste jako tvůrci zápletky změnili děj? Nechali byste dívku  zemřít? 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43042" y="285728"/>
            <a:ext cx="6786610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71736" y="1285860"/>
            <a:ext cx="5072098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Individuální řešení.</a:t>
            </a:r>
            <a:endParaRPr lang="cs-CZ" sz="32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500166" y="3643314"/>
            <a:ext cx="7072362" cy="71438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Slohový postup -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úvahový a vyprávěcí.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000232" y="2285992"/>
            <a:ext cx="6072230" cy="107157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Hřích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lásky, intimní sblížení, erotika mnicha (novice) se ženou.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643042" y="4572008"/>
            <a:ext cx="6786610" cy="64294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Individuální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řešení.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85918" y="285728"/>
            <a:ext cx="5643602" cy="1138773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Doplňte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správná jména postav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románu Jméno růže.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282" y="1643050"/>
            <a:ext cx="8643998" cy="1571636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Vypravěč  příběhu, mladý novic, se svým bystřejším  průvodcem odhalují tajemství vražd mnichů v klášteře, prožije také milostné vzplanutí k dívce, jež je upálena .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3286124"/>
            <a:ext cx="8715436" cy="107157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Učenec, jeho jméno odkazuje na  dílo A. C. Doyla. Má logické myšlení a bystrý úsudek, je bývalým inkvizitorem.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4500570"/>
            <a:ext cx="8715436" cy="71438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 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Knihovník, zemře při  ranní bohoslužbě, homosexuál.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4282" y="5429264"/>
            <a:ext cx="8715436" cy="107157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  </a:t>
            </a: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Starý slepý kněz, bývalý knihovník. Nemá rád  smích. Je ctižádostivý, má dobrou paměť a nezlomnou vůli.   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85918" y="285728"/>
            <a:ext cx="5643602" cy="1138773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Doplňte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správná jména postav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románu Jméno růže.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4282" y="1714488"/>
            <a:ext cx="3714776" cy="857256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Adso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z Melku.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2786058"/>
            <a:ext cx="4143404" cy="857256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Vilém z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Baskervillu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5720" y="3786190"/>
            <a:ext cx="2500330" cy="71438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 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Malachiáš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20" y="4714884"/>
            <a:ext cx="3500462" cy="1071570"/>
          </a:xfrm>
          <a:prstGeom prst="round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2700000" scaled="1"/>
          </a:gradFill>
          <a:ln>
            <a:solidFill>
              <a:srgbClr val="C00000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 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Jorge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z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Burgosu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9" name="Obrázek 8" descr="MC900019306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388" y="4500570"/>
            <a:ext cx="2474305" cy="2159616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2"/>
          </p:cNvPr>
          <p:cNvSpPr txBox="1"/>
          <p:nvPr/>
        </p:nvSpPr>
        <p:spPr>
          <a:xfrm>
            <a:off x="3286116" y="142852"/>
            <a:ext cx="5643602" cy="255454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Film  Jméno růže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http://www.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youtube.com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watch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?v=osSsf8-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kptA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Sledujte ukázku z filmu, vypracujte odpovědi  na otázky.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571868" y="2928934"/>
            <a:ext cx="4714908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Srovnejte </a:t>
            </a:r>
            <a:r>
              <a:rPr lang="cs-CZ" sz="3200" b="1" u="sng" dirty="0" smtClean="0">
                <a:latin typeface="+mj-lt"/>
              </a:rPr>
              <a:t>film s knihou.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.</a:t>
            </a:r>
            <a:endParaRPr lang="cs-CZ" sz="32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071670" y="3857628"/>
            <a:ext cx="6858048" cy="121444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2. Odpovídá film vašim představám o </a:t>
            </a:r>
            <a:r>
              <a:rPr lang="cs-CZ" sz="3200" b="1" u="sng" dirty="0" smtClean="0">
                <a:latin typeface="+mj-lt"/>
              </a:rPr>
              <a:t>středověkém světě?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86116" y="5357826"/>
            <a:ext cx="5357850" cy="1214446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3. Která </a:t>
            </a:r>
            <a:r>
              <a:rPr lang="cs-CZ" sz="3200" b="1" u="sng" dirty="0" smtClean="0">
                <a:latin typeface="+mj-lt"/>
              </a:rPr>
              <a:t>jiná literární díla </a:t>
            </a:r>
            <a:r>
              <a:rPr lang="cs-CZ" sz="3200" b="1" dirty="0" smtClean="0">
                <a:latin typeface="+mj-lt"/>
              </a:rPr>
              <a:t>se středověkou tematikou znáte?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2"/>
          </p:cNvPr>
          <p:cNvSpPr txBox="1"/>
          <p:nvPr/>
        </p:nvSpPr>
        <p:spPr>
          <a:xfrm>
            <a:off x="3286116" y="142852"/>
            <a:ext cx="5643602" cy="255454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bg1"/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Film  Jméno růže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http://www.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youtube.com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watch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?v=osSsf8-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kptA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Sledujte ukázku z filmu, vypracujte odpovědi  na otázky.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14282" y="4929198"/>
            <a:ext cx="8715436" cy="164307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indent="-51435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3.  Např. A. Jirásek Proti všem; Vlastimil Vondruška Přemyslovská epopej; Ludmila Vaňková Král železný a zlatý; W. </a:t>
            </a:r>
            <a:r>
              <a:rPr lang="cs-CZ" sz="3200" b="1" dirty="0" err="1" smtClean="0">
                <a:latin typeface="+mj-lt"/>
              </a:rPr>
              <a:t>Scott</a:t>
            </a:r>
            <a:r>
              <a:rPr lang="cs-CZ" sz="3200" b="1" dirty="0" smtClean="0">
                <a:latin typeface="+mj-lt"/>
              </a:rPr>
              <a:t> </a:t>
            </a:r>
            <a:r>
              <a:rPr lang="cs-CZ" sz="3200" b="1" dirty="0" err="1" smtClean="0">
                <a:latin typeface="+mj-lt"/>
              </a:rPr>
              <a:t>Ivanhoe</a:t>
            </a:r>
            <a:r>
              <a:rPr lang="cs-CZ" sz="3200" b="1" dirty="0" smtClean="0">
                <a:latin typeface="+mj-lt"/>
              </a:rPr>
              <a:t>, Talisman.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43174" y="214290"/>
            <a:ext cx="6286544" cy="1785950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5400000" scaled="0"/>
          </a:gradFill>
          <a:ln w="25400">
            <a:solidFill>
              <a:schemeClr val="tx1"/>
            </a:solidFill>
          </a:ln>
          <a:effectLst>
            <a:outerShdw blurRad="50800" dist="381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700" dirty="0" smtClean="0">
                <a:hlinkClick r:id="rId2"/>
              </a:rPr>
              <a:t/>
            </a:r>
            <a:br>
              <a:rPr lang="cs-CZ" sz="2700" dirty="0" smtClean="0">
                <a:hlinkClick r:id="rId2"/>
              </a:rPr>
            </a:br>
            <a:r>
              <a:rPr lang="cs-CZ" sz="2700" dirty="0" smtClean="0">
                <a:hlinkClick r:id="rId2"/>
              </a:rPr>
              <a:t/>
            </a:r>
            <a:br>
              <a:rPr lang="cs-CZ" sz="2700" dirty="0" smtClean="0">
                <a:hlinkClick r:id="rId2"/>
              </a:rPr>
            </a:br>
            <a:r>
              <a:rPr lang="cs-CZ" sz="2700" dirty="0" smtClean="0">
                <a:hlinkClick r:id="rId2"/>
              </a:rPr>
              <a:t/>
            </a:r>
            <a:br>
              <a:rPr lang="cs-CZ" sz="2700" dirty="0" smtClean="0">
                <a:hlinkClick r:id="rId2"/>
              </a:rPr>
            </a:br>
            <a:r>
              <a:rPr lang="cs-CZ" sz="2700" dirty="0" smtClean="0">
                <a:hlinkClick r:id="rId2"/>
              </a:rPr>
              <a:t>http://prehravac.rozhlas.cz/audio/2457569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Poslouchejte nahrávku a vypracujte odpovědi.</a:t>
            </a:r>
            <a:br>
              <a:rPr lang="cs-CZ" sz="2700" dirty="0" smtClean="0"/>
            </a:br>
            <a:r>
              <a:rPr lang="cs-CZ" sz="4000" b="1" dirty="0" smtClean="0">
                <a:solidFill>
                  <a:srgbClr val="C00000"/>
                </a:solidFill>
                <a:latin typeface="Monotype Corsiva" pitchFamily="66" charset="0"/>
              </a:rPr>
              <a:t>Umberto  Eco – Pražský hřbitov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071670" y="3857628"/>
            <a:ext cx="6858048" cy="235745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Jaké je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téma knihy?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Jak se jmenuje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hlavní hrdina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a jaký má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charakter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?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AutoNum type="arabicPeriod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Se kterým falzem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román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souvisí?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142844" y="928670"/>
            <a:ext cx="8786874" cy="578647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400" b="1" dirty="0" smtClean="0">
                <a:latin typeface="Monotype Corsiva" pitchFamily="66" charset="0"/>
              </a:rPr>
              <a:t>     </a:t>
            </a:r>
            <a:r>
              <a:rPr lang="cs-CZ" sz="2400" b="1" i="1" dirty="0" smtClean="0"/>
              <a:t>Drumont měl lví hřívu a mohutný černý vous, orlí nos a planoucí oči, takže byste ho mohli pokládat (s přihlédnutím k dobové ikonografii) za židovského proroka. A jeho antijudaismus v sobě skutečně nesl cosi mesiášského, jako by Všemohoucí pověřil zničením vyvoleného národa právě jeho. Simonini byl  Drumontovou protižidovskou záští fascinován. Drumont nenáviděl Židy takříkajíc z lásky, byla to volba a oddaná služba, pud nahrazující pud sexuální.(…)</a:t>
            </a:r>
          </a:p>
          <a:p>
            <a:pPr algn="just"/>
            <a:r>
              <a:rPr lang="cs-CZ" sz="2400" b="1" i="1" dirty="0" smtClean="0"/>
              <a:t>     Jindy se mluvilo o alkoholismu, ráně pustošící tehdy Francii. Uvádělo se, že jen v Paříži se ročně zkonzumuje 141 tisíc hektolitrů alkoholu.</a:t>
            </a:r>
          </a:p>
          <a:p>
            <a:pPr algn="just"/>
            <a:r>
              <a:rPr lang="cs-CZ" sz="2400" b="1" i="1" dirty="0" smtClean="0"/>
              <a:t>     ,,Alkohol,“ řekl někdo, ,,šíří Židé a zednáři. Zdokonalili svůj tradiční jed, roztok arseniku. Teď vyrábějí jed, který vypadá jako voda a obsahuje opium a španělské mušky. Způsobuje malátnost nebo idiotismus a nakonec smrt.“ (…) </a:t>
            </a:r>
          </a:p>
          <a:p>
            <a:pPr algn="just"/>
            <a:r>
              <a:rPr lang="cs-CZ" sz="2400" b="1" i="1" dirty="0" smtClean="0"/>
              <a:t>      </a:t>
            </a:r>
            <a:endParaRPr lang="cs-CZ" sz="2400" b="1" dirty="0" smtClean="0">
              <a:latin typeface="Monotype Corsiva" pitchFamily="66" charset="0"/>
            </a:endParaRPr>
          </a:p>
          <a:p>
            <a:pPr algn="just"/>
            <a:r>
              <a:rPr lang="cs-CZ" sz="2400" b="1" i="1" dirty="0" smtClean="0">
                <a:latin typeface="Monotype Corsiva" pitchFamily="66" charset="0"/>
              </a:rPr>
              <a:t>     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42844" y="214290"/>
            <a:ext cx="8786874" cy="584775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Pražský hřbitov 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(2010)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– výchozí text 4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85728"/>
            <a:ext cx="6286544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928794" y="1214422"/>
            <a:ext cx="6429420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+mj-lt"/>
              </a:rPr>
              <a:t>1. Vymyslete vlastní název pro text.</a:t>
            </a:r>
            <a:endParaRPr lang="cs-CZ" sz="3200" b="1" dirty="0" smtClean="0">
              <a:solidFill>
                <a:srgbClr val="C00000"/>
              </a:solidFill>
              <a:latin typeface="+mj-lt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500430" y="3571876"/>
            <a:ext cx="3643338" cy="78581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Kdo byli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zednáři?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00298" y="2285992"/>
            <a:ext cx="5429288" cy="107157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. Jak rozumíte výrazům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ikonografie, španělské mušky?</a:t>
            </a:r>
            <a:r>
              <a:rPr kumimoji="0" lang="cs-CZ" sz="3200" b="1" i="1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 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00298" y="4500570"/>
            <a:ext cx="5857916" cy="114300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4. Ke kterému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literárnímu směru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lze dílo přiřadit? 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42976" y="142852"/>
            <a:ext cx="7000924" cy="70788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4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57158" y="1071546"/>
            <a:ext cx="8643998" cy="542928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5">
                  <a:lumMod val="75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2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.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Ikonografie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– obor dějin umění, který zkoumá různé způsoby zobrazení, popisuje je.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  <a:hlinkClick r:id="rId2"/>
              </a:rPr>
              <a:t>http://cs.wikipedia.org/wiki/Ikonografie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uLnTx/>
              <a:uFillTx/>
              <a:latin typeface="+mj-lt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Španělské mušky </a:t>
            </a:r>
            <a:r>
              <a:rPr lang="cs-CZ" sz="2800" b="1" dirty="0" smtClean="0">
                <a:latin typeface="+mj-lt"/>
              </a:rPr>
              <a:t>– látka užívaná jako afrodisiakum i jako prudký jed, je  získaná z brouka  </a:t>
            </a:r>
            <a:r>
              <a:rPr lang="cs-CZ" sz="2800" b="1" dirty="0" err="1" smtClean="0">
                <a:latin typeface="+mj-lt"/>
              </a:rPr>
              <a:t>puchýřníka</a:t>
            </a:r>
            <a:r>
              <a:rPr lang="cs-CZ" sz="2800" b="1" dirty="0" smtClean="0">
                <a:latin typeface="+mj-lt"/>
              </a:rPr>
              <a:t> lékařského.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400" b="1" dirty="0" smtClean="0">
                <a:latin typeface="+mj-lt"/>
                <a:hlinkClick r:id="rId3"/>
              </a:rPr>
              <a:t>http://cs.wikipedia.org/wiki/Puch%C3%BD%C5%99n%C3%ADk_l%C3%A9ka%C5%99sk%C3%BD</a:t>
            </a:r>
            <a:endParaRPr lang="cs-CZ" sz="2400" b="1" dirty="0" smtClean="0">
              <a:latin typeface="+mj-lt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b="1" dirty="0" smtClean="0">
                <a:latin typeface="+mj-lt"/>
              </a:rPr>
              <a:t>3. </a:t>
            </a:r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Zednáři </a:t>
            </a:r>
            <a:r>
              <a:rPr lang="cs-CZ" sz="2800" b="1" dirty="0" smtClean="0">
                <a:latin typeface="+mj-lt"/>
              </a:rPr>
              <a:t>– členové tajného družení.  </a:t>
            </a:r>
            <a:r>
              <a:rPr lang="cs-CZ" sz="2400" b="1" dirty="0" smtClean="0">
                <a:latin typeface="+mj-lt"/>
                <a:hlinkClick r:id="rId4"/>
              </a:rPr>
              <a:t>http://cs.wikipedia.org/wiki/Svobodn%C3%A9_zedn%C3%A1%C5%99stv%C3%AD</a:t>
            </a:r>
            <a:endParaRPr lang="cs-CZ" sz="2800" b="1" dirty="0" smtClean="0">
              <a:latin typeface="+mj-lt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i="1" dirty="0" smtClean="0">
                <a:latin typeface="+mj-lt"/>
              </a:rPr>
              <a:t>4.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Postmodernismus.</a:t>
            </a:r>
            <a:endParaRPr kumimoji="0" lang="cs-CZ" sz="3200" b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929058" y="214290"/>
            <a:ext cx="5000661" cy="1692771"/>
          </a:xfrm>
          <a:prstGeom prst="rect">
            <a:avLst/>
          </a:prstGeom>
          <a:gradFill>
            <a:gsLst>
              <a:gs pos="1000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popletené názvy děl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Umberta Eca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142844" y="5072074"/>
            <a:ext cx="1643074" cy="1500198"/>
          </a:xfrm>
          <a:prstGeom prst="sun">
            <a:avLst/>
          </a:prstGeom>
          <a:gradFill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5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214810" y="2500306"/>
            <a:ext cx="4357718" cy="928694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lilie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14810" y="3571876"/>
            <a:ext cx="4357718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Pařížský hřbitov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857620" y="4572008"/>
            <a:ext cx="4786346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Foucaultovy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hodiny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28992" y="5572140"/>
            <a:ext cx="5286412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Sny včerejšího dne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unce 10"/>
          <p:cNvSpPr/>
          <p:nvPr/>
        </p:nvSpPr>
        <p:spPr>
          <a:xfrm>
            <a:off x="142844" y="5072074"/>
            <a:ext cx="1643074" cy="1500198"/>
          </a:xfrm>
          <a:prstGeom prst="sun">
            <a:avLst/>
          </a:prstGeom>
          <a:gradFill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5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214810" y="2500306"/>
            <a:ext cx="4357718" cy="928694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Jméno růže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14810" y="3571876"/>
            <a:ext cx="4357718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Pražský hřbitov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857620" y="4572008"/>
            <a:ext cx="4786346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Foucaultovo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kyvadlo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28992" y="5572140"/>
            <a:ext cx="5286412" cy="785818"/>
          </a:xfrm>
          <a:prstGeom prst="roundRect">
            <a:avLst/>
          </a:prstGeom>
          <a:gradFill>
            <a:gsLst>
              <a:gs pos="10000">
                <a:schemeClr val="accent5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5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Ostrov včerejšího dne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29058" y="214290"/>
            <a:ext cx="5000661" cy="1692771"/>
          </a:xfrm>
          <a:prstGeom prst="rect">
            <a:avLst/>
          </a:prstGeom>
          <a:gradFill>
            <a:gsLst>
              <a:gs pos="10000">
                <a:schemeClr val="accent5"/>
              </a:gs>
              <a:gs pos="50000">
                <a:schemeClr val="bg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popletené názvy děl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Umberta Eca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14414" y="142852"/>
            <a:ext cx="6858048" cy="95410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st="127000" dir="7680000" sx="46000" sy="46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Současníci  Umberta Eca</a:t>
            </a:r>
          </a:p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Odhalte jména a doplňte díla.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57950" y="1857364"/>
            <a:ext cx="1000132" cy="584775"/>
          </a:xfrm>
          <a:prstGeom prst="rect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50000">
                <a:schemeClr val="bg1"/>
              </a:gs>
              <a:gs pos="100000">
                <a:schemeClr val="bg2">
                  <a:lumMod val="50000"/>
                </a:schemeClr>
              </a:gs>
            </a:gsLst>
            <a:path path="circle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50800" dir="5400000" sx="15000" sy="15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4282" y="1357298"/>
          <a:ext cx="8715436" cy="5334000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1739426"/>
                <a:gridCol w="2546854"/>
                <a:gridCol w="2357454"/>
                <a:gridCol w="2071702"/>
              </a:tblGrid>
              <a:tr h="53837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Zkratka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Jméno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Dílo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Stát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842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O P</a:t>
                      </a:r>
                    </a:p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 J s č</a:t>
                      </a:r>
                      <a:endParaRPr lang="cs-CZ" sz="36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Turecko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175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H  M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N d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Japonsko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509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 L</a:t>
                      </a: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K z o</a:t>
                      </a:r>
                      <a:endParaRPr lang="cs-CZ" sz="32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Česká</a:t>
                      </a:r>
                      <a:r>
                        <a:rPr lang="cs-CZ" sz="3600" b="1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republika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8113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P C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Brazílie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214414" y="142852"/>
            <a:ext cx="6858048" cy="1077218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0000">
                <a:schemeClr val="bg1"/>
              </a:gs>
              <a:gs pos="100000">
                <a:schemeClr val="accent5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st="127000" dir="7680000" sx="46000" sy="46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Současníci  Umberta Eca</a:t>
            </a:r>
          </a:p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Odhalte jména a doplňte díla.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57950" y="1857364"/>
            <a:ext cx="1000132" cy="584775"/>
          </a:xfrm>
          <a:prstGeom prst="rect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50000">
                <a:schemeClr val="bg1"/>
              </a:gs>
              <a:gs pos="100000">
                <a:schemeClr val="bg2">
                  <a:lumMod val="50000"/>
                </a:schemeClr>
              </a:gs>
            </a:gsLst>
            <a:path path="circle">
              <a:fillToRect l="100000" t="100000"/>
            </a:path>
          </a:gradFill>
          <a:ln>
            <a:solidFill>
              <a:schemeClr val="tx1"/>
            </a:solidFill>
          </a:ln>
          <a:effectLst>
            <a:outerShdw blurRad="50800" dist="50800" dir="5400000" sx="15000" sy="15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4282" y="1357298"/>
          <a:ext cx="8715436" cy="5334000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1739426"/>
                <a:gridCol w="2546854"/>
                <a:gridCol w="2357454"/>
                <a:gridCol w="2071702"/>
              </a:tblGrid>
              <a:tr h="538379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Zkratka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Jméno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Dílo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Stát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842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O P</a:t>
                      </a:r>
                    </a:p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 J s Č</a:t>
                      </a:r>
                      <a:endParaRPr lang="cs-CZ" sz="36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Orhan</a:t>
                      </a:r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3200" b="1" baseline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3200" b="1" baseline="0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Pamuk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Jmenuji se Červená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Turecko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175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H  M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N d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Haruki</a:t>
                      </a:r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Murakami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Norské</a:t>
                      </a:r>
                      <a:r>
                        <a:rPr lang="cs-CZ" sz="3200" b="1" baseline="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dřevo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Japonsko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509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 L</a:t>
                      </a: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K z o</a:t>
                      </a:r>
                      <a:endParaRPr lang="cs-CZ" sz="32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Arnošt </a:t>
                      </a:r>
                    </a:p>
                    <a:p>
                      <a:pPr algn="ctr"/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Lustig</a:t>
                      </a:r>
                      <a:endParaRPr lang="cs-CZ" sz="3200" b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Krásné zelené oči</a:t>
                      </a:r>
                      <a:endParaRPr lang="cs-CZ" sz="36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Česká</a:t>
                      </a:r>
                      <a:r>
                        <a:rPr lang="cs-CZ" sz="3600" b="1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republika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81136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P C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Monotype Corsiva" pitchFamily="66" charset="0"/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Monotype Corsiva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Paolo</a:t>
                      </a:r>
                      <a:endParaRPr lang="cs-CZ" sz="3200" b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200" b="1" dirty="0" err="1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Coelho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 smtClean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Alchymista</a:t>
                      </a:r>
                      <a:endParaRPr lang="cs-CZ" sz="32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3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Brazílie</a:t>
                      </a:r>
                      <a:endParaRPr lang="cs-CZ" sz="3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5357826"/>
            <a:ext cx="691554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Konec prezentace</a:t>
            </a:r>
            <a:endParaRPr lang="cs-CZ" sz="7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4214810" y="1571612"/>
            <a:ext cx="4714908" cy="3594527"/>
          </a:xfrm>
          <a:prstGeom prst="rect">
            <a:avLst/>
          </a:prstGeom>
          <a:gradFill>
            <a:gsLst>
              <a:gs pos="0">
                <a:schemeClr val="accent5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5">
                  <a:lumMod val="40000"/>
                  <a:lumOff val="60000"/>
                </a:schemeClr>
              </a:gs>
            </a:gsLst>
            <a:lin ang="5400000" scaled="0"/>
          </a:gra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vert="horz" wrap="square" lIns="0" tIns="60306" rIns="0" bIns="8569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1" u="none" strike="noStrike" cap="none" normalizeH="0" baseline="0" dirty="0" smtClean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Člověk se vždycky narodí ve špatném znamení a prožít svůj život důstojně znamená vlastně den po dni korigovat vlastní horoskop.</a:t>
            </a:r>
            <a:endParaRPr kumimoji="0" lang="cs-CZ" sz="2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214810" cy="714380"/>
          </a:xfrm>
          <a:ln w="0"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5072098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§"/>
            </a:pPr>
            <a:endParaRPr lang="cs-CZ" sz="1800" dirty="0" smtClean="0"/>
          </a:p>
          <a:p>
            <a:pPr lvl="0">
              <a:buFont typeface="Wingdings" pitchFamily="2" charset="2"/>
              <a:buChar char="§"/>
            </a:pPr>
            <a:r>
              <a:rPr lang="cs-CZ" sz="2000" dirty="0" smtClean="0"/>
              <a:t>ECO, Umberto. </a:t>
            </a:r>
            <a:r>
              <a:rPr lang="cs-CZ" sz="2000" i="1" dirty="0" smtClean="0"/>
              <a:t>Jméno růže</a:t>
            </a:r>
            <a:r>
              <a:rPr lang="cs-CZ" sz="2000" dirty="0" smtClean="0"/>
              <a:t>. Praha: Odeon, 1988.</a:t>
            </a:r>
          </a:p>
          <a:p>
            <a:pPr lvl="0">
              <a:buFont typeface="Wingdings" pitchFamily="2" charset="2"/>
              <a:buChar char="§"/>
            </a:pPr>
            <a:r>
              <a:rPr lang="cs-CZ" sz="2000" dirty="0" smtClean="0"/>
              <a:t>ECO, Umberto. </a:t>
            </a:r>
            <a:r>
              <a:rPr lang="cs-CZ" sz="2000" i="1" dirty="0" smtClean="0"/>
              <a:t>Pražský hřbitov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Argo</a:t>
            </a:r>
            <a:r>
              <a:rPr lang="cs-CZ" sz="2000" dirty="0" smtClean="0"/>
              <a:t>, 2011, ISBN 978-80-257-0487-5.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KARPATSKÝ, Dušan. </a:t>
            </a:r>
            <a:r>
              <a:rPr lang="cs-CZ" sz="2000" i="1" dirty="0" smtClean="0">
                <a:solidFill>
                  <a:prstClr val="black"/>
                </a:solidFill>
              </a:rPr>
              <a:t>Labyrint literatury. </a:t>
            </a:r>
            <a:r>
              <a:rPr lang="cs-CZ" sz="2000" dirty="0" smtClean="0">
                <a:solidFill>
                  <a:prstClr val="black"/>
                </a:solidFill>
              </a:rPr>
              <a:t>Praha: Albatros, 2008, ISBN 13-752-008.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    SOCHROVÁ, Marie. Literatura v kostce pro střední školy. Havlíčkův  Brod:  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      Fragment, 1999, ISBN 80-7200-332-1.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>
                <a:solidFill>
                  <a:prstClr val="black"/>
                </a:solidFill>
              </a:rPr>
              <a:t>    </a:t>
            </a:r>
            <a:r>
              <a:rPr lang="cs-CZ" sz="2000" dirty="0" smtClean="0"/>
              <a:t>SOUKAL, Josef a kol. </a:t>
            </a:r>
            <a:r>
              <a:rPr lang="cs-CZ" sz="2000" i="1" dirty="0" smtClean="0"/>
              <a:t>Literatura pro IV. ročník gymnázií</a:t>
            </a:r>
            <a:r>
              <a:rPr lang="cs-CZ" sz="2000" dirty="0" smtClean="0"/>
              <a:t>. Praha: SPN,  2005, ISBN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000" dirty="0" smtClean="0"/>
              <a:t>      80-7235-311.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/>
              <a:t>    </a:t>
            </a:r>
            <a:r>
              <a:rPr lang="cs-CZ" sz="2000" dirty="0" smtClean="0">
                <a:hlinkClick r:id="rId3"/>
              </a:rPr>
              <a:t>http://cs.wikipedia.org/wiki/Umberto_Eco</a:t>
            </a:r>
            <a:endParaRPr lang="cs-CZ" sz="20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/>
              <a:t>   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argo.cz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autori</a:t>
            </a:r>
            <a:r>
              <a:rPr lang="cs-CZ" sz="2000" dirty="0" smtClean="0">
                <a:hlinkClick r:id="rId4"/>
              </a:rPr>
              <a:t>/114/eco-umberto/o-autorovi/</a:t>
            </a:r>
            <a:endParaRPr lang="cs-CZ" sz="20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/>
              <a:t>    </a:t>
            </a:r>
            <a:r>
              <a:rPr lang="cs-CZ" sz="2000" dirty="0" smtClean="0">
                <a:hlinkClick r:id="rId5"/>
              </a:rPr>
              <a:t>http://cs.wikipedia.org/wiki/Jm%C3%A9no_r%C5%AF%C5%BEe</a:t>
            </a:r>
            <a:endParaRPr lang="cs-CZ" sz="20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/>
              <a:t>    </a:t>
            </a: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csfd.cz</a:t>
            </a:r>
            <a:r>
              <a:rPr lang="cs-CZ" sz="2000" dirty="0" smtClean="0">
                <a:hlinkClick r:id="rId6"/>
              </a:rPr>
              <a:t>/film/166-</a:t>
            </a:r>
            <a:r>
              <a:rPr lang="cs-CZ" sz="2000" dirty="0" err="1" smtClean="0">
                <a:hlinkClick r:id="rId6"/>
              </a:rPr>
              <a:t>jmeno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ruze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smtClean="0"/>
              <a:t> 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/>
              <a:t>    </a:t>
            </a:r>
            <a:r>
              <a:rPr lang="cs-CZ" sz="2000" dirty="0" smtClean="0">
                <a:hlinkClick r:id="rId7"/>
              </a:rPr>
              <a:t>http://art.ihned.cz/c1-53231890-obchazi-tu-strasidlo-nenavisti</a:t>
            </a:r>
            <a:endParaRPr lang="cs-CZ" sz="20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/>
              <a:t>    </a:t>
            </a:r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databazeknih.cz</a:t>
            </a:r>
            <a:r>
              <a:rPr lang="cs-CZ" sz="2000" dirty="0" smtClean="0">
                <a:hlinkClick r:id="rId8"/>
              </a:rPr>
              <a:t>/knihy/</a:t>
            </a:r>
            <a:r>
              <a:rPr lang="cs-CZ" sz="2000" dirty="0" err="1" smtClean="0">
                <a:hlinkClick r:id="rId8"/>
              </a:rPr>
              <a:t>prazsky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hrbitov</a:t>
            </a:r>
            <a:r>
              <a:rPr lang="cs-CZ" sz="2000" dirty="0" smtClean="0">
                <a:hlinkClick r:id="rId8"/>
              </a:rPr>
              <a:t>-86803</a:t>
            </a:r>
            <a:r>
              <a:rPr lang="cs-CZ" sz="2000" dirty="0" smtClean="0"/>
              <a:t>  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2000" dirty="0" smtClean="0"/>
              <a:t>    Archiv autorky.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lv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None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3357586" cy="714380"/>
          </a:xfrm>
          <a:ln w="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857208"/>
            <a:ext cx="8643998" cy="3214734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3"/>
              </a:rPr>
              <a:t>http://commons.wikimedia.org/wiki/File:Umberto_Eco_04.jpg?uselang=it</a:t>
            </a:r>
            <a:r>
              <a:rPr lang="cs-CZ" sz="2000" dirty="0" smtClean="0"/>
              <a:t> (pozadí)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hlinkClick r:id="rId4"/>
              </a:rPr>
              <a:t>http://commons.wikimedia.org/wiki/File:Umberto_Eco_signature.svg?uselang=it</a:t>
            </a:r>
            <a:r>
              <a:rPr lang="cs-CZ" sz="2000" dirty="0" smtClean="0"/>
              <a:t>  (podpis, snímek 3)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Klipart (obrázky jsou součástí volně dostupné galerie Microsoft Office dostupné na adrese </a:t>
            </a:r>
            <a:r>
              <a:rPr lang="cs-CZ" sz="2000" u="sng" dirty="0" smtClean="0">
                <a:hlinkClick r:id="rId5"/>
              </a:rPr>
              <a:t>www.office.</a:t>
            </a:r>
            <a:r>
              <a:rPr lang="cs-CZ" sz="2000" u="sng" dirty="0" err="1" smtClean="0">
                <a:hlinkClick r:id="rId5"/>
              </a:rPr>
              <a:t>microsoft.com</a:t>
            </a:r>
            <a:r>
              <a:rPr lang="cs-CZ" sz="2000" dirty="0" smtClean="0"/>
              <a:t>).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Archiv autorky.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3092</TotalTime>
  <Words>1828</Words>
  <Application>Microsoft Office PowerPoint</Application>
  <PresentationFormat>Předvádění na obrazovce (4:3)</PresentationFormat>
  <Paragraphs>259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Snímek 1</vt:lpstr>
      <vt:lpstr>Snímek 2</vt:lpstr>
      <vt:lpstr>(1932)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  http://prehravac.rozhlas.cz/audio/2457569 Poslouchejte nahrávku a vypracujte odpovědi. Umberto  Eco – Pražský hřbitov  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Použitá literatura a zdroje</vt:lpstr>
      <vt:lpstr>Obrazový materiál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Umberto Eco</dc:title>
  <dc:subject>DUM 32</dc:subject>
  <dc:creator>LN</dc:creator>
  <cp:lastModifiedBy>Alice</cp:lastModifiedBy>
  <cp:revision>311</cp:revision>
  <dcterms:created xsi:type="dcterms:W3CDTF">2014-01-19T07:36:07Z</dcterms:created>
  <dcterms:modified xsi:type="dcterms:W3CDTF">2014-04-14T22:26:21Z</dcterms:modified>
</cp:coreProperties>
</file>