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6"/>
  </p:notesMasterIdLst>
  <p:sldIdLst>
    <p:sldId id="269" r:id="rId3"/>
    <p:sldId id="271" r:id="rId4"/>
    <p:sldId id="258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59" r:id="rId1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1386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4705D5C-D8DF-4979-B69F-4DD316A6222D}" type="datetimeFigureOut">
              <a:rPr lang="cs-CZ" smtClean="0"/>
              <a:t>15.4.2014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18B37C5-5267-4FCF-8D65-79F57F88792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2829471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032DC54-DDA7-4A20-8A1B-9237F47FEBC3}" type="slidenum">
              <a:rPr lang="cs-CZ" smtClean="0"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8914496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7E3FA8-CFE8-4B4A-8FEE-A327B7DF36CF}" type="datetimeFigureOut">
              <a:rPr lang="cs-CZ" smtClean="0"/>
              <a:t>15.4.2014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ACFDB8-33A6-4B30-98B6-E7EE688C55C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519124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7E3FA8-CFE8-4B4A-8FEE-A327B7DF36CF}" type="datetimeFigureOut">
              <a:rPr lang="cs-CZ" smtClean="0"/>
              <a:t>15.4.2014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ACFDB8-33A6-4B30-98B6-E7EE688C55C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811249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7E3FA8-CFE8-4B4A-8FEE-A327B7DF36CF}" type="datetimeFigureOut">
              <a:rPr lang="cs-CZ" smtClean="0"/>
              <a:t>15.4.2014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ACFDB8-33A6-4B30-98B6-E7EE688C55C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0825283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7E3FA8-CFE8-4B4A-8FEE-A327B7DF36CF}" type="datetimeFigureOut">
              <a:rPr lang="cs-CZ" smtClean="0"/>
              <a:t>15.4.2014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ACFDB8-33A6-4B30-98B6-E7EE688C55C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625977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7E3FA8-CFE8-4B4A-8FEE-A327B7DF36CF}" type="datetimeFigureOut">
              <a:rPr lang="cs-CZ" smtClean="0"/>
              <a:t>15.4.2014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ACFDB8-33A6-4B30-98B6-E7EE688C55C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716125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7E3FA8-CFE8-4B4A-8FEE-A327B7DF36CF}" type="datetimeFigureOut">
              <a:rPr lang="cs-CZ" smtClean="0"/>
              <a:t>15.4.2014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ACFDB8-33A6-4B30-98B6-E7EE688C55C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5217684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7E3FA8-CFE8-4B4A-8FEE-A327B7DF36CF}" type="datetimeFigureOut">
              <a:rPr lang="cs-CZ" smtClean="0"/>
              <a:t>15.4.2014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ACFDB8-33A6-4B30-98B6-E7EE688C55C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329276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7E3FA8-CFE8-4B4A-8FEE-A327B7DF36CF}" type="datetimeFigureOut">
              <a:rPr lang="cs-CZ" smtClean="0"/>
              <a:t>15.4.2014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ACFDB8-33A6-4B30-98B6-E7EE688C55C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896885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7E3FA8-CFE8-4B4A-8FEE-A327B7DF36CF}" type="datetimeFigureOut">
              <a:rPr lang="cs-CZ" smtClean="0"/>
              <a:t>15.4.2014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ACFDB8-33A6-4B30-98B6-E7EE688C55C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342336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7E3FA8-CFE8-4B4A-8FEE-A327B7DF36CF}" type="datetimeFigureOut">
              <a:rPr lang="cs-CZ" smtClean="0"/>
              <a:t>15.4.2014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ACFDB8-33A6-4B30-98B6-E7EE688C55C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136544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7E3FA8-CFE8-4B4A-8FEE-A327B7DF36CF}" type="datetimeFigureOut">
              <a:rPr lang="cs-CZ" smtClean="0"/>
              <a:t>15.4.2014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ACFDB8-33A6-4B30-98B6-E7EE688C55C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3217594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7E3FA8-CFE8-4B4A-8FEE-A327B7DF36CF}" type="datetimeFigureOut">
              <a:rPr lang="cs-CZ" smtClean="0"/>
              <a:t>15.4.2014</a:t>
            </a:fld>
            <a:endParaRPr lang="cs-CZ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FCACFDB8-33A6-4B30-98B6-E7EE688C55C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7E3FA8-CFE8-4B4A-8FEE-A327B7DF36CF}" type="datetimeFigureOut">
              <a:rPr lang="cs-CZ" smtClean="0"/>
              <a:t>15.4.2014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FCACFDB8-33A6-4B30-98B6-E7EE688C55C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7E3FA8-CFE8-4B4A-8FEE-A327B7DF36CF}" type="datetimeFigureOut">
              <a:rPr lang="cs-CZ" smtClean="0"/>
              <a:t>15.4.2014</a:t>
            </a:fld>
            <a:endParaRPr lang="cs-CZ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ACFDB8-33A6-4B30-98B6-E7EE688C55C4}" type="slidenum">
              <a:rPr lang="cs-CZ" smtClean="0"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7E3FA8-CFE8-4B4A-8FEE-A327B7DF36CF}" type="datetimeFigureOut">
              <a:rPr lang="cs-CZ" smtClean="0"/>
              <a:t>15.4.2014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ACFDB8-33A6-4B30-98B6-E7EE688C55C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7E3FA8-CFE8-4B4A-8FEE-A327B7DF36CF}" type="datetimeFigureOut">
              <a:rPr lang="cs-CZ" smtClean="0"/>
              <a:t>15.4.2014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FCACFDB8-33A6-4B30-98B6-E7EE688C55C4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7E3FA8-CFE8-4B4A-8FEE-A327B7DF36CF}" type="datetimeFigureOut">
              <a:rPr lang="cs-CZ" smtClean="0"/>
              <a:t>15.4.2014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ACFDB8-33A6-4B30-98B6-E7EE688C55C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7E3FA8-CFE8-4B4A-8FEE-A327B7DF36CF}" type="datetimeFigureOut">
              <a:rPr lang="cs-CZ" smtClean="0"/>
              <a:t>15.4.2014</a:t>
            </a:fld>
            <a:endParaRPr lang="cs-CZ"/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ACFDB8-33A6-4B30-98B6-E7EE688C55C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7E3FA8-CFE8-4B4A-8FEE-A327B7DF36CF}" type="datetimeFigureOut">
              <a:rPr lang="cs-CZ" smtClean="0"/>
              <a:t>15.4.2014</a:t>
            </a:fld>
            <a:endParaRPr lang="cs-CZ"/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ACFDB8-33A6-4B30-98B6-E7EE688C55C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7E3FA8-CFE8-4B4A-8FEE-A327B7DF36CF}" type="datetimeFigureOut">
              <a:rPr lang="cs-CZ" smtClean="0"/>
              <a:t>15.4.2014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ACFDB8-33A6-4B30-98B6-E7EE688C55C4}" type="slidenum">
              <a:rPr lang="cs-CZ" smtClean="0"/>
              <a:t>‹#›</a:t>
            </a:fld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7E3FA8-CFE8-4B4A-8FEE-A327B7DF36CF}" type="datetimeFigureOut">
              <a:rPr lang="cs-CZ" smtClean="0"/>
              <a:t>15.4.2014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ACFDB8-33A6-4B30-98B6-E7EE688C55C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7E3FA8-CFE8-4B4A-8FEE-A327B7DF36CF}" type="datetimeFigureOut">
              <a:rPr lang="cs-CZ" smtClean="0"/>
              <a:t>15.4.2014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ACFDB8-33A6-4B30-98B6-E7EE688C55C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F7E3FA8-CFE8-4B4A-8FEE-A327B7DF36CF}" type="datetimeFigureOut">
              <a:rPr lang="cs-CZ" smtClean="0"/>
              <a:t>15.4.2014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CACFDB8-33A6-4B30-98B6-E7EE688C55C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47866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7F7E3FA8-CFE8-4B4A-8FEE-A327B7DF36CF}" type="datetimeFigureOut">
              <a:rPr lang="cs-CZ" smtClean="0"/>
              <a:t>15.4.2014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FCACFDB8-33A6-4B30-98B6-E7EE688C55C4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1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5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5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5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://en.wikipedia.org/wiki/Gibraltar" TargetMode="External"/><Relationship Id="rId7" Type="http://schemas.openxmlformats.org/officeDocument/2006/relationships/hyperlink" Target="http://en.wikipedia.org/wiki/File:Barbary_macaque_and_tourists.jpg" TargetMode="External"/><Relationship Id="rId2" Type="http://schemas.openxmlformats.org/officeDocument/2006/relationships/hyperlink" Target="http://www.giblogswallop.co.uk/wp-content/uploads/2011/09/Gibraltar-National-Day-036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derekdohren.com/apps/photos/photo?photoid=93279576" TargetMode="External"/><Relationship Id="rId5" Type="http://schemas.openxmlformats.org/officeDocument/2006/relationships/hyperlink" Target="http://www.mooncruisegallery.com/wp-content/uploads/2013/05/rock-of-gibraltar.jpg" TargetMode="External"/><Relationship Id="rId4" Type="http://schemas.openxmlformats.org/officeDocument/2006/relationships/hyperlink" Target="http://geography.howstuffworks.com/europe/gibraltar.htm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mi21.vsb.cz/sites/mi21.vsb.cz/files/img/OPVK_hor_zakladni_logolink_CB_cz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36702"/>
            <a:ext cx="9144000" cy="19673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827584" y="6356350"/>
            <a:ext cx="7632848" cy="365125"/>
          </a:xfrm>
        </p:spPr>
        <p:txBody>
          <a:bodyPr/>
          <a:lstStyle/>
          <a:p>
            <a:r>
              <a:rPr lang="cs-CZ" sz="1400" dirty="0" smtClean="0"/>
              <a:t>Střední škola  a Vyšší odborná škola cestovního ruchu, Senovážné náměstí 12, České Budějovice 370  01</a:t>
            </a:r>
            <a:endParaRPr lang="cs-CZ" sz="1400" dirty="0"/>
          </a:p>
        </p:txBody>
      </p:sp>
      <p:graphicFrame>
        <p:nvGraphicFramePr>
          <p:cNvPr id="7" name="Tabulk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10345173"/>
              </p:ext>
            </p:extLst>
          </p:nvPr>
        </p:nvGraphicFramePr>
        <p:xfrm>
          <a:off x="1007604" y="2924944"/>
          <a:ext cx="7248961" cy="316382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28381"/>
                <a:gridCol w="5220580"/>
              </a:tblGrid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cap="small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Číslo projektu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CZ. 1. 07 / 1. 5. 00 /34. 0423</a:t>
                      </a:r>
                      <a:endParaRPr lang="cs-CZ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cap="small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Číslo materiálu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4.</a:t>
                      </a:r>
                      <a:endParaRPr lang="cs-CZ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cap="small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název školy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cs-CZ" sz="1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Střední škola a Vyšší odborná škola cestovního ruchu, Senovážné náměstí 12, České Budějovice 370 01</a:t>
                      </a:r>
                      <a:endParaRPr lang="cs-CZ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cap="small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Autor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Mgr.Alena</a:t>
                      </a:r>
                      <a:r>
                        <a:rPr lang="cs-CZ" dirty="0" smtClean="0"/>
                        <a:t> Zelenková</a:t>
                      </a:r>
                      <a:endParaRPr lang="cs-CZ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cap="small" dirty="0" err="1">
                          <a:effectLst/>
                          <a:latin typeface="Calibri"/>
                          <a:ea typeface="Calibri"/>
                          <a:cs typeface="Times New Roman"/>
                        </a:rPr>
                        <a:t>Tématický</a:t>
                      </a:r>
                      <a:r>
                        <a:rPr lang="cs-CZ" sz="2400" cap="small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 celek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Geography</a:t>
                      </a:r>
                      <a:r>
                        <a:rPr lang="cs-CZ" dirty="0" smtClean="0"/>
                        <a:t> – Gibraltar (</a:t>
                      </a:r>
                      <a:r>
                        <a:rPr lang="cs-CZ" dirty="0" err="1" smtClean="0"/>
                        <a:t>British</a:t>
                      </a:r>
                      <a:r>
                        <a:rPr lang="cs-CZ" dirty="0" smtClean="0"/>
                        <a:t> </a:t>
                      </a:r>
                      <a:r>
                        <a:rPr lang="cs-CZ" dirty="0" err="1" smtClean="0"/>
                        <a:t>Overseas</a:t>
                      </a:r>
                      <a:r>
                        <a:rPr lang="cs-CZ" dirty="0" smtClean="0"/>
                        <a:t> </a:t>
                      </a:r>
                      <a:r>
                        <a:rPr lang="cs-CZ" dirty="0" err="1" smtClean="0"/>
                        <a:t>Territory</a:t>
                      </a:r>
                      <a:r>
                        <a:rPr lang="cs-CZ" dirty="0" smtClean="0"/>
                        <a:t>)</a:t>
                      </a:r>
                      <a:endParaRPr lang="cs-CZ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cap="small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Ročník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1.-4.</a:t>
                      </a:r>
                      <a:endParaRPr lang="cs-CZ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cap="small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Datum tvorby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cs-CZ" smtClean="0"/>
                        <a:t>Červen </a:t>
                      </a:r>
                      <a:r>
                        <a:rPr lang="cs-CZ" dirty="0" smtClean="0"/>
                        <a:t>2013</a:t>
                      </a:r>
                      <a:endParaRPr lang="cs-CZ" dirty="0"/>
                    </a:p>
                  </a:txBody>
                  <a:tcPr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464128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6000" y="404683"/>
            <a:ext cx="8229600" cy="6192650"/>
          </a:xfrm>
        </p:spPr>
        <p:txBody>
          <a:bodyPr>
            <a:normAutofit lnSpcReduction="10000"/>
          </a:bodyPr>
          <a:lstStyle/>
          <a:p>
            <a:pPr>
              <a:defRPr/>
            </a:pPr>
            <a:r>
              <a:rPr lang="cs-CZ" dirty="0" smtClean="0"/>
              <a:t>Anotace: Prezentaci je možné využít při výuce maturitních témat z anglického jazyka, konkrétně tématu </a:t>
            </a:r>
            <a:r>
              <a:rPr lang="cs-CZ" dirty="0" err="1" smtClean="0"/>
              <a:t>Geography</a:t>
            </a:r>
            <a:r>
              <a:rPr lang="cs-CZ" dirty="0" smtClean="0"/>
              <a:t>. V prezentaci jsou zajímavé informace o území, které patří k Velké </a:t>
            </a:r>
            <a:r>
              <a:rPr lang="cs-CZ" smtClean="0"/>
              <a:t>Británii. Slouží </a:t>
            </a:r>
            <a:r>
              <a:rPr lang="cs-CZ" dirty="0" smtClean="0"/>
              <a:t>k procvičení a  rozšíření slovní zásoby. Lze využít pro studenty 1.-4. ročníku.</a:t>
            </a:r>
          </a:p>
          <a:p>
            <a:pPr>
              <a:defRPr/>
            </a:pPr>
            <a:endParaRPr lang="cs-CZ" dirty="0" smtClean="0"/>
          </a:p>
          <a:p>
            <a:pPr>
              <a:defRPr/>
            </a:pPr>
            <a:r>
              <a:rPr lang="cs-CZ" dirty="0" smtClean="0"/>
              <a:t>Metodické pokyny: Při prezentaci jednotlivých snímků se studenti seznamují se slovní </a:t>
            </a:r>
            <a:r>
              <a:rPr lang="cs-CZ" dirty="0" err="1" smtClean="0"/>
              <a:t>zásobou,případně</a:t>
            </a:r>
            <a:r>
              <a:rPr lang="cs-CZ" dirty="0" smtClean="0"/>
              <a:t> popisují obrázky, hovoří o tomto zajímavém území. Prezentaci je možné využít při výkladu i při opakování tématu.</a:t>
            </a:r>
          </a:p>
          <a:p>
            <a:pPr eaLnBrk="1">
              <a:defRPr/>
            </a:pPr>
            <a:endParaRPr lang="cs-CZ" dirty="0" smtClean="0"/>
          </a:p>
          <a:p>
            <a:pPr marL="0" indent="0">
              <a:defRPr/>
            </a:pPr>
            <a:endParaRPr lang="cs-CZ" dirty="0"/>
          </a:p>
          <a:p>
            <a:pPr marL="0" indent="0">
              <a:defRPr/>
            </a:pPr>
            <a:endParaRPr lang="cs-CZ" dirty="0" smtClean="0"/>
          </a:p>
          <a:p>
            <a:pPr marL="0" indent="0">
              <a:defRPr/>
            </a:pPr>
            <a:endParaRPr lang="cs-CZ" dirty="0"/>
          </a:p>
          <a:p>
            <a:pPr marL="0" indent="0">
              <a:defRPr/>
            </a:pPr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419403941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Gibraltar</a:t>
            </a:r>
            <a:endParaRPr lang="cs-CZ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0892" y="1554163"/>
            <a:ext cx="6034616" cy="4525962"/>
          </a:xfrm>
        </p:spPr>
      </p:pic>
    </p:spTree>
    <p:extLst>
      <p:ext uri="{BB962C8B-B14F-4D97-AF65-F5344CB8AC3E}">
        <p14:creationId xmlns:p14="http://schemas.microsoft.com/office/powerpoint/2010/main" val="41722283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 Significance of Gibraltar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628800"/>
            <a:ext cx="8219256" cy="4497363"/>
          </a:xfrm>
        </p:spPr>
        <p:txBody>
          <a:bodyPr/>
          <a:lstStyle/>
          <a:p>
            <a:r>
              <a:rPr lang="en-US" dirty="0" smtClean="0"/>
              <a:t>a British Overseas Territory</a:t>
            </a:r>
          </a:p>
          <a:p>
            <a:r>
              <a:rPr lang="en-US" dirty="0" smtClean="0"/>
              <a:t>Borders with Andalusia, Spain</a:t>
            </a:r>
          </a:p>
          <a:p>
            <a:r>
              <a:rPr lang="en-US" dirty="0" smtClean="0"/>
              <a:t>A very small area – 6.8 square </a:t>
            </a:r>
            <a:r>
              <a:rPr lang="en-US" dirty="0" err="1" smtClean="0"/>
              <a:t>kilometres</a:t>
            </a:r>
            <a:endParaRPr lang="en-US" dirty="0" smtClean="0"/>
          </a:p>
          <a:p>
            <a:r>
              <a:rPr lang="en-US" dirty="0" smtClean="0"/>
              <a:t>Famous for its importance in Anglo-Spain relations</a:t>
            </a:r>
          </a:p>
        </p:txBody>
      </p:sp>
    </p:spTree>
    <p:extLst>
      <p:ext uri="{BB962C8B-B14F-4D97-AF65-F5344CB8AC3E}">
        <p14:creationId xmlns:p14="http://schemas.microsoft.com/office/powerpoint/2010/main" val="208893343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 history of </a:t>
            </a:r>
            <a:r>
              <a:rPr lang="en-US" dirty="0" err="1" smtClean="0"/>
              <a:t>gibraltar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12</a:t>
            </a:r>
            <a:r>
              <a:rPr lang="en-US" baseline="30000" dirty="0" smtClean="0"/>
              <a:t>th</a:t>
            </a:r>
            <a:r>
              <a:rPr lang="en-US" dirty="0" smtClean="0"/>
              <a:t> century – Gibraltar was named City of Victory</a:t>
            </a:r>
          </a:p>
          <a:p>
            <a:r>
              <a:rPr lang="en-US" dirty="0" smtClean="0"/>
              <a:t>1462 – Gibraltar captured in Spanish Reconquista (since 1501 it had been a part of the Spanish Empire)</a:t>
            </a:r>
          </a:p>
          <a:p>
            <a:r>
              <a:rPr lang="en-US" dirty="0" smtClean="0"/>
              <a:t>1704 – captured, since 1713 part of the Great Britain</a:t>
            </a:r>
          </a:p>
          <a:p>
            <a:r>
              <a:rPr lang="en-US" dirty="0" smtClean="0"/>
              <a:t>Nowadays - a part of the Great Britain 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894623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Geography</a:t>
            </a:r>
            <a:endParaRPr lang="cs-CZ" dirty="0"/>
          </a:p>
        </p:txBody>
      </p:sp>
      <p:pic>
        <p:nvPicPr>
          <p:cNvPr id="6" name="Zástupný symbol pro obsah 5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7" y="2204864"/>
            <a:ext cx="3456384" cy="3489563"/>
          </a:xfrm>
        </p:spPr>
      </p:pic>
      <p:sp>
        <p:nvSpPr>
          <p:cNvPr id="5" name="Zástupný symbol pro obsah 4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US" dirty="0" smtClean="0"/>
              <a:t>North of Gibraltar – Spain</a:t>
            </a:r>
          </a:p>
          <a:p>
            <a:r>
              <a:rPr lang="en-US" dirty="0" smtClean="0"/>
              <a:t>East of Gibraltar – the Mediterranean Sea</a:t>
            </a:r>
          </a:p>
          <a:p>
            <a:r>
              <a:rPr lang="en-US" dirty="0" smtClean="0"/>
              <a:t>West of Gibraltar – Bay of Algeciras</a:t>
            </a:r>
          </a:p>
          <a:p>
            <a:r>
              <a:rPr lang="en-US" dirty="0" smtClean="0"/>
              <a:t>South of Gibraltar – Strait of Gibraltar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82770632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British citizenship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4800" y="1484784"/>
            <a:ext cx="8686800" cy="5112568"/>
          </a:xfrm>
        </p:spPr>
        <p:txBody>
          <a:bodyPr>
            <a:normAutofit/>
          </a:bodyPr>
          <a:lstStyle/>
          <a:p>
            <a:r>
              <a:rPr lang="en-US" sz="2800" dirty="0" smtClean="0"/>
              <a:t>Since 1981, Gibraltarians have been British citizens</a:t>
            </a:r>
          </a:p>
          <a:p>
            <a:r>
              <a:rPr lang="en-US" sz="2800" dirty="0" smtClean="0"/>
              <a:t>Spain claimed the territory</a:t>
            </a:r>
          </a:p>
          <a:p>
            <a:r>
              <a:rPr lang="en-US" sz="2800" dirty="0" smtClean="0"/>
              <a:t>Citizens decided themselves in a referendum</a:t>
            </a:r>
          </a:p>
          <a:p>
            <a:pPr marL="0" indent="0">
              <a:buNone/>
            </a:pPr>
            <a:r>
              <a:rPr lang="en-US" sz="2800" dirty="0" smtClean="0"/>
              <a:t>(1967 and 2002) they want Gibraltar to be a part of the Great Britain</a:t>
            </a:r>
          </a:p>
          <a:p>
            <a:r>
              <a:rPr lang="en-US" sz="2800" dirty="0" smtClean="0"/>
              <a:t>Currency – the Gibraltar Pound </a:t>
            </a:r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6" name="Zástupný symbol pro obsah 5"/>
          <p:cNvPicPr>
            <a:picLocks noGrp="1" noChangeAspect="1"/>
          </p:cNvPicPr>
          <p:nvPr>
            <p:ph sz="half" idx="4294967295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5776" y="4437112"/>
            <a:ext cx="4075180" cy="2088232"/>
          </a:xfrm>
        </p:spPr>
      </p:pic>
    </p:spTree>
    <p:extLst>
      <p:ext uri="{BB962C8B-B14F-4D97-AF65-F5344CB8AC3E}">
        <p14:creationId xmlns:p14="http://schemas.microsoft.com/office/powerpoint/2010/main" val="198517131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As a tourist there you must see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3835152" cy="4724400"/>
          </a:xfrm>
        </p:spPr>
        <p:txBody>
          <a:bodyPr/>
          <a:lstStyle/>
          <a:p>
            <a:r>
              <a:rPr lang="en-US" b="1" dirty="0" smtClean="0"/>
              <a:t>The Rock </a:t>
            </a:r>
            <a:r>
              <a:rPr lang="en-US" dirty="0" smtClean="0"/>
              <a:t>of Gibraltar - referred to simply as the Rock</a:t>
            </a:r>
          </a:p>
          <a:p>
            <a:r>
              <a:rPr lang="en-US" dirty="0" smtClean="0"/>
              <a:t>The cruises around the Rock at night are very popular</a:t>
            </a:r>
          </a:p>
          <a:p>
            <a:endParaRPr lang="cs-CZ" dirty="0"/>
          </a:p>
        </p:txBody>
      </p:sp>
      <p:pic>
        <p:nvPicPr>
          <p:cNvPr id="8" name="Zástupný symbol pro obsah 7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5976" y="1988839"/>
            <a:ext cx="4635624" cy="3651549"/>
          </a:xfrm>
        </p:spPr>
      </p:pic>
    </p:spTree>
    <p:extLst>
      <p:ext uri="{BB962C8B-B14F-4D97-AF65-F5344CB8AC3E}">
        <p14:creationId xmlns:p14="http://schemas.microsoft.com/office/powerpoint/2010/main" val="298648594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As a tourist there you must see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 b="1" dirty="0" smtClean="0"/>
              <a:t>Europa Point </a:t>
            </a:r>
            <a:r>
              <a:rPr lang="en-US" dirty="0" smtClean="0"/>
              <a:t>= Punta de Europa</a:t>
            </a:r>
          </a:p>
          <a:p>
            <a:r>
              <a:rPr lang="en-US" dirty="0" smtClean="0"/>
              <a:t>A place just 14 </a:t>
            </a:r>
            <a:r>
              <a:rPr lang="en-US" dirty="0" err="1" smtClean="0"/>
              <a:t>kilometres</a:t>
            </a:r>
            <a:r>
              <a:rPr lang="en-US" dirty="0" smtClean="0"/>
              <a:t> from Africa </a:t>
            </a:r>
          </a:p>
          <a:p>
            <a:r>
              <a:rPr lang="en-US" dirty="0" smtClean="0"/>
              <a:t>Famous lighthouse</a:t>
            </a:r>
            <a:endParaRPr lang="cs-CZ" dirty="0"/>
          </a:p>
        </p:txBody>
      </p:sp>
      <p:pic>
        <p:nvPicPr>
          <p:cNvPr id="5" name="Zástupný symbol pro obsah 4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7984" y="3140968"/>
            <a:ext cx="4343400" cy="3029521"/>
          </a:xfrm>
        </p:spPr>
      </p:pic>
    </p:spTree>
    <p:extLst>
      <p:ext uri="{BB962C8B-B14F-4D97-AF65-F5344CB8AC3E}">
        <p14:creationId xmlns:p14="http://schemas.microsoft.com/office/powerpoint/2010/main" val="110955874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As a tourist there you must see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 b="1" dirty="0" smtClean="0"/>
              <a:t>Barbary Macaques</a:t>
            </a:r>
          </a:p>
          <a:p>
            <a:r>
              <a:rPr lang="en-US" b="1" dirty="0" smtClean="0"/>
              <a:t>Gibraltar’s famous animals are all over the place</a:t>
            </a:r>
          </a:p>
        </p:txBody>
      </p:sp>
      <p:pic>
        <p:nvPicPr>
          <p:cNvPr id="6" name="Zástupný symbol pro obsah 5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42471" y="1600200"/>
            <a:ext cx="3154858" cy="4724400"/>
          </a:xfrm>
        </p:spPr>
      </p:pic>
    </p:spTree>
    <p:extLst>
      <p:ext uri="{BB962C8B-B14F-4D97-AF65-F5344CB8AC3E}">
        <p14:creationId xmlns:p14="http://schemas.microsoft.com/office/powerpoint/2010/main" val="83473992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1752" y="188640"/>
            <a:ext cx="8686800" cy="864096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Vocabulary related to </a:t>
            </a:r>
            <a:r>
              <a:rPr lang="en-US" dirty="0" err="1" smtClean="0"/>
              <a:t>gibraltar</a:t>
            </a:r>
            <a:r>
              <a:rPr lang="en-US" dirty="0" smtClean="0"/>
              <a:t> – match the definitions</a:t>
            </a:r>
            <a:endParaRPr lang="cs-CZ" dirty="0"/>
          </a:p>
        </p:txBody>
      </p:sp>
      <p:sp>
        <p:nvSpPr>
          <p:cNvPr id="7" name="Zástupný symbol pro obsah 6"/>
          <p:cNvSpPr>
            <a:spLocks noGrp="1"/>
          </p:cNvSpPr>
          <p:nvPr>
            <p:ph sz="half" idx="2"/>
          </p:nvPr>
        </p:nvSpPr>
        <p:spPr>
          <a:xfrm>
            <a:off x="4283968" y="1196752"/>
            <a:ext cx="4680520" cy="5544616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1500" dirty="0"/>
              <a:t>to travel on a boat or ship as a vacation </a:t>
            </a:r>
            <a:r>
              <a:rPr lang="en-US" sz="1500" dirty="0" smtClean="0"/>
              <a:t>or sightseeing</a:t>
            </a:r>
          </a:p>
          <a:p>
            <a:pPr marL="0" indent="0">
              <a:buNone/>
            </a:pPr>
            <a:endParaRPr lang="en-US" sz="1500" dirty="0" smtClean="0"/>
          </a:p>
          <a:p>
            <a:pPr marL="0" indent="0">
              <a:buNone/>
            </a:pPr>
            <a:r>
              <a:rPr lang="en-US" sz="1500" dirty="0"/>
              <a:t>a piece of land near a sea or an </a:t>
            </a:r>
            <a:r>
              <a:rPr lang="en-US" sz="1500" dirty="0" smtClean="0"/>
              <a:t>ocean</a:t>
            </a:r>
          </a:p>
          <a:p>
            <a:pPr marL="0" indent="0">
              <a:buNone/>
            </a:pPr>
            <a:endParaRPr lang="en-US" sz="1500" dirty="0" smtClean="0"/>
          </a:p>
          <a:p>
            <a:pPr marL="0" indent="0">
              <a:buNone/>
            </a:pPr>
            <a:r>
              <a:rPr lang="en-US" sz="1500" dirty="0"/>
              <a:t>a part of an ocean surrounded by </a:t>
            </a:r>
            <a:r>
              <a:rPr lang="en-US" sz="1500" dirty="0" smtClean="0"/>
              <a:t>land</a:t>
            </a:r>
          </a:p>
          <a:p>
            <a:pPr marL="0" indent="0">
              <a:buNone/>
            </a:pPr>
            <a:endParaRPr lang="en-US" sz="1500" dirty="0" smtClean="0"/>
          </a:p>
          <a:p>
            <a:pPr marL="0" indent="0">
              <a:buNone/>
            </a:pPr>
            <a:r>
              <a:rPr lang="en-US" sz="1500" dirty="0"/>
              <a:t>a region in Spain located in the south, borders with </a:t>
            </a:r>
            <a:r>
              <a:rPr lang="en-US" sz="1500" dirty="0" smtClean="0"/>
              <a:t>Gibraltar</a:t>
            </a:r>
          </a:p>
          <a:p>
            <a:pPr marL="0" indent="0">
              <a:buNone/>
            </a:pPr>
            <a:endParaRPr lang="en-US" sz="1500" dirty="0" smtClean="0"/>
          </a:p>
          <a:p>
            <a:pPr marL="0" indent="0">
              <a:buNone/>
            </a:pPr>
            <a:r>
              <a:rPr lang="en-US" sz="1500" dirty="0"/>
              <a:t>when people of a country vote for or against </a:t>
            </a:r>
            <a:r>
              <a:rPr lang="en-US" sz="1500" dirty="0" smtClean="0"/>
              <a:t>something</a:t>
            </a:r>
          </a:p>
          <a:p>
            <a:pPr marL="0" indent="0">
              <a:buNone/>
            </a:pPr>
            <a:endParaRPr lang="en-US" sz="1500" dirty="0" smtClean="0"/>
          </a:p>
          <a:p>
            <a:pPr marL="0" indent="0">
              <a:buNone/>
            </a:pPr>
            <a:r>
              <a:rPr lang="en-US" sz="1500" dirty="0"/>
              <a:t>A tower built on the shore to guide </a:t>
            </a:r>
            <a:r>
              <a:rPr lang="en-US" sz="1500" dirty="0" smtClean="0"/>
              <a:t>ships</a:t>
            </a:r>
          </a:p>
          <a:p>
            <a:pPr marL="0" indent="0">
              <a:buNone/>
            </a:pPr>
            <a:endParaRPr lang="en-US" sz="1500" dirty="0" smtClean="0"/>
          </a:p>
          <a:p>
            <a:pPr marL="0" indent="0">
              <a:buNone/>
            </a:pPr>
            <a:r>
              <a:rPr lang="en-US" sz="1500" dirty="0"/>
              <a:t>a line that separates two or more </a:t>
            </a:r>
            <a:r>
              <a:rPr lang="en-US" sz="1500" dirty="0" smtClean="0"/>
              <a:t>countries</a:t>
            </a:r>
          </a:p>
          <a:p>
            <a:pPr marL="0" indent="0">
              <a:buNone/>
            </a:pPr>
            <a:endParaRPr lang="en-US" sz="1500" dirty="0" smtClean="0"/>
          </a:p>
          <a:p>
            <a:pPr marL="0" indent="0">
              <a:buNone/>
            </a:pPr>
            <a:r>
              <a:rPr lang="en-US" sz="1500" dirty="0"/>
              <a:t>the currency </a:t>
            </a:r>
            <a:r>
              <a:rPr lang="en-US" sz="1500" dirty="0" smtClean="0"/>
              <a:t>of Gibraltar </a:t>
            </a:r>
            <a:r>
              <a:rPr lang="en-US" sz="1500" dirty="0"/>
              <a:t>is the Gibraltar </a:t>
            </a:r>
            <a:r>
              <a:rPr lang="en-US" sz="1500" dirty="0" smtClean="0"/>
              <a:t>...</a:t>
            </a:r>
          </a:p>
          <a:p>
            <a:pPr marL="0" indent="0">
              <a:buNone/>
            </a:pPr>
            <a:endParaRPr lang="en-US" sz="1500" dirty="0" smtClean="0"/>
          </a:p>
          <a:p>
            <a:pPr marL="0" indent="0">
              <a:buNone/>
            </a:pPr>
            <a:r>
              <a:rPr lang="en-US" sz="1500" dirty="0"/>
              <a:t>a monkey with no tail that inhabits Gibraltar</a:t>
            </a:r>
            <a:endParaRPr lang="cs-CZ" sz="1500" dirty="0"/>
          </a:p>
        </p:txBody>
      </p:sp>
      <p:sp>
        <p:nvSpPr>
          <p:cNvPr id="9" name="Zástupný symbol pro obsah 8"/>
          <p:cNvSpPr>
            <a:spLocks noGrp="1"/>
          </p:cNvSpPr>
          <p:nvPr>
            <p:ph sz="half" idx="1"/>
          </p:nvPr>
        </p:nvSpPr>
        <p:spPr>
          <a:xfrm>
            <a:off x="304800" y="1268760"/>
            <a:ext cx="3763144" cy="505584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/>
              <a:t>m</a:t>
            </a:r>
            <a:r>
              <a:rPr lang="en-US" dirty="0" smtClean="0"/>
              <a:t>acaque</a:t>
            </a:r>
          </a:p>
          <a:p>
            <a:pPr marL="0" indent="0">
              <a:buNone/>
            </a:pPr>
            <a:r>
              <a:rPr lang="en-US" dirty="0"/>
              <a:t>l</a:t>
            </a:r>
            <a:r>
              <a:rPr lang="en-US" dirty="0" smtClean="0"/>
              <a:t>ighthouse</a:t>
            </a:r>
          </a:p>
          <a:p>
            <a:pPr marL="0" indent="0">
              <a:buNone/>
            </a:pPr>
            <a:r>
              <a:rPr lang="en-US" dirty="0" smtClean="0"/>
              <a:t>shore</a:t>
            </a:r>
          </a:p>
          <a:p>
            <a:pPr marL="0" indent="0">
              <a:buNone/>
            </a:pPr>
            <a:r>
              <a:rPr lang="en-US" dirty="0" smtClean="0"/>
              <a:t>cruise</a:t>
            </a:r>
          </a:p>
          <a:p>
            <a:pPr marL="0" indent="0">
              <a:buNone/>
            </a:pPr>
            <a:r>
              <a:rPr lang="en-US" dirty="0" smtClean="0"/>
              <a:t>border</a:t>
            </a:r>
          </a:p>
          <a:p>
            <a:pPr marL="0" indent="0">
              <a:buNone/>
            </a:pPr>
            <a:r>
              <a:rPr lang="en-US" dirty="0" smtClean="0"/>
              <a:t>Pound</a:t>
            </a:r>
          </a:p>
          <a:p>
            <a:pPr marL="0" indent="0">
              <a:buNone/>
            </a:pPr>
            <a:r>
              <a:rPr lang="en-US" dirty="0" smtClean="0"/>
              <a:t>Andalusia</a:t>
            </a:r>
          </a:p>
          <a:p>
            <a:pPr marL="0" indent="0">
              <a:buNone/>
            </a:pPr>
            <a:r>
              <a:rPr lang="en-US" dirty="0" smtClean="0"/>
              <a:t>bay</a:t>
            </a:r>
          </a:p>
          <a:p>
            <a:pPr marL="0" indent="0">
              <a:buNone/>
            </a:pPr>
            <a:r>
              <a:rPr lang="en-US" dirty="0" smtClean="0"/>
              <a:t>referendum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4398189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Vocabulary related to </a:t>
            </a:r>
            <a:r>
              <a:rPr lang="en-US" dirty="0" err="1" smtClean="0"/>
              <a:t>gibraltar</a:t>
            </a:r>
            <a:r>
              <a:rPr lang="en-US" dirty="0" smtClean="0"/>
              <a:t> – match the definitions</a:t>
            </a:r>
            <a:endParaRPr lang="cs-CZ" dirty="0"/>
          </a:p>
        </p:txBody>
      </p:sp>
      <p:sp>
        <p:nvSpPr>
          <p:cNvPr id="9" name="Zástupný symbol pro obsah 8"/>
          <p:cNvSpPr>
            <a:spLocks noGrp="1"/>
          </p:cNvSpPr>
          <p:nvPr>
            <p:ph idx="1"/>
          </p:nvPr>
        </p:nvSpPr>
        <p:spPr>
          <a:xfrm>
            <a:off x="179512" y="1554162"/>
            <a:ext cx="8812088" cy="5115198"/>
          </a:xfrm>
        </p:spPr>
        <p:txBody>
          <a:bodyPr>
            <a:normAutofit fontScale="47500" lnSpcReduction="20000"/>
          </a:bodyPr>
          <a:lstStyle/>
          <a:p>
            <a:pPr marL="0" indent="0">
              <a:buNone/>
            </a:pPr>
            <a:r>
              <a:rPr lang="en-US" sz="3800" dirty="0" smtClean="0"/>
              <a:t>Macaque = </a:t>
            </a:r>
            <a:r>
              <a:rPr lang="en-US" sz="3800" dirty="0"/>
              <a:t>a monkey with no tail that inhabits Gibraltar</a:t>
            </a:r>
            <a:endParaRPr lang="cs-CZ" sz="3800" dirty="0"/>
          </a:p>
          <a:p>
            <a:pPr marL="0" indent="0">
              <a:buNone/>
            </a:pPr>
            <a:endParaRPr lang="en-US" sz="3800" dirty="0" smtClean="0"/>
          </a:p>
          <a:p>
            <a:pPr marL="0" indent="0">
              <a:buNone/>
            </a:pPr>
            <a:r>
              <a:rPr lang="en-US" sz="3800" dirty="0" smtClean="0"/>
              <a:t>Lighthouse = </a:t>
            </a:r>
            <a:r>
              <a:rPr lang="en-US" sz="3800" dirty="0"/>
              <a:t>A tower built on the shore to guide ships</a:t>
            </a:r>
          </a:p>
          <a:p>
            <a:pPr marL="0" indent="0">
              <a:buNone/>
            </a:pPr>
            <a:endParaRPr lang="en-US" sz="3800" dirty="0" smtClean="0"/>
          </a:p>
          <a:p>
            <a:pPr marL="0" indent="0">
              <a:buNone/>
            </a:pPr>
            <a:r>
              <a:rPr lang="en-US" sz="3800" dirty="0" smtClean="0"/>
              <a:t>Shore = </a:t>
            </a:r>
            <a:r>
              <a:rPr lang="en-US" sz="3800" dirty="0"/>
              <a:t>a piece of land near a sea or an ocean</a:t>
            </a:r>
          </a:p>
          <a:p>
            <a:pPr marL="0" indent="0">
              <a:buNone/>
            </a:pPr>
            <a:endParaRPr lang="en-US" sz="3800" dirty="0" smtClean="0"/>
          </a:p>
          <a:p>
            <a:pPr marL="0" indent="0">
              <a:buNone/>
            </a:pPr>
            <a:r>
              <a:rPr lang="en-US" sz="3800" dirty="0" smtClean="0"/>
              <a:t>Cruise = </a:t>
            </a:r>
            <a:r>
              <a:rPr lang="en-US" sz="3800" dirty="0"/>
              <a:t>to travel on a boat or ship as a vacation or sightseeing</a:t>
            </a:r>
          </a:p>
          <a:p>
            <a:pPr marL="0" indent="0">
              <a:buNone/>
            </a:pPr>
            <a:endParaRPr lang="en-US" sz="3800" dirty="0" smtClean="0"/>
          </a:p>
          <a:p>
            <a:pPr marL="0" indent="0">
              <a:buNone/>
            </a:pPr>
            <a:r>
              <a:rPr lang="en-US" sz="3800" dirty="0" smtClean="0"/>
              <a:t>Border = </a:t>
            </a:r>
            <a:r>
              <a:rPr lang="en-US" sz="3800" dirty="0"/>
              <a:t>a line that separates two or more </a:t>
            </a:r>
            <a:r>
              <a:rPr lang="en-US" sz="3800" dirty="0" smtClean="0"/>
              <a:t>countries</a:t>
            </a:r>
          </a:p>
          <a:p>
            <a:pPr marL="0" indent="0">
              <a:buNone/>
            </a:pPr>
            <a:endParaRPr lang="en-US" sz="3800" dirty="0"/>
          </a:p>
          <a:p>
            <a:pPr marL="0" indent="0">
              <a:buNone/>
            </a:pPr>
            <a:r>
              <a:rPr lang="en-US" sz="3800" dirty="0"/>
              <a:t>the currency of Gibraltar is the </a:t>
            </a:r>
            <a:r>
              <a:rPr lang="en-US" sz="3800" dirty="0" smtClean="0"/>
              <a:t>Gibraltar  Pound</a:t>
            </a:r>
            <a:endParaRPr lang="en-US" sz="3800" dirty="0"/>
          </a:p>
          <a:p>
            <a:pPr marL="0" indent="0">
              <a:buNone/>
            </a:pPr>
            <a:endParaRPr lang="en-US" sz="3800" dirty="0" smtClean="0"/>
          </a:p>
          <a:p>
            <a:pPr marL="0" indent="0">
              <a:buNone/>
            </a:pPr>
            <a:r>
              <a:rPr lang="en-US" sz="3800" dirty="0" smtClean="0"/>
              <a:t>Andalusia = </a:t>
            </a:r>
            <a:r>
              <a:rPr lang="en-US" sz="3800" dirty="0"/>
              <a:t>a region in Spain located in the south, borders with Gibraltar</a:t>
            </a:r>
          </a:p>
          <a:p>
            <a:pPr marL="0" indent="0">
              <a:buNone/>
            </a:pPr>
            <a:endParaRPr lang="en-US" sz="3800" dirty="0" smtClean="0"/>
          </a:p>
          <a:p>
            <a:pPr marL="0" indent="0">
              <a:buNone/>
            </a:pPr>
            <a:r>
              <a:rPr lang="en-US" sz="3800" dirty="0" smtClean="0"/>
              <a:t>Bay = </a:t>
            </a:r>
            <a:r>
              <a:rPr lang="en-US" sz="3800" dirty="0"/>
              <a:t>a part of an ocean surrounded by land</a:t>
            </a:r>
          </a:p>
          <a:p>
            <a:pPr marL="0" indent="0">
              <a:buNone/>
            </a:pPr>
            <a:endParaRPr lang="en-US" sz="3800" dirty="0" smtClean="0"/>
          </a:p>
          <a:p>
            <a:pPr marL="0" indent="0">
              <a:buNone/>
            </a:pPr>
            <a:r>
              <a:rPr lang="en-US" sz="3800" dirty="0" smtClean="0"/>
              <a:t>Referendum = </a:t>
            </a:r>
            <a:r>
              <a:rPr lang="en-US" sz="3800" dirty="0"/>
              <a:t>when people of a country vote for or against something</a:t>
            </a:r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endParaRPr lang="cs-CZ" dirty="0"/>
          </a:p>
        </p:txBody>
      </p:sp>
      <p:sp>
        <p:nvSpPr>
          <p:cNvPr id="7" name="Zástupný symbol pro obsah 6"/>
          <p:cNvSpPr>
            <a:spLocks noGrp="1"/>
          </p:cNvSpPr>
          <p:nvPr>
            <p:ph sz="half" idx="4294967295"/>
          </p:nvPr>
        </p:nvSpPr>
        <p:spPr>
          <a:xfrm>
            <a:off x="4464050" y="1196975"/>
            <a:ext cx="4679950" cy="5545138"/>
          </a:xfrm>
        </p:spPr>
        <p:txBody>
          <a:bodyPr>
            <a:noAutofit/>
          </a:bodyPr>
          <a:lstStyle/>
          <a:p>
            <a:pPr marL="0" indent="0">
              <a:buNone/>
            </a:pPr>
            <a:endParaRPr lang="en-US" sz="1500" dirty="0" smtClean="0"/>
          </a:p>
          <a:p>
            <a:pPr marL="0" indent="0">
              <a:buNone/>
            </a:pPr>
            <a:endParaRPr lang="en-US" sz="1500" dirty="0" smtClean="0"/>
          </a:p>
          <a:p>
            <a:pPr marL="0" indent="0">
              <a:buNone/>
            </a:pPr>
            <a:endParaRPr lang="en-US" sz="1500" dirty="0" smtClean="0"/>
          </a:p>
          <a:p>
            <a:pPr marL="0" indent="0">
              <a:buNone/>
            </a:pPr>
            <a:endParaRPr lang="en-US" sz="1500" dirty="0" smtClean="0"/>
          </a:p>
          <a:p>
            <a:pPr marL="0" indent="0">
              <a:buNone/>
            </a:pPr>
            <a:endParaRPr lang="en-US" sz="1500" dirty="0" smtClean="0"/>
          </a:p>
          <a:p>
            <a:pPr marL="0" indent="0">
              <a:buNone/>
            </a:pPr>
            <a:endParaRPr lang="en-US" sz="1500" dirty="0" smtClean="0"/>
          </a:p>
          <a:p>
            <a:pPr marL="0" indent="0">
              <a:buNone/>
            </a:pPr>
            <a:endParaRPr lang="en-US" sz="1500" dirty="0" smtClean="0"/>
          </a:p>
          <a:p>
            <a:pPr marL="0" indent="0">
              <a:buNone/>
            </a:pPr>
            <a:endParaRPr lang="en-US" sz="1500" dirty="0" smtClean="0"/>
          </a:p>
        </p:txBody>
      </p:sp>
    </p:spTree>
    <p:extLst>
      <p:ext uri="{BB962C8B-B14F-4D97-AF65-F5344CB8AC3E}">
        <p14:creationId xmlns:p14="http://schemas.microsoft.com/office/powerpoint/2010/main" val="372268495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Sources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1200" dirty="0" err="1"/>
              <a:t>Giblogswallop</a:t>
            </a:r>
            <a:r>
              <a:rPr lang="cs-CZ" sz="1200" dirty="0"/>
              <a:t>. In: [online]. [cit. 2013-06-07]. Dostupné z: </a:t>
            </a:r>
            <a:r>
              <a:rPr lang="cs-CZ" sz="1200" dirty="0">
                <a:hlinkClick r:id="rId2"/>
              </a:rPr>
              <a:t>http://</a:t>
            </a:r>
            <a:r>
              <a:rPr lang="cs-CZ" sz="1200" dirty="0" smtClean="0">
                <a:hlinkClick r:id="rId2"/>
              </a:rPr>
              <a:t>www.giblogswallop.co.uk/wp-content/uploads/2011/09/Gibraltar-National-Day-036.jpg</a:t>
            </a:r>
            <a:endParaRPr lang="en-US" sz="1200" dirty="0" smtClean="0"/>
          </a:p>
          <a:p>
            <a:r>
              <a:rPr lang="cs-CZ" sz="1200" dirty="0" err="1"/>
              <a:t>Wikipedia</a:t>
            </a:r>
            <a:r>
              <a:rPr lang="cs-CZ" sz="1200" dirty="0"/>
              <a:t>. [online]. [cit. 2013-06-07]. Dostupné z: </a:t>
            </a:r>
            <a:r>
              <a:rPr lang="cs-CZ" sz="1200" dirty="0">
                <a:hlinkClick r:id="rId3"/>
              </a:rPr>
              <a:t>http://</a:t>
            </a:r>
            <a:r>
              <a:rPr lang="cs-CZ" sz="1200" dirty="0" smtClean="0">
                <a:hlinkClick r:id="rId3"/>
              </a:rPr>
              <a:t>en.wikipedia.org/wiki/Gibraltar</a:t>
            </a:r>
            <a:endParaRPr lang="en-US" sz="1200" dirty="0" smtClean="0"/>
          </a:p>
          <a:p>
            <a:r>
              <a:rPr lang="en-US" sz="1200" dirty="0"/>
              <a:t>How Stuff Works. [online]. [cit. 2013-06-07]. </a:t>
            </a:r>
            <a:r>
              <a:rPr lang="en-US" sz="1200" dirty="0" err="1"/>
              <a:t>Dostupné</a:t>
            </a:r>
            <a:r>
              <a:rPr lang="en-US" sz="1200" dirty="0"/>
              <a:t> z: </a:t>
            </a:r>
            <a:r>
              <a:rPr lang="en-US" sz="1200" dirty="0">
                <a:hlinkClick r:id="rId4"/>
              </a:rPr>
              <a:t>http://</a:t>
            </a:r>
            <a:r>
              <a:rPr lang="en-US" sz="1200" dirty="0" smtClean="0">
                <a:hlinkClick r:id="rId4"/>
              </a:rPr>
              <a:t>geography.howstuffworks.com/europe/gibraltar.htm</a:t>
            </a:r>
            <a:endParaRPr lang="en-US" sz="1200" dirty="0"/>
          </a:p>
          <a:p>
            <a:r>
              <a:rPr lang="cs-CZ" sz="1200" dirty="0" err="1"/>
              <a:t>Moon</a:t>
            </a:r>
            <a:r>
              <a:rPr lang="cs-CZ" sz="1200" dirty="0"/>
              <a:t> </a:t>
            </a:r>
            <a:r>
              <a:rPr lang="cs-CZ" sz="1200" dirty="0" err="1"/>
              <a:t>Cruise</a:t>
            </a:r>
            <a:r>
              <a:rPr lang="cs-CZ" sz="1200" dirty="0"/>
              <a:t> </a:t>
            </a:r>
            <a:r>
              <a:rPr lang="cs-CZ" sz="1200" dirty="0" err="1"/>
              <a:t>Gallery</a:t>
            </a:r>
            <a:r>
              <a:rPr lang="cs-CZ" sz="1200" dirty="0"/>
              <a:t>. In: [online]. [cit. 2013-06-07]. Dostupné z: </a:t>
            </a:r>
            <a:r>
              <a:rPr lang="cs-CZ" sz="1200" dirty="0">
                <a:hlinkClick r:id="rId5"/>
              </a:rPr>
              <a:t>http://</a:t>
            </a:r>
            <a:r>
              <a:rPr lang="cs-CZ" sz="1200" dirty="0" smtClean="0">
                <a:hlinkClick r:id="rId5"/>
              </a:rPr>
              <a:t>www.mooncruisegallery.com/wp-content/uploads/2013/05/rock-of-gibraltar.jpg</a:t>
            </a:r>
            <a:endParaRPr lang="en-US" sz="1200" dirty="0" smtClean="0"/>
          </a:p>
          <a:p>
            <a:r>
              <a:rPr lang="en-US" sz="1200" dirty="0"/>
              <a:t>The Art of Derek </a:t>
            </a:r>
            <a:r>
              <a:rPr lang="en-US" sz="1200" dirty="0" err="1"/>
              <a:t>Dohren</a:t>
            </a:r>
            <a:r>
              <a:rPr lang="en-US" sz="1200" dirty="0"/>
              <a:t>. In: [online]. [cit. 2013-06-07]. </a:t>
            </a:r>
            <a:r>
              <a:rPr lang="en-US" sz="1200" dirty="0" err="1"/>
              <a:t>Dostupné</a:t>
            </a:r>
            <a:r>
              <a:rPr lang="en-US" sz="1200" dirty="0"/>
              <a:t> z: </a:t>
            </a:r>
            <a:r>
              <a:rPr lang="en-US" sz="1200" dirty="0">
                <a:hlinkClick r:id="rId6"/>
              </a:rPr>
              <a:t>http://</a:t>
            </a:r>
            <a:r>
              <a:rPr lang="en-US" sz="1200" dirty="0" smtClean="0">
                <a:hlinkClick r:id="rId6"/>
              </a:rPr>
              <a:t>www.derekdohren.com/apps/photos/photo?photoid=93279576</a:t>
            </a:r>
            <a:endParaRPr lang="en-US" sz="1200" dirty="0"/>
          </a:p>
          <a:p>
            <a:r>
              <a:rPr lang="it-IT" sz="1200" dirty="0"/>
              <a:t>Wikipedia. In: [online]. [cit. 2013-06-07]. Dostupné z: </a:t>
            </a:r>
            <a:r>
              <a:rPr lang="it-IT" sz="1200" dirty="0">
                <a:hlinkClick r:id="rId7"/>
              </a:rPr>
              <a:t>http://</a:t>
            </a:r>
            <a:r>
              <a:rPr lang="it-IT" sz="1200" dirty="0" smtClean="0">
                <a:hlinkClick r:id="rId7"/>
              </a:rPr>
              <a:t>en.wikipedia.org/wiki/File:Barbary_macaque_and_tourists.jpg</a:t>
            </a:r>
            <a:endParaRPr lang="en-US" sz="1100" dirty="0" smtClean="0"/>
          </a:p>
          <a:p>
            <a:endParaRPr lang="cs-CZ" sz="1100" dirty="0" smtClean="0"/>
          </a:p>
          <a:p>
            <a:endParaRPr lang="cs-CZ" sz="1100" dirty="0"/>
          </a:p>
        </p:txBody>
      </p:sp>
    </p:spTree>
    <p:extLst>
      <p:ext uri="{BB962C8B-B14F-4D97-AF65-F5344CB8AC3E}">
        <p14:creationId xmlns:p14="http://schemas.microsoft.com/office/powerpoint/2010/main" val="2073592878"/>
      </p:ext>
    </p:extLst>
  </p:cSld>
  <p:clrMapOvr>
    <a:masterClrMapping/>
  </p:clrMapOvr>
</p:sld>
</file>

<file path=ppt/theme/_rels/them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Cesta">
  <a:themeElements>
    <a:clrScheme name="Cesta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182</TotalTime>
  <Words>703</Words>
  <Application>Microsoft Office PowerPoint</Application>
  <PresentationFormat>Předvádění na obrazovce (4:3)</PresentationFormat>
  <Paragraphs>112</Paragraphs>
  <Slides>13</Slides>
  <Notes>1</Notes>
  <HiddenSlides>0</HiddenSlides>
  <MMClips>0</MMClips>
  <ScaleCrop>false</ScaleCrop>
  <HeadingPairs>
    <vt:vector size="6" baseType="variant">
      <vt:variant>
        <vt:lpstr>Použitá písma</vt:lpstr>
      </vt:variant>
      <vt:variant>
        <vt:i4>6</vt:i4>
      </vt:variant>
      <vt:variant>
        <vt:lpstr>Motiv</vt:lpstr>
      </vt:variant>
      <vt:variant>
        <vt:i4>2</vt:i4>
      </vt:variant>
      <vt:variant>
        <vt:lpstr>Nadpisy snímků</vt:lpstr>
      </vt:variant>
      <vt:variant>
        <vt:i4>13</vt:i4>
      </vt:variant>
    </vt:vector>
  </HeadingPairs>
  <TitlesOfParts>
    <vt:vector size="21" baseType="lpstr">
      <vt:lpstr>Arial</vt:lpstr>
      <vt:lpstr>Calibri</vt:lpstr>
      <vt:lpstr>Franklin Gothic Book</vt:lpstr>
      <vt:lpstr>Franklin Gothic Medium</vt:lpstr>
      <vt:lpstr>Times New Roman</vt:lpstr>
      <vt:lpstr>Wingdings 2</vt:lpstr>
      <vt:lpstr>Motiv systému Office</vt:lpstr>
      <vt:lpstr>Cesta</vt:lpstr>
      <vt:lpstr>Prezentace aplikace PowerPoint</vt:lpstr>
      <vt:lpstr>Prezentace aplikace PowerPoint</vt:lpstr>
      <vt:lpstr>Gibraltar</vt:lpstr>
      <vt:lpstr>The Significance of Gibraltar</vt:lpstr>
      <vt:lpstr>The history of gibraltar</vt:lpstr>
      <vt:lpstr>Geography</vt:lpstr>
      <vt:lpstr>British citizenship</vt:lpstr>
      <vt:lpstr>As a tourist there you must see</vt:lpstr>
      <vt:lpstr>As a tourist there you must see</vt:lpstr>
      <vt:lpstr>As a tourist there you must see</vt:lpstr>
      <vt:lpstr>Vocabulary related to gibraltar – match the definitions</vt:lpstr>
      <vt:lpstr>Vocabulary related to gibraltar – match the definitions</vt:lpstr>
      <vt:lpstr>Sources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Alena</dc:creator>
  <cp:lastModifiedBy>Zelenková Alena</cp:lastModifiedBy>
  <cp:revision>19</cp:revision>
  <dcterms:created xsi:type="dcterms:W3CDTF">2013-06-07T12:46:35Z</dcterms:created>
  <dcterms:modified xsi:type="dcterms:W3CDTF">2014-04-15T06:10:41Z</dcterms:modified>
</cp:coreProperties>
</file>