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44" r:id="rId1"/>
    <p:sldMasterId id="2147484056" r:id="rId2"/>
  </p:sldMasterIdLst>
  <p:notesMasterIdLst>
    <p:notesMasterId r:id="rId16"/>
  </p:notesMasterIdLst>
  <p:sldIdLst>
    <p:sldId id="270" r:id="rId3"/>
    <p:sldId id="272" r:id="rId4"/>
    <p:sldId id="256" r:id="rId5"/>
    <p:sldId id="258" r:id="rId6"/>
    <p:sldId id="259" r:id="rId7"/>
    <p:sldId id="260" r:id="rId8"/>
    <p:sldId id="273" r:id="rId9"/>
    <p:sldId id="274" r:id="rId10"/>
    <p:sldId id="275" r:id="rId11"/>
    <p:sldId id="264" r:id="rId12"/>
    <p:sldId id="265" r:id="rId13"/>
    <p:sldId id="267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07F9FD-D00D-41D2-A944-FCE8B370AC5E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1E65295-35DB-4915-AAF8-BBDBF6EA46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5683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91449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BA1BF-928F-47BE-A039-2783DD26EAC1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E0C863B-B1C7-4E36-A96D-529BAFFE69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BA1BF-928F-47BE-A039-2783DD26EAC1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E0C863B-B1C7-4E36-A96D-529BAFFE69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BA1BF-928F-47BE-A039-2783DD26EAC1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0C863B-B1C7-4E36-A96D-529BAFFE697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BA1BF-928F-47BE-A039-2783DD26EAC1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0C863B-B1C7-4E36-A96D-529BAFFE69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BA1BF-928F-47BE-A039-2783DD26EAC1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E0C863B-B1C7-4E36-A96D-529BAFFE697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BA1BF-928F-47BE-A039-2783DD26EAC1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0C863B-B1C7-4E36-A96D-529BAFFE69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BA1BF-928F-47BE-A039-2783DD26EAC1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0C863B-B1C7-4E36-A96D-529BAFFE69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BA1BF-928F-47BE-A039-2783DD26EAC1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0C863B-B1C7-4E36-A96D-529BAFFE69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BA1BF-928F-47BE-A039-2783DD26EAC1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0C863B-B1C7-4E36-A96D-529BAFFE6977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BA1BF-928F-47BE-A039-2783DD26EAC1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0C863B-B1C7-4E36-A96D-529BAFFE69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BA1BF-928F-47BE-A039-2783DD26EAC1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0C863B-B1C7-4E36-A96D-529BAFFE69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BA1BF-928F-47BE-A039-2783DD26EAC1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0C863B-B1C7-4E36-A96D-529BAFFE69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512368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BA1BF-928F-47BE-A039-2783DD26EAC1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0C863B-B1C7-4E36-A96D-529BAFFE69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61123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BA1BF-928F-47BE-A039-2783DD26EAC1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0C863B-B1C7-4E36-A96D-529BAFFE69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341489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BA1BF-928F-47BE-A039-2783DD26EAC1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0C863B-B1C7-4E36-A96D-529BAFFE69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598432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BA1BF-928F-47BE-A039-2783DD26EAC1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0C863B-B1C7-4E36-A96D-529BAFFE69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059091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BA1BF-928F-47BE-A039-2783DD26EAC1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0C863B-B1C7-4E36-A96D-529BAFFE69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467047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BA1BF-928F-47BE-A039-2783DD26EAC1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0C863B-B1C7-4E36-A96D-529BAFFE69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688477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BA1BF-928F-47BE-A039-2783DD26EAC1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0C863B-B1C7-4E36-A96D-529BAFFE69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599512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BA1BF-928F-47BE-A039-2783DD26EAC1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0C863B-B1C7-4E36-A96D-529BAFFE69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451901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BA1BF-928F-47BE-A039-2783DD26EAC1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0C863B-B1C7-4E36-A96D-529BAFFE69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787987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BA1BF-928F-47BE-A039-2783DD26EAC1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0C863B-B1C7-4E36-A96D-529BAFFE69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57263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83BA1BF-928F-47BE-A039-2783DD26EAC1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E0C863B-B1C7-4E36-A96D-529BAFFE697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45" r:id="rId1"/>
    <p:sldLayoutId id="2147484046" r:id="rId2"/>
    <p:sldLayoutId id="2147484047" r:id="rId3"/>
    <p:sldLayoutId id="2147484048" r:id="rId4"/>
    <p:sldLayoutId id="2147484049" r:id="rId5"/>
    <p:sldLayoutId id="2147484050" r:id="rId6"/>
    <p:sldLayoutId id="2147484051" r:id="rId7"/>
    <p:sldLayoutId id="2147484052" r:id="rId8"/>
    <p:sldLayoutId id="2147484053" r:id="rId9"/>
    <p:sldLayoutId id="2147484054" r:id="rId10"/>
    <p:sldLayoutId id="214748405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3BA1BF-928F-47BE-A039-2783DD26EAC1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0C863B-B1C7-4E36-A96D-529BAFFE69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87760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57" r:id="rId1"/>
    <p:sldLayoutId id="2147484058" r:id="rId2"/>
    <p:sldLayoutId id="2147484059" r:id="rId3"/>
    <p:sldLayoutId id="2147484060" r:id="rId4"/>
    <p:sldLayoutId id="2147484061" r:id="rId5"/>
    <p:sldLayoutId id="2147484062" r:id="rId6"/>
    <p:sldLayoutId id="2147484063" r:id="rId7"/>
    <p:sldLayoutId id="2147484064" r:id="rId8"/>
    <p:sldLayoutId id="2147484065" r:id="rId9"/>
    <p:sldLayoutId id="2147484066" r:id="rId10"/>
    <p:sldLayoutId id="214748406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tockmarketdigital.com/trading_strategies/bankrupt-car-maker-sold-to-chinese-swedish-co" TargetMode="External"/><Relationship Id="rId3" Type="http://schemas.openxmlformats.org/officeDocument/2006/relationships/hyperlink" Target="http://allrecipes.com/recipe/hungarian-goulash-i/" TargetMode="External"/><Relationship Id="rId7" Type="http://schemas.openxmlformats.org/officeDocument/2006/relationships/hyperlink" Target="http://www.cheeselass.com/index.php?cpage=luxuries/cheese/main2&amp;title=Danish%20Blue&amp;psps_search=Danish%20Blue" TargetMode="External"/><Relationship Id="rId2" Type="http://schemas.openxmlformats.org/officeDocument/2006/relationships/hyperlink" Target="http://inkchromatography.wordpress.com/2012/05/01/the-msg-files-part-iv-chinese-restaurant-syndrome-2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kiltmen.com/world.htm" TargetMode="External"/><Relationship Id="rId5" Type="http://schemas.openxmlformats.org/officeDocument/2006/relationships/hyperlink" Target="http://cutcaster.com/vector/100813286-Vector-all-American-hamburger/" TargetMode="External"/><Relationship Id="rId4" Type="http://schemas.openxmlformats.org/officeDocument/2006/relationships/hyperlink" Target="http://kootation.com/spain-soccer-la-liga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>
            <a:normAutofit/>
          </a:bodyPr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51826859"/>
              </p:ext>
            </p:extLst>
          </p:nvPr>
        </p:nvGraphicFramePr>
        <p:xfrm>
          <a:off x="1007604" y="2924944"/>
          <a:ext cx="7248961" cy="33832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msmincho" charset="0"/>
                          <a:cs typeface="Times New Roman" pitchFamily="18" charset="0"/>
                        </a:rPr>
                        <a:t>CZ.1.07/1.5.00/34.0423</a:t>
                      </a:r>
                    </a:p>
                    <a:p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7.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Střední škola a Vyšší odborná škola cestovního ruchu, Senovážné náměstí 12, České Budějovice 370 01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latin typeface="Times New Roman" pitchFamily="18" charset="0"/>
                          <a:cs typeface="Times New Roman" pitchFamily="18" charset="0"/>
                        </a:rPr>
                        <a:t>Mgr.Alena</a:t>
                      </a:r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 Zelenková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Tématický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latin typeface="Times New Roman" pitchFamily="18" charset="0"/>
                          <a:cs typeface="Times New Roman" pitchFamily="18" charset="0"/>
                        </a:rPr>
                        <a:t>Geography</a:t>
                      </a:r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- Country-</a:t>
                      </a:r>
                      <a:r>
                        <a:rPr lang="cs-CZ" dirty="0" err="1" smtClean="0">
                          <a:latin typeface="Times New Roman" pitchFamily="18" charset="0"/>
                          <a:cs typeface="Times New Roman" pitchFamily="18" charset="0"/>
                        </a:rPr>
                        <a:t>adjective</a:t>
                      </a:r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-person-</a:t>
                      </a:r>
                      <a:r>
                        <a:rPr lang="cs-CZ" dirty="0" err="1" smtClean="0">
                          <a:latin typeface="Times New Roman" pitchFamily="18" charset="0"/>
                          <a:cs typeface="Times New Roman" pitchFamily="18" charset="0"/>
                        </a:rPr>
                        <a:t>language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1.-4.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latin typeface="Times New Roman" pitchFamily="18" charset="0"/>
                          <a:cs typeface="Times New Roman" pitchFamily="18" charset="0"/>
                        </a:rPr>
                        <a:t>Červenec </a:t>
                      </a:r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2013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85409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6000" y="404683"/>
            <a:ext cx="8229600" cy="6192650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Anotace: Prezentaci je možné využít při výuce maturitních témat z anglického jazyka, konkrétně tématu 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Geography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– country, 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adjective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person, 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language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Prezentace  je zaměřena na názvy států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přídavná jména, národnosti a jazyky.  Slouží k procvičení a  rozšíření slovní 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zásoby.Možné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spojit s 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DUMem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č.6-Geography- 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Countries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and </a:t>
            </a:r>
            <a:r>
              <a:rPr lang="cs-CZ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adjectives.Lze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využít pro studenty 1.-4. ročníku.</a:t>
            </a:r>
          </a:p>
          <a:p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Metodické pokyny: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prezentaci  se studenti seznamují či procvičují názvy států , přídavná jména, národnosti a jazyky.  Prezentaci je možné využít při výkladu i při opakování tématu. V úvodu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doplňují tabulku a pak pracují ve dvojicích (procvičují otázky a zároveň fakta).</a:t>
            </a:r>
          </a:p>
          <a:p>
            <a:pPr eaLnBrk="1"/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1915933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1366838" y="1916113"/>
            <a:ext cx="7777162" cy="2819400"/>
          </a:xfrm>
        </p:spPr>
        <p:txBody>
          <a:bodyPr/>
          <a:lstStyle/>
          <a:p>
            <a:r>
              <a:rPr lang="cs-CZ" dirty="0" smtClean="0"/>
              <a:t>Country – </a:t>
            </a:r>
            <a:r>
              <a:rPr lang="cs-CZ" dirty="0" err="1" smtClean="0"/>
              <a:t>Adjective</a:t>
            </a:r>
            <a:r>
              <a:rPr lang="cs-CZ" dirty="0" smtClean="0"/>
              <a:t> – Person - </a:t>
            </a:r>
            <a:r>
              <a:rPr lang="cs-CZ" dirty="0" err="1" smtClean="0"/>
              <a:t>Language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5855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Complete</a:t>
            </a:r>
            <a:r>
              <a:rPr lang="cs-CZ" sz="36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sz="36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gaps</a:t>
            </a:r>
            <a:r>
              <a:rPr lang="cs-CZ" sz="36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with</a:t>
            </a:r>
            <a:r>
              <a:rPr lang="cs-CZ" sz="36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</a:t>
            </a:r>
            <a:r>
              <a:rPr lang="cs-CZ" sz="3600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suitable</a:t>
            </a:r>
            <a:r>
              <a:rPr lang="cs-CZ" sz="36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word</a:t>
            </a:r>
            <a:endParaRPr lang="cs-CZ" sz="3600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45535792"/>
              </p:ext>
            </p:extLst>
          </p:nvPr>
        </p:nvGraphicFramePr>
        <p:xfrm>
          <a:off x="395536" y="1412776"/>
          <a:ext cx="8280921" cy="48245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82536"/>
                <a:gridCol w="2249791"/>
                <a:gridCol w="1936226"/>
                <a:gridCol w="1656184"/>
                <a:gridCol w="1656184"/>
              </a:tblGrid>
              <a:tr h="60306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Country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Adjective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Person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Language</a:t>
                      </a:r>
                      <a:endParaRPr lang="cs-CZ" dirty="0"/>
                    </a:p>
                  </a:txBody>
                  <a:tcPr/>
                </a:tc>
              </a:tr>
              <a:tr h="603067"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China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Chinese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Chinese</a:t>
                      </a:r>
                      <a:endParaRPr lang="cs-CZ" dirty="0"/>
                    </a:p>
                  </a:txBody>
                  <a:tcPr/>
                </a:tc>
              </a:tr>
              <a:tr h="603067"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Spain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Spanish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Spanish</a:t>
                      </a:r>
                      <a:endParaRPr lang="cs-CZ" dirty="0"/>
                    </a:p>
                  </a:txBody>
                  <a:tcPr/>
                </a:tc>
              </a:tr>
              <a:tr h="603067"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Greece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Greek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Greek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03067"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Hungary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Hungarian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Hungarian</a:t>
                      </a:r>
                      <a:endParaRPr lang="cs-CZ" dirty="0"/>
                    </a:p>
                  </a:txBody>
                  <a:tcPr/>
                </a:tc>
              </a:tr>
              <a:tr h="603067"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Finnish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Finn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Finnish</a:t>
                      </a:r>
                      <a:endParaRPr lang="cs-CZ" dirty="0"/>
                    </a:p>
                  </a:txBody>
                  <a:tcPr/>
                </a:tc>
              </a:tr>
              <a:tr h="603067"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Poland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Polish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Polish</a:t>
                      </a:r>
                      <a:endParaRPr lang="cs-CZ" dirty="0"/>
                    </a:p>
                  </a:txBody>
                  <a:tcPr/>
                </a:tc>
              </a:tr>
              <a:tr h="603067"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Italy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Italian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Italian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2307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u="sng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Complete</a:t>
            </a:r>
            <a:r>
              <a:rPr lang="cs-CZ" sz="36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u="sng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sz="36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u="sng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gaps</a:t>
            </a:r>
            <a:r>
              <a:rPr lang="cs-CZ" sz="36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u="sng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with</a:t>
            </a:r>
            <a:r>
              <a:rPr lang="cs-CZ" sz="36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</a:t>
            </a:r>
            <a:r>
              <a:rPr lang="cs-CZ" sz="3600" u="sng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suitable</a:t>
            </a:r>
            <a:r>
              <a:rPr lang="cs-CZ" sz="36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u="sng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word</a:t>
            </a:r>
            <a:endParaRPr lang="cs-CZ" sz="36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99958772"/>
              </p:ext>
            </p:extLst>
          </p:nvPr>
        </p:nvGraphicFramePr>
        <p:xfrm>
          <a:off x="467543" y="1268763"/>
          <a:ext cx="8424936" cy="525657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9332"/>
                <a:gridCol w="2089883"/>
                <a:gridCol w="1990363"/>
                <a:gridCol w="1691809"/>
                <a:gridCol w="1923549"/>
              </a:tblGrid>
              <a:tr h="49727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Country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Adjective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Person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Language</a:t>
                      </a:r>
                      <a:endParaRPr lang="cs-CZ" dirty="0"/>
                    </a:p>
                  </a:txBody>
                  <a:tcPr/>
                </a:tc>
              </a:tr>
              <a:tr h="497271"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USA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American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American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97271"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Latvia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Latvian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Latvian</a:t>
                      </a:r>
                      <a:endParaRPr lang="cs-CZ" dirty="0"/>
                    </a:p>
                  </a:txBody>
                  <a:tcPr/>
                </a:tc>
              </a:tr>
              <a:tr h="497271"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Brazil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Brazilian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Brazilian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97271">
                <a:tc>
                  <a:txBody>
                    <a:bodyPr/>
                    <a:lstStyle/>
                    <a:p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Australia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Australian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Australian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97271">
                <a:tc>
                  <a:txBody>
                    <a:bodyPr/>
                    <a:lstStyle/>
                    <a:p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Germany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German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German</a:t>
                      </a:r>
                      <a:endParaRPr lang="cs-CZ" dirty="0"/>
                    </a:p>
                  </a:txBody>
                  <a:tcPr/>
                </a:tc>
              </a:tr>
              <a:tr h="917377">
                <a:tc>
                  <a:txBody>
                    <a:bodyPr/>
                    <a:lstStyle/>
                    <a:p>
                      <a:r>
                        <a:rPr lang="cs-CZ" dirty="0" smtClean="0"/>
                        <a:t>13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Swiss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Swiss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French</a:t>
                      </a:r>
                      <a:r>
                        <a:rPr lang="cs-CZ" dirty="0" smtClean="0"/>
                        <a:t>,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German</a:t>
                      </a:r>
                      <a:r>
                        <a:rPr lang="cs-CZ" baseline="0" dirty="0" smtClean="0"/>
                        <a:t>, </a:t>
                      </a:r>
                      <a:r>
                        <a:rPr lang="cs-CZ" baseline="0" dirty="0" err="1" smtClean="0"/>
                        <a:t>Italian</a:t>
                      </a:r>
                      <a:r>
                        <a:rPr lang="cs-CZ" baseline="0" dirty="0" smtClean="0"/>
                        <a:t>, </a:t>
                      </a:r>
                      <a:r>
                        <a:rPr lang="cs-CZ" baseline="0" dirty="0" err="1" smtClean="0"/>
                        <a:t>Romansch</a:t>
                      </a:r>
                      <a:endParaRPr lang="cs-CZ" dirty="0"/>
                    </a:p>
                  </a:txBody>
                  <a:tcPr/>
                </a:tc>
              </a:tr>
              <a:tr h="858304">
                <a:tc>
                  <a:txBody>
                    <a:bodyPr/>
                    <a:lstStyle/>
                    <a:p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Canada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Canadian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English</a:t>
                      </a:r>
                      <a:r>
                        <a:rPr lang="cs-CZ" dirty="0" smtClean="0"/>
                        <a:t> /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French</a:t>
                      </a:r>
                      <a:endParaRPr lang="cs-CZ" dirty="0"/>
                    </a:p>
                  </a:txBody>
                  <a:tcPr/>
                </a:tc>
              </a:tr>
              <a:tr h="497271">
                <a:tc>
                  <a:txBody>
                    <a:bodyPr/>
                    <a:lstStyle/>
                    <a:p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Denmark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Danish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Danish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53928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u="sng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Complete</a:t>
            </a:r>
            <a:r>
              <a:rPr lang="cs-CZ" sz="36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u="sng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sz="36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u="sng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gaps</a:t>
            </a:r>
            <a:r>
              <a:rPr lang="cs-CZ" sz="36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u="sng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with</a:t>
            </a:r>
            <a:r>
              <a:rPr lang="cs-CZ" sz="36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</a:t>
            </a:r>
            <a:r>
              <a:rPr lang="cs-CZ" sz="3600" u="sng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suitable</a:t>
            </a:r>
            <a:r>
              <a:rPr lang="cs-CZ" sz="36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u="sng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word</a:t>
            </a:r>
            <a:endParaRPr lang="cs-CZ" sz="36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93075584"/>
              </p:ext>
            </p:extLst>
          </p:nvPr>
        </p:nvGraphicFramePr>
        <p:xfrm>
          <a:off x="251519" y="1268759"/>
          <a:ext cx="8640960" cy="53285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45963"/>
                <a:gridCol w="1586286"/>
                <a:gridCol w="2160240"/>
                <a:gridCol w="2304256"/>
                <a:gridCol w="1944215"/>
              </a:tblGrid>
              <a:tr h="4375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Country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Adjective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Person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Language</a:t>
                      </a:r>
                      <a:endParaRPr lang="cs-CZ" dirty="0"/>
                    </a:p>
                  </a:txBody>
                  <a:tcPr/>
                </a:tc>
              </a:tr>
              <a:tr h="755233">
                <a:tc>
                  <a:txBody>
                    <a:bodyPr/>
                    <a:lstStyle/>
                    <a:p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Scotland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Scottish</a:t>
                      </a:r>
                      <a:r>
                        <a:rPr lang="cs-CZ" dirty="0" smtClean="0"/>
                        <a:t> / </a:t>
                      </a:r>
                      <a:r>
                        <a:rPr lang="cs-CZ" dirty="0" err="1" smtClean="0"/>
                        <a:t>Scotch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Scot</a:t>
                      </a:r>
                      <a:r>
                        <a:rPr lang="cs-CZ" dirty="0" smtClean="0"/>
                        <a:t> / </a:t>
                      </a:r>
                      <a:r>
                        <a:rPr lang="cs-CZ" dirty="0" err="1" smtClean="0"/>
                        <a:t>Scotsman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55233">
                <a:tc>
                  <a:txBody>
                    <a:bodyPr/>
                    <a:lstStyle/>
                    <a:p>
                      <a:r>
                        <a:rPr lang="cs-CZ" dirty="0" smtClean="0"/>
                        <a:t>17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Welsh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Welsh</a:t>
                      </a:r>
                      <a:r>
                        <a:rPr lang="cs-CZ" dirty="0" smtClean="0"/>
                        <a:t> / </a:t>
                      </a:r>
                      <a:r>
                        <a:rPr lang="cs-CZ" dirty="0" err="1" smtClean="0"/>
                        <a:t>Welshman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Welsh</a:t>
                      </a:r>
                      <a:r>
                        <a:rPr lang="cs-CZ" dirty="0" smtClean="0"/>
                        <a:t> / </a:t>
                      </a:r>
                      <a:r>
                        <a:rPr lang="cs-CZ" dirty="0" err="1" smtClean="0"/>
                        <a:t>Cymraeg</a:t>
                      </a:r>
                      <a:endParaRPr lang="cs-CZ" dirty="0"/>
                    </a:p>
                  </a:txBody>
                  <a:tcPr/>
                </a:tc>
              </a:tr>
              <a:tr h="437556">
                <a:tc>
                  <a:txBody>
                    <a:bodyPr/>
                    <a:lstStyle/>
                    <a:p>
                      <a:r>
                        <a:rPr lang="cs-CZ" dirty="0" smtClean="0"/>
                        <a:t>18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Austria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Austrian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Austrian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7556">
                <a:tc>
                  <a:txBody>
                    <a:bodyPr/>
                    <a:lstStyle/>
                    <a:p>
                      <a:r>
                        <a:rPr lang="cs-CZ" dirty="0" smtClean="0"/>
                        <a:t>19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Turkey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Turkish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Turkish</a:t>
                      </a:r>
                      <a:endParaRPr lang="cs-CZ" dirty="0"/>
                    </a:p>
                  </a:txBody>
                  <a:tcPr/>
                </a:tc>
              </a:tr>
              <a:tr h="437556">
                <a:tc>
                  <a:txBody>
                    <a:bodyPr/>
                    <a:lstStyle/>
                    <a:p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Sweden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Swede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Swedish</a:t>
                      </a:r>
                      <a:endParaRPr lang="cs-CZ" dirty="0"/>
                    </a:p>
                  </a:txBody>
                  <a:tcPr/>
                </a:tc>
              </a:tr>
              <a:tr h="437556">
                <a:tc>
                  <a:txBody>
                    <a:bodyPr/>
                    <a:lstStyle/>
                    <a:p>
                      <a:r>
                        <a:rPr lang="cs-CZ" dirty="0" smtClean="0"/>
                        <a:t>21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Norwegian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Norwegian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Norwegian</a:t>
                      </a:r>
                      <a:endParaRPr lang="cs-CZ" dirty="0"/>
                    </a:p>
                  </a:txBody>
                  <a:tcPr/>
                </a:tc>
              </a:tr>
              <a:tr h="755233">
                <a:tc>
                  <a:txBody>
                    <a:bodyPr/>
                    <a:lstStyle/>
                    <a:p>
                      <a:r>
                        <a:rPr lang="cs-CZ" dirty="0" smtClean="0"/>
                        <a:t>22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Portugal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Portuguese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Portuguese</a:t>
                      </a:r>
                      <a:endParaRPr lang="cs-CZ" dirty="0"/>
                    </a:p>
                  </a:txBody>
                  <a:tcPr/>
                </a:tc>
              </a:tr>
              <a:tr h="437556">
                <a:tc>
                  <a:txBody>
                    <a:bodyPr/>
                    <a:lstStyle/>
                    <a:p>
                      <a:r>
                        <a:rPr lang="cs-CZ" dirty="0" smtClean="0"/>
                        <a:t>23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Lithuania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Lithuanian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Lithuanian</a:t>
                      </a:r>
                      <a:endParaRPr lang="cs-CZ" dirty="0"/>
                    </a:p>
                  </a:txBody>
                  <a:tcPr/>
                </a:tc>
              </a:tr>
              <a:tr h="437556">
                <a:tc>
                  <a:txBody>
                    <a:bodyPr/>
                    <a:lstStyle/>
                    <a:p>
                      <a:r>
                        <a:rPr lang="cs-CZ" dirty="0" smtClean="0"/>
                        <a:t>24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Japan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Japanese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Japanese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0493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Complete</a:t>
            </a:r>
            <a:r>
              <a:rPr lang="cs-CZ" sz="36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sz="36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gaps</a:t>
            </a:r>
            <a:r>
              <a:rPr lang="cs-CZ" sz="36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with</a:t>
            </a:r>
            <a:r>
              <a:rPr lang="cs-CZ" sz="36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</a:t>
            </a:r>
            <a:r>
              <a:rPr lang="cs-CZ" sz="3600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suitable</a:t>
            </a:r>
            <a:r>
              <a:rPr lang="cs-CZ" sz="36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word</a:t>
            </a:r>
            <a:endParaRPr lang="cs-CZ" sz="3600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54274527"/>
              </p:ext>
            </p:extLst>
          </p:nvPr>
        </p:nvGraphicFramePr>
        <p:xfrm>
          <a:off x="395535" y="1340768"/>
          <a:ext cx="8424937" cy="51845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6146"/>
                <a:gridCol w="2288917"/>
                <a:gridCol w="1969900"/>
                <a:gridCol w="1684987"/>
                <a:gridCol w="1684987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Country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Adjective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Person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Language</a:t>
                      </a:r>
                      <a:endParaRPr lang="cs-CZ" dirty="0"/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China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0070C0"/>
                          </a:solidFill>
                        </a:rPr>
                        <a:t>Chinese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Chinese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Chinese</a:t>
                      </a:r>
                      <a:endParaRPr lang="cs-CZ" dirty="0"/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Spain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Spanish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0070C0"/>
                          </a:solidFill>
                        </a:rPr>
                        <a:t>Spaniard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Spanish</a:t>
                      </a:r>
                      <a:endParaRPr lang="cs-CZ" dirty="0"/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Greece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Greek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Greek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0070C0"/>
                          </a:solidFill>
                        </a:rPr>
                        <a:t>Greek</a:t>
                      </a:r>
                      <a:endParaRPr lang="cs-CZ" dirty="0"/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Hungary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Hungarian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0070C0"/>
                          </a:solidFill>
                        </a:rPr>
                        <a:t>Hungarian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Hungarian</a:t>
                      </a:r>
                      <a:endParaRPr lang="cs-CZ" dirty="0"/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0070C0"/>
                          </a:solidFill>
                        </a:rPr>
                        <a:t>Finland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Finnish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Finn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Finnish</a:t>
                      </a:r>
                      <a:endParaRPr lang="cs-CZ" dirty="0"/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Poland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Polish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Pole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Polish</a:t>
                      </a:r>
                      <a:endParaRPr lang="cs-CZ" dirty="0"/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Italy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0070C0"/>
                          </a:solidFill>
                        </a:rPr>
                        <a:t>Italian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Italian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Italian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40560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u="sng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Complete</a:t>
            </a:r>
            <a:r>
              <a:rPr lang="cs-CZ" sz="36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u="sng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sz="36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u="sng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gaps</a:t>
            </a:r>
            <a:r>
              <a:rPr lang="cs-CZ" sz="36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u="sng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with</a:t>
            </a:r>
            <a:r>
              <a:rPr lang="cs-CZ" sz="36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</a:t>
            </a:r>
            <a:r>
              <a:rPr lang="cs-CZ" sz="3600" u="sng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suitable</a:t>
            </a:r>
            <a:r>
              <a:rPr lang="cs-CZ" sz="36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u="sng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word</a:t>
            </a:r>
            <a:endParaRPr lang="cs-CZ" sz="36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86862498"/>
              </p:ext>
            </p:extLst>
          </p:nvPr>
        </p:nvGraphicFramePr>
        <p:xfrm>
          <a:off x="467543" y="1268763"/>
          <a:ext cx="8424936" cy="525657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9332"/>
                <a:gridCol w="2089883"/>
                <a:gridCol w="1990363"/>
                <a:gridCol w="1691809"/>
                <a:gridCol w="1923549"/>
              </a:tblGrid>
              <a:tr h="49727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Country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Adjective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Person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Language</a:t>
                      </a:r>
                      <a:endParaRPr lang="cs-CZ" dirty="0"/>
                    </a:p>
                  </a:txBody>
                  <a:tcPr/>
                </a:tc>
              </a:tr>
              <a:tr h="497271"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USA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American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American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0070C0"/>
                          </a:solidFill>
                        </a:rPr>
                        <a:t>American</a:t>
                      </a:r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0070C0"/>
                          </a:solidFill>
                        </a:rPr>
                        <a:t>English</a:t>
                      </a:r>
                      <a:endParaRPr lang="cs-CZ" dirty="0"/>
                    </a:p>
                  </a:txBody>
                  <a:tcPr/>
                </a:tc>
              </a:tr>
              <a:tr h="497271"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Latvia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Latvian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0070C0"/>
                          </a:solidFill>
                        </a:rPr>
                        <a:t>Latvian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Latvian</a:t>
                      </a:r>
                      <a:endParaRPr lang="cs-CZ" dirty="0"/>
                    </a:p>
                  </a:txBody>
                  <a:tcPr/>
                </a:tc>
              </a:tr>
              <a:tr h="497271"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Brazil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Brazilian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Brazilian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0070C0"/>
                          </a:solidFill>
                        </a:rPr>
                        <a:t>Portuguese</a:t>
                      </a:r>
                      <a:endParaRPr lang="cs-CZ" dirty="0"/>
                    </a:p>
                  </a:txBody>
                  <a:tcPr/>
                </a:tc>
              </a:tr>
              <a:tr h="497271">
                <a:tc>
                  <a:txBody>
                    <a:bodyPr/>
                    <a:lstStyle/>
                    <a:p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Australia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Australian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Australian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0070C0"/>
                          </a:solidFill>
                        </a:rPr>
                        <a:t>English</a:t>
                      </a:r>
                      <a:endParaRPr lang="cs-CZ" dirty="0"/>
                    </a:p>
                  </a:txBody>
                  <a:tcPr/>
                </a:tc>
              </a:tr>
              <a:tr h="497271">
                <a:tc>
                  <a:txBody>
                    <a:bodyPr/>
                    <a:lstStyle/>
                    <a:p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Germany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0070C0"/>
                          </a:solidFill>
                        </a:rPr>
                        <a:t>German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German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German</a:t>
                      </a:r>
                      <a:endParaRPr lang="cs-CZ" dirty="0"/>
                    </a:p>
                  </a:txBody>
                  <a:tcPr/>
                </a:tc>
              </a:tr>
              <a:tr h="917377">
                <a:tc>
                  <a:txBody>
                    <a:bodyPr/>
                    <a:lstStyle/>
                    <a:p>
                      <a:r>
                        <a:rPr lang="cs-CZ" dirty="0" smtClean="0"/>
                        <a:t>13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0070C0"/>
                          </a:solidFill>
                        </a:rPr>
                        <a:t>Switzerland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Swiss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Swiss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French</a:t>
                      </a:r>
                      <a:r>
                        <a:rPr lang="cs-CZ" dirty="0" smtClean="0"/>
                        <a:t>,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German</a:t>
                      </a:r>
                      <a:r>
                        <a:rPr lang="cs-CZ" baseline="0" dirty="0" smtClean="0"/>
                        <a:t>, </a:t>
                      </a:r>
                      <a:r>
                        <a:rPr lang="cs-CZ" baseline="0" dirty="0" err="1" smtClean="0"/>
                        <a:t>Italian</a:t>
                      </a:r>
                      <a:r>
                        <a:rPr lang="cs-CZ" baseline="0" dirty="0" smtClean="0"/>
                        <a:t>, </a:t>
                      </a:r>
                      <a:r>
                        <a:rPr lang="cs-CZ" baseline="0" dirty="0" err="1" smtClean="0"/>
                        <a:t>Romansch</a:t>
                      </a:r>
                      <a:endParaRPr lang="cs-CZ" dirty="0"/>
                    </a:p>
                  </a:txBody>
                  <a:tcPr/>
                </a:tc>
              </a:tr>
              <a:tr h="858304">
                <a:tc>
                  <a:txBody>
                    <a:bodyPr/>
                    <a:lstStyle/>
                    <a:p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Canada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0070C0"/>
                          </a:solidFill>
                        </a:rPr>
                        <a:t>Canadian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Canadian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English</a:t>
                      </a:r>
                      <a:r>
                        <a:rPr lang="cs-CZ" dirty="0" smtClean="0"/>
                        <a:t> /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French</a:t>
                      </a:r>
                      <a:endParaRPr lang="cs-CZ" dirty="0"/>
                    </a:p>
                  </a:txBody>
                  <a:tcPr/>
                </a:tc>
              </a:tr>
              <a:tr h="497271">
                <a:tc>
                  <a:txBody>
                    <a:bodyPr/>
                    <a:lstStyle/>
                    <a:p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Denmark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Danish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Dane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Danish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42452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u="sng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Complete</a:t>
            </a:r>
            <a:r>
              <a:rPr lang="cs-CZ" sz="36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u="sng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sz="36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u="sng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gaps</a:t>
            </a:r>
            <a:r>
              <a:rPr lang="cs-CZ" sz="36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u="sng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with</a:t>
            </a:r>
            <a:r>
              <a:rPr lang="cs-CZ" sz="36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</a:t>
            </a:r>
            <a:r>
              <a:rPr lang="cs-CZ" sz="3600" u="sng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suitable</a:t>
            </a:r>
            <a:r>
              <a:rPr lang="cs-CZ" sz="36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u="sng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word</a:t>
            </a:r>
            <a:endParaRPr lang="cs-CZ" sz="36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93302970"/>
              </p:ext>
            </p:extLst>
          </p:nvPr>
        </p:nvGraphicFramePr>
        <p:xfrm>
          <a:off x="251519" y="1268759"/>
          <a:ext cx="8640960" cy="51807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45963"/>
                <a:gridCol w="1586286"/>
                <a:gridCol w="2160240"/>
                <a:gridCol w="2304256"/>
                <a:gridCol w="1944215"/>
              </a:tblGrid>
              <a:tr h="4375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Country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Adjective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Person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Language</a:t>
                      </a:r>
                      <a:endParaRPr lang="cs-CZ" dirty="0"/>
                    </a:p>
                  </a:txBody>
                  <a:tcPr/>
                </a:tc>
              </a:tr>
              <a:tr h="755233">
                <a:tc>
                  <a:txBody>
                    <a:bodyPr/>
                    <a:lstStyle/>
                    <a:p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Scotland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Scottish</a:t>
                      </a:r>
                      <a:r>
                        <a:rPr lang="cs-CZ" dirty="0" smtClean="0"/>
                        <a:t> / </a:t>
                      </a:r>
                      <a:r>
                        <a:rPr lang="cs-CZ" dirty="0" err="1" smtClean="0"/>
                        <a:t>Scotch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Scot</a:t>
                      </a:r>
                      <a:r>
                        <a:rPr lang="cs-CZ" dirty="0" smtClean="0"/>
                        <a:t> / </a:t>
                      </a:r>
                      <a:r>
                        <a:rPr lang="cs-CZ" dirty="0" err="1" smtClean="0"/>
                        <a:t>Scotsman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0070C0"/>
                          </a:solidFill>
                        </a:rPr>
                        <a:t>English</a:t>
                      </a:r>
                      <a:r>
                        <a:rPr lang="en-US" b="1" dirty="0" smtClean="0">
                          <a:solidFill>
                            <a:srgbClr val="0070C0"/>
                          </a:solidFill>
                        </a:rPr>
                        <a:t> /</a:t>
                      </a:r>
                      <a:r>
                        <a:rPr lang="en-US" b="1" baseline="0" dirty="0" smtClean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en-US" b="1" baseline="0" smtClean="0">
                          <a:solidFill>
                            <a:srgbClr val="0070C0"/>
                          </a:solidFill>
                        </a:rPr>
                        <a:t>Scottish Gaelic</a:t>
                      </a:r>
                      <a:endParaRPr lang="cs-CZ" dirty="0"/>
                    </a:p>
                  </a:txBody>
                  <a:tcPr/>
                </a:tc>
              </a:tr>
              <a:tr h="607412">
                <a:tc>
                  <a:txBody>
                    <a:bodyPr/>
                    <a:lstStyle/>
                    <a:p>
                      <a:r>
                        <a:rPr lang="cs-CZ" dirty="0" smtClean="0"/>
                        <a:t>17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Wales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Welsh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Welsh</a:t>
                      </a:r>
                      <a:r>
                        <a:rPr lang="cs-CZ" dirty="0" smtClean="0"/>
                        <a:t> / </a:t>
                      </a:r>
                      <a:r>
                        <a:rPr lang="cs-CZ" dirty="0" err="1" smtClean="0"/>
                        <a:t>Welshman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Welsh</a:t>
                      </a:r>
                      <a:r>
                        <a:rPr lang="cs-CZ" dirty="0" smtClean="0"/>
                        <a:t> / </a:t>
                      </a:r>
                      <a:r>
                        <a:rPr lang="cs-CZ" dirty="0" err="1" smtClean="0"/>
                        <a:t>Cymraeg</a:t>
                      </a:r>
                      <a:endParaRPr lang="cs-CZ" dirty="0"/>
                    </a:p>
                  </a:txBody>
                  <a:tcPr/>
                </a:tc>
              </a:tr>
              <a:tr h="437556">
                <a:tc>
                  <a:txBody>
                    <a:bodyPr/>
                    <a:lstStyle/>
                    <a:p>
                      <a:r>
                        <a:rPr lang="cs-CZ" dirty="0" smtClean="0"/>
                        <a:t>18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Austria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Austrian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Austrian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0070C0"/>
                          </a:solidFill>
                        </a:rPr>
                        <a:t>German</a:t>
                      </a:r>
                      <a:endParaRPr lang="cs-CZ" dirty="0"/>
                    </a:p>
                  </a:txBody>
                  <a:tcPr/>
                </a:tc>
              </a:tr>
              <a:tr h="437556">
                <a:tc>
                  <a:txBody>
                    <a:bodyPr/>
                    <a:lstStyle/>
                    <a:p>
                      <a:r>
                        <a:rPr lang="cs-CZ" dirty="0" smtClean="0"/>
                        <a:t>19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Turkey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Turkish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0070C0"/>
                          </a:solidFill>
                        </a:rPr>
                        <a:t>Turk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Turkish</a:t>
                      </a:r>
                      <a:endParaRPr lang="cs-CZ" dirty="0"/>
                    </a:p>
                  </a:txBody>
                  <a:tcPr/>
                </a:tc>
              </a:tr>
              <a:tr h="437556">
                <a:tc>
                  <a:txBody>
                    <a:bodyPr/>
                    <a:lstStyle/>
                    <a:p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Sweden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0070C0"/>
                          </a:solidFill>
                        </a:rPr>
                        <a:t>Swedish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Swede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Swedish</a:t>
                      </a:r>
                      <a:endParaRPr lang="cs-CZ" dirty="0"/>
                    </a:p>
                  </a:txBody>
                  <a:tcPr/>
                </a:tc>
              </a:tr>
              <a:tr h="437556">
                <a:tc>
                  <a:txBody>
                    <a:bodyPr/>
                    <a:lstStyle/>
                    <a:p>
                      <a:r>
                        <a:rPr lang="cs-CZ" dirty="0" smtClean="0"/>
                        <a:t>21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Norway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Norwegian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Norwegian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Norwegian</a:t>
                      </a:r>
                      <a:endParaRPr lang="cs-CZ" dirty="0"/>
                    </a:p>
                  </a:txBody>
                  <a:tcPr/>
                </a:tc>
              </a:tr>
              <a:tr h="755233">
                <a:tc>
                  <a:txBody>
                    <a:bodyPr/>
                    <a:lstStyle/>
                    <a:p>
                      <a:r>
                        <a:rPr lang="cs-CZ" dirty="0" smtClean="0"/>
                        <a:t>22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Portugal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Portuguese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0070C0"/>
                          </a:solidFill>
                        </a:rPr>
                        <a:t>Portuguese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Portuguese</a:t>
                      </a:r>
                      <a:endParaRPr lang="cs-CZ" dirty="0"/>
                    </a:p>
                  </a:txBody>
                  <a:tcPr/>
                </a:tc>
              </a:tr>
              <a:tr h="437556">
                <a:tc>
                  <a:txBody>
                    <a:bodyPr/>
                    <a:lstStyle/>
                    <a:p>
                      <a:r>
                        <a:rPr lang="cs-CZ" dirty="0" smtClean="0"/>
                        <a:t>23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Lithuania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0070C0"/>
                          </a:solidFill>
                        </a:rPr>
                        <a:t>Lithuanian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Lithuanian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Lithuanian</a:t>
                      </a:r>
                      <a:endParaRPr lang="cs-CZ" dirty="0"/>
                    </a:p>
                  </a:txBody>
                  <a:tcPr/>
                </a:tc>
              </a:tr>
              <a:tr h="437556">
                <a:tc>
                  <a:txBody>
                    <a:bodyPr/>
                    <a:lstStyle/>
                    <a:p>
                      <a:r>
                        <a:rPr lang="cs-CZ" dirty="0" smtClean="0"/>
                        <a:t>24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Japan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Japanese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Japanese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0070C0"/>
                          </a:solidFill>
                        </a:rPr>
                        <a:t>Japanese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73151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inkchromatography.files.wordpress.com/2012/05/chinese-food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423952">
            <a:off x="750585" y="1917842"/>
            <a:ext cx="2267364" cy="2267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lena\Pictures\Hungarian Goulash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556792"/>
            <a:ext cx="3496330" cy="2254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lena\Pictures\spanish football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8156" y="4221088"/>
            <a:ext cx="2752335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7544" y="548680"/>
            <a:ext cx="684076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CAN YOU SEE IN THESE PICTURES?</a:t>
            </a:r>
            <a:endParaRPr lang="cs-CZ" sz="3200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" name="Picture 2" descr="C:\Users\Alena\Pictures\American hamburger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4499824"/>
            <a:ext cx="2952328" cy="1884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88643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Alena\Pictures\danish chees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844824"/>
            <a:ext cx="1831048" cy="1768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Alena\Pictures\Swiss clock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43025"/>
            <a:ext cx="1867801" cy="2868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95536" y="476672"/>
            <a:ext cx="5184576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CAN YOU SEE IN THESE PICTURES?</a:t>
            </a:r>
          </a:p>
        </p:txBody>
      </p:sp>
      <p:pic>
        <p:nvPicPr>
          <p:cNvPr id="8" name="Picture 2" descr="C:\Users\Alena\Pictures\sccottish kilt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19" y="2462549"/>
            <a:ext cx="2691084" cy="3066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Users\Alena\Pictures\Swedish car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9681" y="4018303"/>
            <a:ext cx="3240360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1945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7632848" cy="144016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2400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Work</a:t>
            </a:r>
            <a:r>
              <a:rPr lang="cs-CZ" sz="24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 in </a:t>
            </a:r>
            <a:r>
              <a:rPr lang="cs-CZ" sz="2400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pairs</a:t>
            </a:r>
            <a:r>
              <a:rPr lang="cs-CZ" sz="24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. </a:t>
            </a:r>
            <a:r>
              <a:rPr lang="cs-CZ" sz="2400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Ask</a:t>
            </a:r>
            <a:r>
              <a:rPr lang="cs-CZ" sz="24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 and </a:t>
            </a:r>
            <a:r>
              <a:rPr lang="cs-CZ" sz="2400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answer</a:t>
            </a:r>
            <a:r>
              <a:rPr lang="cs-CZ" sz="24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 </a:t>
            </a:r>
            <a:r>
              <a:rPr lang="cs-CZ" sz="2400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the</a:t>
            </a:r>
            <a:r>
              <a:rPr lang="cs-CZ" sz="24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 </a:t>
            </a:r>
            <a:r>
              <a:rPr lang="cs-CZ" sz="2400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questions</a:t>
            </a:r>
            <a:r>
              <a:rPr lang="cs-CZ" sz="24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 </a:t>
            </a:r>
            <a:r>
              <a:rPr lang="cs-CZ" sz="2400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about</a:t>
            </a:r>
            <a:r>
              <a:rPr lang="cs-CZ" sz="24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 a country </a:t>
            </a:r>
            <a:r>
              <a:rPr lang="cs-CZ" sz="2400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you</a:t>
            </a:r>
            <a:r>
              <a:rPr lang="cs-CZ" sz="24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 </a:t>
            </a:r>
            <a:r>
              <a:rPr lang="cs-CZ" sz="2400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have</a:t>
            </a:r>
            <a:r>
              <a:rPr lang="cs-CZ" sz="24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 </a:t>
            </a:r>
            <a:r>
              <a:rPr lang="cs-CZ" sz="2400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been</a:t>
            </a:r>
            <a:r>
              <a:rPr lang="cs-CZ" sz="24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 to </a:t>
            </a:r>
            <a:r>
              <a:rPr lang="cs-CZ" sz="2400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or</a:t>
            </a:r>
            <a:r>
              <a:rPr lang="cs-CZ" sz="24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 a country </a:t>
            </a:r>
            <a:r>
              <a:rPr lang="cs-CZ" sz="2400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you</a:t>
            </a:r>
            <a:r>
              <a:rPr lang="cs-CZ" sz="24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 </a:t>
            </a:r>
            <a:r>
              <a:rPr lang="cs-CZ" sz="2400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like</a:t>
            </a:r>
            <a:r>
              <a:rPr lang="cs-CZ" sz="24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 </a:t>
            </a:r>
            <a:r>
              <a:rPr lang="cs-CZ" sz="2400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or</a:t>
            </a:r>
            <a:r>
              <a:rPr lang="cs-CZ" sz="24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 </a:t>
            </a:r>
            <a:r>
              <a:rPr lang="cs-CZ" sz="2400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you</a:t>
            </a:r>
            <a:r>
              <a:rPr lang="cs-CZ" sz="24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 </a:t>
            </a:r>
            <a:r>
              <a:rPr lang="cs-CZ" sz="2400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would</a:t>
            </a:r>
            <a:r>
              <a:rPr lang="cs-CZ" sz="24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 </a:t>
            </a:r>
            <a:r>
              <a:rPr lang="cs-CZ" sz="2400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like</a:t>
            </a:r>
            <a:r>
              <a:rPr lang="cs-CZ" sz="24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 to go to.</a:t>
            </a:r>
            <a:br>
              <a:rPr lang="cs-CZ" sz="24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</a:br>
            <a:r>
              <a:rPr lang="cs-CZ" sz="24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Swap </a:t>
            </a:r>
            <a:r>
              <a:rPr lang="cs-CZ" sz="24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 </a:t>
            </a:r>
            <a:r>
              <a:rPr lang="cs-CZ" sz="2400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your</a:t>
            </a:r>
            <a:r>
              <a:rPr lang="cs-CZ" sz="24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  </a:t>
            </a:r>
            <a:r>
              <a:rPr lang="cs-CZ" sz="2400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roles</a:t>
            </a:r>
            <a:r>
              <a:rPr lang="cs-CZ" sz="24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.</a:t>
            </a:r>
            <a:endParaRPr lang="cs-CZ" sz="2400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773473"/>
            <a:ext cx="8136904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endParaRPr lang="en-US" dirty="0" smtClean="0"/>
          </a:p>
          <a:p>
            <a:pPr marL="342900" indent="-342900">
              <a:buAutoNum type="arabicPeriod"/>
            </a:pPr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…… .…… </a:t>
            </a:r>
            <a:r>
              <a:rPr lang="cs-CZ" dirty="0" err="1" smtClean="0"/>
              <a:t>situated</a:t>
            </a:r>
            <a:r>
              <a:rPr lang="cs-CZ" dirty="0" smtClean="0"/>
              <a:t> ?</a:t>
            </a:r>
          </a:p>
          <a:p>
            <a:pPr marL="342900" indent="-342900">
              <a:buAutoNum type="arabicPeriod"/>
            </a:pPr>
            <a:endParaRPr lang="cs-CZ" dirty="0" smtClean="0"/>
          </a:p>
          <a:p>
            <a:pPr marL="342900" indent="-342900">
              <a:buAutoNum type="arabicPeriod"/>
            </a:pP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…………………… </a:t>
            </a:r>
            <a:r>
              <a:rPr lang="cs-CZ" dirty="0" err="1" smtClean="0"/>
              <a:t>famous</a:t>
            </a:r>
            <a:r>
              <a:rPr lang="cs-CZ" dirty="0" smtClean="0"/>
              <a:t>  </a:t>
            </a:r>
            <a:r>
              <a:rPr lang="cs-CZ" dirty="0" err="1" smtClean="0"/>
              <a:t>for</a:t>
            </a:r>
            <a:r>
              <a:rPr lang="cs-CZ" dirty="0" smtClean="0"/>
              <a:t> ?</a:t>
            </a:r>
          </a:p>
          <a:p>
            <a:pPr marL="342900" indent="-342900">
              <a:buAutoNum type="arabicPeriod"/>
            </a:pPr>
            <a:endParaRPr lang="cs-CZ" dirty="0" smtClean="0"/>
          </a:p>
          <a:p>
            <a:pPr marL="342900" indent="-342900">
              <a:buAutoNum type="arabicPeriod"/>
            </a:pP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language</a:t>
            </a:r>
            <a:r>
              <a:rPr lang="cs-CZ" dirty="0" smtClean="0"/>
              <a:t>  </a:t>
            </a:r>
            <a:r>
              <a:rPr lang="cs-CZ" dirty="0" err="1" smtClean="0"/>
              <a:t>is</a:t>
            </a:r>
            <a:r>
              <a:rPr lang="cs-CZ" dirty="0" smtClean="0"/>
              <a:t>  </a:t>
            </a:r>
            <a:r>
              <a:rPr lang="cs-CZ" dirty="0" err="1" smtClean="0"/>
              <a:t>spoken</a:t>
            </a:r>
            <a:r>
              <a:rPr lang="cs-CZ" dirty="0" smtClean="0"/>
              <a:t>  in …………………….. ?</a:t>
            </a:r>
          </a:p>
          <a:p>
            <a:pPr marL="342900" indent="-342900">
              <a:buAutoNum type="arabicPeriod"/>
            </a:pPr>
            <a:endParaRPr lang="cs-CZ" dirty="0" smtClean="0"/>
          </a:p>
          <a:p>
            <a:pPr marL="342900" indent="-342900">
              <a:buAutoNum type="arabicPeriod"/>
            </a:pPr>
            <a:r>
              <a:rPr lang="cs-CZ" dirty="0" err="1" smtClean="0"/>
              <a:t>What</a:t>
            </a:r>
            <a:r>
              <a:rPr lang="cs-CZ" dirty="0" smtClean="0"/>
              <a:t> are  </a:t>
            </a:r>
            <a:r>
              <a:rPr lang="en-US" dirty="0" smtClean="0"/>
              <a:t>“</a:t>
            </a:r>
            <a:r>
              <a:rPr lang="cs-CZ" dirty="0" err="1" smtClean="0"/>
              <a:t>must</a:t>
            </a:r>
            <a:r>
              <a:rPr lang="cs-CZ" dirty="0" smtClean="0"/>
              <a:t> </a:t>
            </a:r>
            <a:r>
              <a:rPr lang="cs-CZ" dirty="0" err="1" smtClean="0"/>
              <a:t>see</a:t>
            </a:r>
            <a:r>
              <a:rPr lang="cs-CZ" dirty="0" smtClean="0"/>
              <a:t> </a:t>
            </a:r>
            <a:r>
              <a:rPr lang="cs-CZ" dirty="0" err="1" smtClean="0"/>
              <a:t>sights</a:t>
            </a:r>
            <a:r>
              <a:rPr lang="en-US" dirty="0" smtClean="0"/>
              <a:t>”</a:t>
            </a:r>
            <a:r>
              <a:rPr lang="cs-CZ" dirty="0" smtClean="0"/>
              <a:t> </a:t>
            </a:r>
            <a:r>
              <a:rPr lang="en-US" dirty="0" smtClean="0"/>
              <a:t>in ……</a:t>
            </a:r>
            <a:r>
              <a:rPr lang="cs-CZ" dirty="0" smtClean="0"/>
              <a:t>………..?</a:t>
            </a:r>
          </a:p>
          <a:p>
            <a:pPr marL="342900" indent="-342900">
              <a:buAutoNum type="arabicPeriod"/>
            </a:pPr>
            <a:endParaRPr lang="cs-CZ" dirty="0" smtClean="0"/>
          </a:p>
          <a:p>
            <a:pPr marL="342900" indent="-342900">
              <a:buAutoNum type="arabicPeriod"/>
            </a:pP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products</a:t>
            </a:r>
            <a:r>
              <a:rPr lang="cs-CZ" dirty="0" smtClean="0"/>
              <a:t>  are  made  in ……………. ?</a:t>
            </a:r>
          </a:p>
          <a:p>
            <a:pPr marL="342900" indent="-342900">
              <a:buAutoNum type="arabicPeriod"/>
            </a:pPr>
            <a:endParaRPr lang="cs-CZ" dirty="0" smtClean="0"/>
          </a:p>
          <a:p>
            <a:pPr marL="342900" indent="-342900">
              <a:buAutoNum type="arabicPeriod"/>
            </a:pP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famous</a:t>
            </a:r>
            <a:r>
              <a:rPr lang="cs-CZ" dirty="0" smtClean="0"/>
              <a:t>  </a:t>
            </a:r>
            <a:r>
              <a:rPr lang="cs-CZ" dirty="0" err="1" smtClean="0"/>
              <a:t>personalities</a:t>
            </a:r>
            <a:r>
              <a:rPr lang="cs-CZ" dirty="0" smtClean="0"/>
              <a:t>  </a:t>
            </a:r>
            <a:r>
              <a:rPr lang="cs-CZ" dirty="0" err="1" smtClean="0"/>
              <a:t>born</a:t>
            </a:r>
            <a:r>
              <a:rPr lang="cs-CZ" dirty="0" smtClean="0"/>
              <a:t>  in  ….. do  </a:t>
            </a:r>
            <a:r>
              <a:rPr lang="cs-CZ" dirty="0" err="1" smtClean="0"/>
              <a:t>you</a:t>
            </a:r>
            <a:r>
              <a:rPr lang="cs-CZ" dirty="0" smtClean="0"/>
              <a:t>  </a:t>
            </a:r>
            <a:r>
              <a:rPr lang="cs-CZ" dirty="0" err="1" smtClean="0"/>
              <a:t>know</a:t>
            </a:r>
            <a:r>
              <a:rPr lang="cs-CZ" dirty="0" smtClean="0"/>
              <a:t> ? ( </a:t>
            </a:r>
            <a:r>
              <a:rPr lang="cs-CZ" dirty="0" err="1" smtClean="0"/>
              <a:t>actors</a:t>
            </a:r>
            <a:r>
              <a:rPr lang="cs-CZ" dirty="0" smtClean="0"/>
              <a:t>,  </a:t>
            </a:r>
            <a:r>
              <a:rPr lang="cs-CZ" dirty="0" err="1" smtClean="0"/>
              <a:t>singers</a:t>
            </a:r>
            <a:r>
              <a:rPr lang="cs-CZ" dirty="0" smtClean="0"/>
              <a:t>, </a:t>
            </a:r>
            <a:r>
              <a:rPr lang="cs-CZ" dirty="0" err="1" smtClean="0"/>
              <a:t>athletes</a:t>
            </a:r>
            <a:r>
              <a:rPr lang="cs-CZ" dirty="0" smtClean="0"/>
              <a:t>,  </a:t>
            </a:r>
            <a:r>
              <a:rPr lang="cs-CZ" dirty="0" err="1" smtClean="0"/>
              <a:t>politicians</a:t>
            </a:r>
            <a:r>
              <a:rPr lang="cs-CZ" dirty="0" smtClean="0"/>
              <a:t>,  </a:t>
            </a:r>
            <a:r>
              <a:rPr lang="cs-CZ" dirty="0" err="1" smtClean="0"/>
              <a:t>writers</a:t>
            </a:r>
            <a:r>
              <a:rPr lang="cs-CZ" dirty="0" smtClean="0"/>
              <a:t> ……………)</a:t>
            </a:r>
          </a:p>
          <a:p>
            <a:pPr marL="342900" indent="-342900">
              <a:buAutoNum type="arabicPeriod"/>
            </a:pPr>
            <a:endParaRPr lang="cs-CZ" dirty="0" smtClean="0"/>
          </a:p>
          <a:p>
            <a:pPr marL="342900" indent="-342900">
              <a:buAutoNum type="arabicPeriod"/>
            </a:pPr>
            <a:r>
              <a:rPr lang="cs-CZ" dirty="0" err="1" smtClean="0"/>
              <a:t>What</a:t>
            </a:r>
            <a:r>
              <a:rPr lang="cs-CZ" dirty="0" smtClean="0"/>
              <a:t>  </a:t>
            </a:r>
            <a:r>
              <a:rPr lang="cs-CZ" dirty="0" err="1" smtClean="0"/>
              <a:t>destinations</a:t>
            </a:r>
            <a:r>
              <a:rPr lang="cs-CZ" dirty="0" smtClean="0"/>
              <a:t>  are  </a:t>
            </a:r>
            <a:r>
              <a:rPr lang="cs-CZ" dirty="0" err="1" smtClean="0"/>
              <a:t>visited</a:t>
            </a:r>
            <a:r>
              <a:rPr lang="cs-CZ" dirty="0" smtClean="0"/>
              <a:t>  in …………………. ?</a:t>
            </a:r>
          </a:p>
          <a:p>
            <a:pPr marL="342900" indent="-342900">
              <a:buAutoNum type="arabicPeriod"/>
            </a:pPr>
            <a:endParaRPr lang="cs-CZ" dirty="0" smtClean="0"/>
          </a:p>
          <a:p>
            <a:pPr marL="342900" indent="-342900">
              <a:buAutoNum type="arabicPeriod"/>
            </a:pPr>
            <a:r>
              <a:rPr lang="cs-CZ" dirty="0" err="1" smtClean="0"/>
              <a:t>Where</a:t>
            </a:r>
            <a:r>
              <a:rPr lang="cs-CZ" dirty="0" smtClean="0"/>
              <a:t>  </a:t>
            </a:r>
            <a:r>
              <a:rPr lang="cs-CZ" dirty="0" err="1" smtClean="0"/>
              <a:t>would</a:t>
            </a:r>
            <a:r>
              <a:rPr lang="cs-CZ" dirty="0" smtClean="0"/>
              <a:t>  </a:t>
            </a:r>
            <a:r>
              <a:rPr lang="cs-CZ" dirty="0" err="1" smtClean="0"/>
              <a:t>you</a:t>
            </a:r>
            <a:r>
              <a:rPr lang="cs-CZ" dirty="0" smtClean="0"/>
              <a:t>  </a:t>
            </a:r>
            <a:r>
              <a:rPr lang="cs-CZ" dirty="0" err="1" smtClean="0"/>
              <a:t>like</a:t>
            </a:r>
            <a:r>
              <a:rPr lang="cs-CZ" dirty="0" smtClean="0"/>
              <a:t>  to  go?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4663982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Sources</a:t>
            </a:r>
            <a:r>
              <a:rPr lang="en-US" dirty="0" smtClean="0"/>
              <a:t>: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12776"/>
            <a:ext cx="7681664" cy="4988024"/>
          </a:xfrm>
        </p:spPr>
        <p:txBody>
          <a:bodyPr>
            <a:normAutofit/>
          </a:bodyPr>
          <a:lstStyle/>
          <a:p>
            <a:r>
              <a:rPr lang="cs-CZ" sz="1500" dirty="0" err="1" smtClean="0"/>
              <a:t>The</a:t>
            </a:r>
            <a:r>
              <a:rPr lang="cs-CZ" sz="1500" dirty="0" smtClean="0"/>
              <a:t> MSG </a:t>
            </a:r>
            <a:r>
              <a:rPr lang="cs-CZ" sz="1500" dirty="0" err="1" smtClean="0"/>
              <a:t>Files,part.Dostupné</a:t>
            </a:r>
            <a:r>
              <a:rPr lang="cs-CZ" sz="1500" dirty="0" smtClean="0"/>
              <a:t> z: </a:t>
            </a:r>
            <a:r>
              <a:rPr lang="cs-CZ" sz="1500" dirty="0" smtClean="0">
                <a:hlinkClick r:id="rId2"/>
              </a:rPr>
              <a:t>http://inkchromatography.wordpress.com/2012/05/01/the-msg-files-part-iv-chinese-restaurant-syndrome-2/</a:t>
            </a:r>
            <a:endParaRPr lang="cs-CZ" sz="1500" dirty="0" smtClean="0"/>
          </a:p>
          <a:p>
            <a:r>
              <a:rPr lang="cs-CZ" sz="1500" dirty="0" err="1" smtClean="0"/>
              <a:t>All</a:t>
            </a:r>
            <a:r>
              <a:rPr lang="cs-CZ" sz="1500" dirty="0" smtClean="0"/>
              <a:t> </a:t>
            </a:r>
            <a:r>
              <a:rPr lang="cs-CZ" sz="1500" dirty="0" err="1" smtClean="0"/>
              <a:t>recipes</a:t>
            </a:r>
            <a:r>
              <a:rPr lang="cs-CZ" sz="1500" dirty="0" smtClean="0"/>
              <a:t>. Dostupné z: </a:t>
            </a:r>
            <a:r>
              <a:rPr lang="cs-CZ" sz="1500" dirty="0" smtClean="0">
                <a:hlinkClick r:id="rId3"/>
              </a:rPr>
              <a:t>http://allrecipes.com/recipe/hungarian-goulash-i/</a:t>
            </a:r>
            <a:endParaRPr lang="cs-CZ" sz="1500" dirty="0" smtClean="0"/>
          </a:p>
          <a:p>
            <a:r>
              <a:rPr lang="it-IT" sz="1500" dirty="0" smtClean="0"/>
              <a:t>Spain soccer la liga</a:t>
            </a:r>
            <a:r>
              <a:rPr lang="cs-CZ" sz="1500" dirty="0" smtClean="0"/>
              <a:t>.</a:t>
            </a:r>
            <a:r>
              <a:rPr lang="it-IT" sz="1500" dirty="0" smtClean="0"/>
              <a:t> Dostupné z: </a:t>
            </a:r>
            <a:r>
              <a:rPr lang="it-IT" sz="1500" dirty="0" smtClean="0">
                <a:hlinkClick r:id="rId4"/>
              </a:rPr>
              <a:t>http://kootation.com/spain-soccer-la-liga.html</a:t>
            </a:r>
            <a:endParaRPr lang="cs-CZ" sz="1500" dirty="0" smtClean="0"/>
          </a:p>
          <a:p>
            <a:r>
              <a:rPr lang="en-US" sz="1500" dirty="0" smtClean="0"/>
              <a:t>Vector all American hamburger. </a:t>
            </a:r>
            <a:r>
              <a:rPr lang="en-US" sz="1500" dirty="0" err="1" smtClean="0"/>
              <a:t>Dostupné</a:t>
            </a:r>
            <a:r>
              <a:rPr lang="en-US" sz="1500" dirty="0" smtClean="0"/>
              <a:t> z: </a:t>
            </a:r>
            <a:r>
              <a:rPr lang="en-US" sz="1500" dirty="0" smtClean="0">
                <a:hlinkClick r:id="rId5"/>
              </a:rPr>
              <a:t>http://cutcaster.com/vector/100813286-Vector-all-American-hamburger/</a:t>
            </a:r>
            <a:endParaRPr lang="cs-CZ" sz="1500" dirty="0" smtClean="0"/>
          </a:p>
          <a:p>
            <a:r>
              <a:rPr lang="en-US" sz="1500" dirty="0" smtClean="0"/>
              <a:t>Mugs Around the World. </a:t>
            </a:r>
            <a:r>
              <a:rPr lang="en-US" sz="1500" dirty="0" err="1" smtClean="0"/>
              <a:t>Dostupné</a:t>
            </a:r>
            <a:r>
              <a:rPr lang="en-US" sz="1500" dirty="0" smtClean="0"/>
              <a:t> z: </a:t>
            </a:r>
            <a:r>
              <a:rPr lang="en-US" sz="1500" dirty="0" smtClean="0">
                <a:hlinkClick r:id="rId6"/>
              </a:rPr>
              <a:t>http://www.kiltmen.com/world.htm</a:t>
            </a:r>
            <a:endParaRPr lang="cs-CZ" sz="1500" dirty="0" smtClean="0"/>
          </a:p>
          <a:p>
            <a:r>
              <a:rPr lang="cs-CZ" sz="1500" dirty="0" err="1" smtClean="0"/>
              <a:t>Danish</a:t>
            </a:r>
            <a:r>
              <a:rPr lang="cs-CZ" sz="1500" dirty="0" smtClean="0"/>
              <a:t> Blue cheese </a:t>
            </a:r>
            <a:r>
              <a:rPr lang="cs-CZ" sz="1500" dirty="0" err="1" smtClean="0"/>
              <a:t>lass</a:t>
            </a:r>
            <a:r>
              <a:rPr lang="cs-CZ" sz="1500" dirty="0" smtClean="0"/>
              <a:t>. Dostupné z: </a:t>
            </a:r>
            <a:r>
              <a:rPr lang="cs-CZ" sz="1500" dirty="0" smtClean="0">
                <a:hlinkClick r:id="rId7"/>
              </a:rPr>
              <a:t>http://www.cheeselass.com/index.php?cpage=luxuries/cheese/main2&amp;title=Danish%20Blue&amp;psps_search=Danish%20Blue</a:t>
            </a:r>
            <a:endParaRPr lang="cs-CZ" sz="1500" dirty="0" smtClean="0"/>
          </a:p>
          <a:p>
            <a:r>
              <a:rPr lang="cs-CZ" sz="1500" dirty="0" err="1" smtClean="0"/>
              <a:t>Bankrupt</a:t>
            </a:r>
            <a:r>
              <a:rPr lang="cs-CZ" sz="1500" dirty="0" smtClean="0"/>
              <a:t> </a:t>
            </a:r>
            <a:r>
              <a:rPr lang="cs-CZ" sz="1500" dirty="0" err="1" smtClean="0"/>
              <a:t>automobileDostupné</a:t>
            </a:r>
            <a:r>
              <a:rPr lang="cs-CZ" sz="1500" dirty="0" smtClean="0"/>
              <a:t> z: </a:t>
            </a:r>
            <a:r>
              <a:rPr lang="cs-CZ" sz="1500" dirty="0" smtClean="0">
                <a:hlinkClick r:id="rId8"/>
              </a:rPr>
              <a:t>http://www.stockmarketdigital.com/trading_strategies/bankrupt-car-maker-sold-to-chinese-swedish-co</a:t>
            </a:r>
            <a:endParaRPr lang="cs-CZ" sz="1500" dirty="0" smtClean="0"/>
          </a:p>
          <a:p>
            <a:r>
              <a:rPr lang="cs-CZ" sz="1500" dirty="0"/>
              <a:t> http://blog.onlineclock.net/swiss-clocks-rule/</a:t>
            </a:r>
            <a:endParaRPr lang="cs-CZ" sz="15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109377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418</TotalTime>
  <Words>687</Words>
  <Application>Microsoft Office PowerPoint</Application>
  <PresentationFormat>Předvádění na obrazovce (4:3)</PresentationFormat>
  <Paragraphs>304</Paragraphs>
  <Slides>13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22" baseType="lpstr">
      <vt:lpstr>Arial</vt:lpstr>
      <vt:lpstr>Calibri</vt:lpstr>
      <vt:lpstr>Franklin Gothic Book</vt:lpstr>
      <vt:lpstr>Franklin Gothic Medium</vt:lpstr>
      <vt:lpstr>msmincho</vt:lpstr>
      <vt:lpstr>Times New Roman</vt:lpstr>
      <vt:lpstr>Wingdings 2</vt:lpstr>
      <vt:lpstr>Cesta</vt:lpstr>
      <vt:lpstr>Motiv systému Office</vt:lpstr>
      <vt:lpstr>Prezentace aplikace PowerPoint</vt:lpstr>
      <vt:lpstr>Prezentace aplikace PowerPoint</vt:lpstr>
      <vt:lpstr>Country – Adjective – Person - Language</vt:lpstr>
      <vt:lpstr>Complete the gaps with a suitable word</vt:lpstr>
      <vt:lpstr>Complete the gaps with a suitable word</vt:lpstr>
      <vt:lpstr>Complete the gaps with a suitable word</vt:lpstr>
      <vt:lpstr>Complete the gaps with a suitable word</vt:lpstr>
      <vt:lpstr>Complete the gaps with a suitable word</vt:lpstr>
      <vt:lpstr>Complete the gaps with a suitable word</vt:lpstr>
      <vt:lpstr>Prezentace aplikace PowerPoint</vt:lpstr>
      <vt:lpstr>Prezentace aplikace PowerPoint</vt:lpstr>
      <vt:lpstr>Work in pairs. Ask and answer the questions about a country you have been to or a country you like or you would like to go to. Swap  your  roles.</vt:lpstr>
      <vt:lpstr>Sources: 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Country – Adjective – Person - Language</dc:title>
  <dc:creator>Zelda</dc:creator>
  <cp:lastModifiedBy>Zelenková Alena</cp:lastModifiedBy>
  <cp:revision>37</cp:revision>
  <dcterms:created xsi:type="dcterms:W3CDTF">2013-02-10T11:13:44Z</dcterms:created>
  <dcterms:modified xsi:type="dcterms:W3CDTF">2014-04-15T06:12:58Z</dcterms:modified>
</cp:coreProperties>
</file>