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</p:sldMasterIdLst>
  <p:notesMasterIdLst>
    <p:notesMasterId r:id="rId25"/>
  </p:notesMasterIdLst>
  <p:sldIdLst>
    <p:sldId id="275" r:id="rId11"/>
    <p:sldId id="276" r:id="rId12"/>
    <p:sldId id="259" r:id="rId13"/>
    <p:sldId id="262" r:id="rId14"/>
    <p:sldId id="274" r:id="rId15"/>
    <p:sldId id="263" r:id="rId16"/>
    <p:sldId id="267" r:id="rId17"/>
    <p:sldId id="268" r:id="rId18"/>
    <p:sldId id="269" r:id="rId19"/>
    <p:sldId id="270" r:id="rId20"/>
    <p:sldId id="271" r:id="rId21"/>
    <p:sldId id="264" r:id="rId22"/>
    <p:sldId id="265" r:id="rId23"/>
    <p:sldId id="27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7DD91B-5179-4BBE-8004-9F996E195AB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AF5F91-EA6C-44E7-AE4C-3A40FB08BD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555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DE1CF0F-7622-404E-A76E-05F88760388E}" type="slidenum">
              <a:rPr lang="en-US">
                <a:solidFill>
                  <a:prstClr val="black"/>
                </a:solidFill>
              </a:rPr>
              <a:pPr eaLnBrk="1" hangingPunct="1"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288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F5F91-EA6C-44E7-AE4C-3A40FB08BD5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886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67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98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760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444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939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351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637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520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604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37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3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178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8315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41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0898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625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4985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473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7795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3661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6478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6273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3896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6273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6407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2039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6665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2844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4294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5930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0381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448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0165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5401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8868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2072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4974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66603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82102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96401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8211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3760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6770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21412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2391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6886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86597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2371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74078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0453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6621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753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59495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79032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27478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76972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31417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08110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1402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92813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90638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9007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68580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7638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27867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76767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26262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73096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28193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20391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7944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52225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8037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120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98244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30269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95005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97723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88031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31826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2154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33447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09474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93731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69265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5180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36156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45623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65608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61093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39070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81792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72376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56638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3511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75950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200480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7294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71297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C30AE-E367-4456-8F79-B1F8EABD319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32BDB-296D-4AF9-96B9-392E7D6066A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28780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BAB2D-7A7C-443D-9D70-F8378F6DEA9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6B082-61D3-45FC-89C7-3E95D9D4D4C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84577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AA93-8A91-4AB4-A4AD-D816C105697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E66-C097-4DD8-9701-03CC760EB11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36930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A651-DD8A-4290-84EA-545CB2FD16C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5D4-B699-4FD9-B64E-8E567637D02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47610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3054-F4F0-4CAC-90C0-F0D7D7A9BC9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00196-7F30-4B65-B41B-9129B85CC99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55384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B6F63-6383-426A-BE1A-F45BB7E54EF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2751-8248-443B-9C96-DE9AB72A50B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581136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51F5-3E52-4ADC-8DB9-889F469CB5D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2309-6CE7-4867-A614-EDAAD4724339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79719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FA4E-6307-4319-8D77-7CCC76119D7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CE1CF-96D9-4767-ABD0-2E39B38C24D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10704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24A9-D663-4932-B928-54854C378BDE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EEA31-BE77-4F4A-9EF1-62B7074A620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04600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0F49-B851-4CC0-B53A-9E4B66E26D4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53875-8E99-4BC2-883E-604540716D9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8978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FA5D-68E1-4408-8D0E-8F0551F1208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9520-8179-4207-A943-6860CB6A0D4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159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93655F-C945-4719-B2B5-FBBFAB30C33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7ACFA-F2A5-416D-B481-54A794CE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190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444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609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282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363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016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27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165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343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827BF-1AA1-4454-BC74-406A232618F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C5442-7079-480A-A70B-2D41ACA532A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07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0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7.xml"/><Relationship Id="rId5" Type="http://schemas.openxmlformats.org/officeDocument/2006/relationships/image" Target="../media/image17.jp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airport-jfk.com/" TargetMode="External"/><Relationship Id="rId2" Type="http://schemas.openxmlformats.org/officeDocument/2006/relationships/hyperlink" Target="http://en.wikipedia.org/wiki/Transportation_in_New_York_City" TargetMode="External"/><Relationship Id="rId1" Type="http://schemas.openxmlformats.org/officeDocument/2006/relationships/slideLayout" Target="../slideLayouts/slideLayout90.xml"/><Relationship Id="rId6" Type="http://schemas.openxmlformats.org/officeDocument/2006/relationships/hyperlink" Target="http://www.centralpark.com/guide/sports/central-park-ice-skating" TargetMode="External"/><Relationship Id="rId5" Type="http://schemas.openxmlformats.org/officeDocument/2006/relationships/hyperlink" Target="http://www.frontpagemag.com/2013/dgreenfield/de-blasio-to-redistribute-from-central-park-to-poorer-parks/" TargetMode="External"/><Relationship Id="rId4" Type="http://schemas.openxmlformats.org/officeDocument/2006/relationships/hyperlink" Target="http://newyork.cbslocal.com/guide/popup-new-york-top-5-things-to-do-in-staten-island/staten-island-fer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0744007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CZ.1.07/1.5.00/34.0423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12.</a:t>
                      </a:r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New</a:t>
                      </a:r>
                      <a:r>
                        <a:rPr lang="cs-CZ" baseline="0" dirty="0" smtClean="0"/>
                        <a:t> York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1.- 4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Srpen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26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/>
              <a:t>Anotace: Prezentaci je možné využít při výuce maturitních témat z anglického jazyka, konkrétně tématu New York. V prezentaci jsou zajímavé informace o největším americkém městě, které je centrem kultury, financí, módy, nakupování,  sídlem OSN. Slouží k procvičení a  rozšíření slovní zásoby. Možno spojit s </a:t>
            </a:r>
            <a:r>
              <a:rPr lang="cs-CZ" dirty="0" err="1" smtClean="0"/>
              <a:t>DUMem</a:t>
            </a:r>
            <a:r>
              <a:rPr lang="cs-CZ" dirty="0" smtClean="0"/>
              <a:t> č. 14- New York and </a:t>
            </a:r>
            <a:r>
              <a:rPr lang="cs-CZ" dirty="0" err="1" smtClean="0"/>
              <a:t>Washington,D.C-crossword</a:t>
            </a:r>
            <a:r>
              <a:rPr lang="cs-CZ" dirty="0" smtClean="0"/>
              <a:t>. Lze využít pro studenty 1.-4. ročníku.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Metodické pokyny: Při prezentaci jednotlivých snímků se studenti seznamují se slovní zásobou, popisují obrázky, hovoří o tomto zajímavém městě.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1157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413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New York</a:t>
            </a:r>
            <a:endParaRPr lang="en-US" sz="66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eaLnBrk="1" hangingPunct="1"/>
            <a:r>
              <a:rPr lang="cs-CZ" dirty="0" smtClean="0"/>
              <a:t>I</a:t>
            </a:r>
            <a:r>
              <a:rPr lang="en-US" dirty="0" smtClean="0"/>
              <a:t>s financial and cultural </a:t>
            </a:r>
            <a:r>
              <a:rPr lang="en-US" dirty="0" err="1" smtClean="0"/>
              <a:t>centre</a:t>
            </a:r>
            <a:endParaRPr lang="cs-CZ" dirty="0" smtClean="0"/>
          </a:p>
          <a:p>
            <a:pPr eaLnBrk="1" hangingPunct="1"/>
            <a:r>
              <a:rPr lang="en-US" dirty="0" smtClean="0"/>
              <a:t>Is the biggest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en-US" dirty="0" smtClean="0"/>
              <a:t> USA</a:t>
            </a:r>
            <a:endParaRPr lang="cs-CZ" dirty="0" smtClean="0"/>
          </a:p>
          <a:p>
            <a:pPr eaLnBrk="1" hangingPunct="1"/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Big Apple /</a:t>
            </a:r>
            <a:r>
              <a:rPr lang="cs-CZ" dirty="0" err="1" smtClean="0"/>
              <a:t>Melting</a:t>
            </a:r>
            <a:r>
              <a:rPr lang="cs-CZ" dirty="0" smtClean="0"/>
              <a:t> Pot</a:t>
            </a:r>
            <a:endParaRPr lang="en-US" dirty="0" smtClean="0"/>
          </a:p>
          <a:p>
            <a:pPr eaLnBrk="1" hangingPunct="1"/>
            <a:r>
              <a:rPr lang="en-US" dirty="0" smtClean="0"/>
              <a:t>about </a:t>
            </a:r>
            <a:r>
              <a:rPr lang="cs-CZ" dirty="0" smtClean="0"/>
              <a:t>19 </a:t>
            </a:r>
            <a:r>
              <a:rPr lang="en-US" dirty="0" smtClean="0"/>
              <a:t>mil</a:t>
            </a:r>
            <a:r>
              <a:rPr lang="cs-CZ" dirty="0" smtClean="0"/>
              <a:t>l</a:t>
            </a:r>
            <a:r>
              <a:rPr lang="en-US" dirty="0" smtClean="0"/>
              <a:t>ion inhabitants</a:t>
            </a:r>
            <a:endParaRPr lang="cs-CZ" dirty="0" smtClean="0"/>
          </a:p>
          <a:p>
            <a:pPr eaLnBrk="1" hangingPunct="1"/>
            <a:r>
              <a:rPr lang="cs-CZ" dirty="0" err="1" smtClean="0"/>
              <a:t>Formerly</a:t>
            </a:r>
            <a:r>
              <a:rPr lang="cs-CZ" dirty="0" smtClean="0"/>
              <a:t> New Amsterdam (</a:t>
            </a:r>
            <a:r>
              <a:rPr lang="cs-CZ" dirty="0" err="1" smtClean="0"/>
              <a:t>founded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Dutch</a:t>
            </a:r>
            <a:r>
              <a:rPr lang="cs-CZ" dirty="0"/>
              <a:t>)</a:t>
            </a:r>
            <a:endParaRPr lang="en-US" dirty="0" smtClean="0"/>
          </a:p>
          <a:p>
            <a:pPr eaLnBrk="1" hangingPunct="1"/>
            <a:r>
              <a:rPr lang="en-US" dirty="0" smtClean="0"/>
              <a:t>consists of five boroughs  The Bronx, Brooklyn, Manhattan, Queens and Staten Island</a:t>
            </a:r>
          </a:p>
          <a:p>
            <a:pPr eaLnBrk="1" hangingPunct="1"/>
            <a:r>
              <a:rPr lang="en-US" dirty="0" smtClean="0"/>
              <a:t>River Hudson ( </a:t>
            </a:r>
            <a:r>
              <a:rPr lang="cs-CZ" dirty="0" err="1" smtClean="0"/>
              <a:t>the</a:t>
            </a:r>
            <a:r>
              <a:rPr lang="en-US" dirty="0" smtClean="0"/>
              <a:t>Atlantic Ocean)</a:t>
            </a:r>
            <a:endParaRPr lang="cs-CZ" dirty="0" smtClean="0"/>
          </a:p>
          <a:p>
            <a:pPr eaLnBrk="1" hangingPunct="1"/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UN </a:t>
            </a:r>
            <a:r>
              <a:rPr lang="cs-CZ" dirty="0" err="1" smtClean="0"/>
              <a:t>Headquarters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9817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7" descr="twin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9233">
            <a:off x="2174875" y="4900613"/>
            <a:ext cx="2600325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Obrázek 6" descr="socha svobody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387480">
            <a:off x="7162800" y="3381375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Obrázek 5" descr="image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076700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central park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771739">
            <a:off x="6492875" y="1608138"/>
            <a:ext cx="2466975" cy="1847850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21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6600" b="1" dirty="0" smtClean="0">
                <a:solidFill>
                  <a:schemeClr val="tx2">
                    <a:lumMod val="75000"/>
                  </a:schemeClr>
                </a:solidFill>
              </a:rPr>
              <a:t>Tourism in New York</a:t>
            </a:r>
            <a:endParaRPr lang="en-US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10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z="2400" dirty="0" err="1" smtClean="0"/>
              <a:t>Over</a:t>
            </a:r>
            <a:r>
              <a:rPr lang="cs-CZ" sz="2400" dirty="0" smtClean="0"/>
              <a:t> 50 </a:t>
            </a:r>
            <a:r>
              <a:rPr lang="en-US" sz="2400" dirty="0" smtClean="0"/>
              <a:t>mi</a:t>
            </a:r>
            <a:r>
              <a:rPr lang="cs-CZ" sz="2400" dirty="0" smtClean="0"/>
              <a:t>l</a:t>
            </a:r>
            <a:r>
              <a:rPr lang="en-US" sz="2400" dirty="0" smtClean="0"/>
              <a:t>lion tourists every year</a:t>
            </a:r>
            <a:endParaRPr lang="cs-CZ" sz="2400" dirty="0" smtClean="0"/>
          </a:p>
          <a:p>
            <a:pPr eaLnBrk="1" hangingPunct="1"/>
            <a:r>
              <a:rPr lang="cs-CZ" sz="2400" dirty="0" err="1" smtClean="0"/>
              <a:t>Main</a:t>
            </a:r>
            <a:r>
              <a:rPr lang="cs-CZ" sz="2400" dirty="0" smtClean="0"/>
              <a:t> </a:t>
            </a:r>
            <a:r>
              <a:rPr lang="cs-CZ" sz="2400" dirty="0"/>
              <a:t>t</a:t>
            </a:r>
            <a:r>
              <a:rPr lang="en-US" sz="2400" dirty="0" err="1" smtClean="0"/>
              <a:t>ourist</a:t>
            </a:r>
            <a:r>
              <a:rPr lang="en-US" sz="2400" dirty="0" smtClean="0"/>
              <a:t> attractions:</a:t>
            </a:r>
          </a:p>
          <a:p>
            <a:pPr eaLnBrk="1" hangingPunct="1">
              <a:buFont typeface="Arial" charset="0"/>
              <a:buNone/>
            </a:pPr>
            <a:r>
              <a:rPr lang="en-US" sz="2400" dirty="0" smtClean="0"/>
              <a:t>		- </a:t>
            </a:r>
            <a:r>
              <a:rPr lang="cs-CZ" sz="2400" dirty="0" smtClean="0"/>
              <a:t>s</a:t>
            </a:r>
            <a:r>
              <a:rPr lang="en-US" sz="2400" dirty="0" err="1" smtClean="0"/>
              <a:t>kyscrapers</a:t>
            </a:r>
            <a:r>
              <a:rPr lang="en-US" sz="2400" dirty="0" smtClean="0"/>
              <a:t> (about 5600)</a:t>
            </a:r>
          </a:p>
          <a:p>
            <a:pPr lvl="1" eaLnBrk="1" hangingPunct="1">
              <a:buFont typeface="Arial" charset="0"/>
              <a:buNone/>
            </a:pPr>
            <a:r>
              <a:rPr lang="en-US" sz="2400" dirty="0" smtClean="0"/>
              <a:t>		- Empire State Building</a:t>
            </a:r>
          </a:p>
          <a:p>
            <a:pPr lvl="1" eaLnBrk="1" hangingPunct="1">
              <a:buFont typeface="Arial" charset="0"/>
              <a:buNone/>
            </a:pPr>
            <a:r>
              <a:rPr lang="en-US" sz="2400" dirty="0" smtClean="0"/>
              <a:t>		- </a:t>
            </a:r>
            <a:r>
              <a:rPr lang="cs-CZ" sz="2400" dirty="0" err="1" smtClean="0"/>
              <a:t>World</a:t>
            </a:r>
            <a:r>
              <a:rPr lang="cs-CZ" sz="2400" dirty="0" smtClean="0"/>
              <a:t> </a:t>
            </a:r>
            <a:r>
              <a:rPr lang="en-US" sz="2400" dirty="0" smtClean="0"/>
              <a:t>Trade Centre (Twins)</a:t>
            </a:r>
          </a:p>
          <a:p>
            <a:pPr lvl="1" eaLnBrk="1" hangingPunct="1">
              <a:buFont typeface="Arial" charset="0"/>
              <a:buNone/>
            </a:pPr>
            <a:r>
              <a:rPr lang="en-US" sz="2400" dirty="0" smtClean="0"/>
              <a:t>		- Statue of Liberty</a:t>
            </a:r>
          </a:p>
          <a:p>
            <a:pPr lvl="1" eaLnBrk="1" hangingPunct="1">
              <a:buFont typeface="Arial" charset="0"/>
              <a:buNone/>
            </a:pPr>
            <a:r>
              <a:rPr lang="en-US" sz="2400" dirty="0" smtClean="0"/>
              <a:t>		- Brooklyn Bridge</a:t>
            </a:r>
          </a:p>
          <a:p>
            <a:pPr lvl="1" eaLnBrk="1" hangingPunct="1">
              <a:buFont typeface="Arial" charset="0"/>
              <a:buNone/>
            </a:pPr>
            <a:r>
              <a:rPr lang="en-US" sz="2400" dirty="0" smtClean="0"/>
              <a:t>		- Central park</a:t>
            </a:r>
          </a:p>
          <a:p>
            <a:pPr lvl="1" eaLnBrk="1" hangingPunct="1">
              <a:buFont typeface="Arial" charset="0"/>
              <a:buNone/>
            </a:pPr>
            <a:r>
              <a:rPr lang="cs-CZ" sz="2400" dirty="0" smtClean="0"/>
              <a:t>		</a:t>
            </a:r>
            <a:endParaRPr lang="en-US" sz="2400" dirty="0" smtClean="0"/>
          </a:p>
        </p:txBody>
      </p:sp>
      <p:pic>
        <p:nvPicPr>
          <p:cNvPr id="4104" name="Obrázek 10" descr="most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2004">
            <a:off x="5006023" y="4227232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480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dirty="0" err="1" smtClean="0">
                <a:solidFill>
                  <a:schemeClr val="tx2">
                    <a:lumMod val="75000"/>
                  </a:schemeClr>
                </a:solidFill>
              </a:rPr>
              <a:t>World</a:t>
            </a: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6600" b="1" dirty="0" err="1" smtClean="0">
                <a:solidFill>
                  <a:schemeClr val="tx2">
                    <a:lumMod val="75000"/>
                  </a:schemeClr>
                </a:solidFill>
              </a:rPr>
              <a:t>Trade</a:t>
            </a: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 Center</a:t>
            </a:r>
            <a:endParaRPr lang="en-US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 dirty="0" smtClean="0"/>
              <a:t>“Twins”</a:t>
            </a:r>
          </a:p>
          <a:p>
            <a:pPr eaLnBrk="1" hangingPunct="1"/>
            <a:r>
              <a:rPr lang="en-US" sz="2400" dirty="0" smtClean="0"/>
              <a:t>destroyed by terrorist attack 11th September 2001</a:t>
            </a:r>
          </a:p>
          <a:p>
            <a:pPr eaLnBrk="1" hangingPunct="1"/>
            <a:r>
              <a:rPr lang="cs-CZ" sz="2400" dirty="0" err="1"/>
              <a:t>u</a:t>
            </a:r>
            <a:r>
              <a:rPr lang="cs-CZ" sz="2400" dirty="0" err="1" smtClean="0"/>
              <a:t>sed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/>
              <a:t>t</a:t>
            </a:r>
            <a:r>
              <a:rPr lang="en-US" sz="2400" dirty="0" smtClean="0"/>
              <a:t>he tallest  buildings in the world</a:t>
            </a:r>
          </a:p>
          <a:p>
            <a:pPr eaLnBrk="1" hangingPunct="1"/>
            <a:endParaRPr lang="en-US" sz="2400" dirty="0" smtClean="0"/>
          </a:p>
        </p:txBody>
      </p:sp>
      <p:pic>
        <p:nvPicPr>
          <p:cNvPr id="5124" name="Obrázek 3" descr="výbuch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313" y="2913063"/>
            <a:ext cx="4230687" cy="394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203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3000"/>
            <a:lum/>
          </a:blip>
          <a:srcRect/>
          <a:stretch>
            <a:fillRect t="-35000" b="-3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6600" b="1" dirty="0" smtClean="0">
                <a:solidFill>
                  <a:schemeClr val="tx2">
                    <a:lumMod val="75000"/>
                  </a:schemeClr>
                </a:solidFill>
              </a:rPr>
              <a:t>Empire State Building</a:t>
            </a:r>
            <a:endParaRPr lang="en-US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err="1" smtClean="0"/>
              <a:t>Used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tallest</a:t>
            </a:r>
            <a:r>
              <a:rPr lang="cs-CZ" sz="2400" dirty="0" smtClean="0"/>
              <a:t> </a:t>
            </a:r>
            <a:r>
              <a:rPr lang="cs-CZ" sz="2400" dirty="0" err="1" smtClean="0"/>
              <a:t>skyscraper</a:t>
            </a:r>
            <a:endParaRPr lang="en-US" sz="2400" dirty="0" smtClean="0"/>
          </a:p>
        </p:txBody>
      </p:sp>
      <p:pic>
        <p:nvPicPr>
          <p:cNvPr id="6148" name="Obrázek 3" descr="empír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378075"/>
            <a:ext cx="2592388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946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 bright="32000" contrast="-52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 Statue </a:t>
            </a:r>
            <a:r>
              <a:rPr lang="cs-CZ" sz="6600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 Liberty</a:t>
            </a:r>
            <a:endParaRPr lang="en-US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Symbol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liberty</a:t>
            </a:r>
            <a:endParaRPr lang="cs-CZ" sz="2400" dirty="0" smtClean="0"/>
          </a:p>
          <a:p>
            <a:pPr eaLnBrk="1" hangingPunct="1"/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statue</a:t>
            </a:r>
            <a:r>
              <a:rPr lang="cs-CZ" sz="2400" dirty="0" smtClean="0"/>
              <a:t> </a:t>
            </a:r>
            <a:r>
              <a:rPr lang="cs-CZ" sz="2400" dirty="0" err="1" smtClean="0"/>
              <a:t>greeted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,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came</a:t>
            </a:r>
            <a:r>
              <a:rPr lang="cs-CZ" sz="2400" dirty="0" smtClean="0"/>
              <a:t> to New York, </a:t>
            </a:r>
            <a:r>
              <a:rPr lang="cs-CZ" sz="2400" dirty="0" err="1" smtClean="0"/>
              <a:t>because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wanted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 </a:t>
            </a:r>
            <a:r>
              <a:rPr lang="cs-CZ" sz="2400" dirty="0" err="1" smtClean="0"/>
              <a:t>better</a:t>
            </a:r>
            <a:r>
              <a:rPr lang="cs-CZ" sz="2400" dirty="0" smtClean="0"/>
              <a:t> </a:t>
            </a:r>
            <a:r>
              <a:rPr lang="cs-CZ" sz="2400" dirty="0" err="1" smtClean="0"/>
              <a:t>life</a:t>
            </a:r>
            <a:endParaRPr lang="cs-CZ" sz="2400" dirty="0" smtClean="0"/>
          </a:p>
        </p:txBody>
      </p:sp>
      <p:pic>
        <p:nvPicPr>
          <p:cNvPr id="7172" name="Obrázek 3" descr="socha-svobody-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2997200"/>
            <a:ext cx="2733675" cy="364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670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 bright="52000" contrast="-6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6600" b="1" dirty="0" smtClean="0">
                <a:solidFill>
                  <a:schemeClr val="tx2">
                    <a:lumMod val="75000"/>
                  </a:schemeClr>
                </a:solidFill>
              </a:rPr>
              <a:t>Central</a:t>
            </a: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 Park</a:t>
            </a:r>
            <a:endParaRPr lang="en-US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It  is the largest </a:t>
            </a:r>
            <a:r>
              <a:rPr lang="cs-CZ" dirty="0" smtClean="0"/>
              <a:t>city </a:t>
            </a:r>
            <a:r>
              <a:rPr lang="en-US" dirty="0" smtClean="0"/>
              <a:t>park of the USA</a:t>
            </a:r>
          </a:p>
          <a:p>
            <a:pPr marL="0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 smtClean="0"/>
              <a:t> </a:t>
            </a:r>
          </a:p>
        </p:txBody>
      </p:sp>
      <p:pic>
        <p:nvPicPr>
          <p:cNvPr id="8197" name="Obrázek 5" descr="park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4088"/>
            <a:ext cx="3313113" cy="209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1" y="2924944"/>
            <a:ext cx="4032448" cy="30243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823556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48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 bright="38000" contrast="-36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Brooklyn </a:t>
            </a:r>
            <a:r>
              <a:rPr lang="en-US" sz="6600" b="1" dirty="0" smtClean="0">
                <a:solidFill>
                  <a:schemeClr val="tx2">
                    <a:lumMod val="75000"/>
                  </a:schemeClr>
                </a:solidFill>
              </a:rPr>
              <a:t>Bridge</a:t>
            </a:r>
            <a:endParaRPr lang="en-US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Connects Brooklyn and Manhattan</a:t>
            </a:r>
            <a:endParaRPr lang="en-US" smtClean="0"/>
          </a:p>
        </p:txBody>
      </p:sp>
      <p:pic>
        <p:nvPicPr>
          <p:cNvPr id="9220" name="Obrázek 3" descr="most 2.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263" y="3860800"/>
            <a:ext cx="4503737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976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29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International airport J. F. Kennedy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</a:b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Queens</a:t>
            </a:r>
            <a:endParaRPr lang="en-US" b="1" dirty="0">
              <a:solidFill>
                <a:schemeClr val="tx2">
                  <a:lumMod val="75000"/>
                </a:schemeClr>
              </a:solidFill>
              <a:cs typeface="Times New Roman" pitchFamily="18" charset="0"/>
            </a:endParaRPr>
          </a:p>
        </p:txBody>
      </p:sp>
      <p:pic>
        <p:nvPicPr>
          <p:cNvPr id="1024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35175" y="1340768"/>
            <a:ext cx="6217145" cy="4392488"/>
          </a:xfrm>
          <a:noFill/>
        </p:spPr>
      </p:pic>
      <p:sp>
        <p:nvSpPr>
          <p:cNvPr id="4" name="TextovéPole 3"/>
          <p:cNvSpPr txBox="1"/>
          <p:nvPr/>
        </p:nvSpPr>
        <p:spPr>
          <a:xfrm>
            <a:off x="1043608" y="6093296"/>
            <a:ext cx="7790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direct </a:t>
            </a:r>
            <a:r>
              <a:rPr lang="cs-CZ" dirty="0" err="1" smtClean="0"/>
              <a:t>flight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lasts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7 </a:t>
            </a:r>
            <a:r>
              <a:rPr lang="cs-CZ" dirty="0" err="1" smtClean="0"/>
              <a:t>hours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13</a:t>
            </a:r>
            <a:r>
              <a:rPr lang="en-US" dirty="0" smtClean="0"/>
              <a:t>,</a:t>
            </a:r>
            <a:r>
              <a:rPr lang="cs-CZ" dirty="0" smtClean="0"/>
              <a:t>000 CZK </a:t>
            </a:r>
            <a:r>
              <a:rPr lang="cs-CZ" dirty="0" err="1" smtClean="0"/>
              <a:t>with</a:t>
            </a:r>
            <a:r>
              <a:rPr lang="cs-CZ" dirty="0" smtClean="0"/>
              <a:t> CSA </a:t>
            </a:r>
          </a:p>
          <a:p>
            <a:r>
              <a:rPr lang="cs-CZ" dirty="0" err="1"/>
              <a:t>f</a:t>
            </a:r>
            <a:r>
              <a:rPr lang="cs-CZ" dirty="0" err="1" smtClean="0"/>
              <a:t>rom</a:t>
            </a:r>
            <a:r>
              <a:rPr lang="cs-CZ" dirty="0" smtClean="0"/>
              <a:t> V.</a:t>
            </a:r>
            <a:r>
              <a:rPr lang="en-US" dirty="0" smtClean="0"/>
              <a:t> </a:t>
            </a:r>
            <a:r>
              <a:rPr lang="cs-CZ" dirty="0" smtClean="0"/>
              <a:t>Havel </a:t>
            </a:r>
            <a:r>
              <a:rPr lang="cs-CZ" dirty="0" err="1" smtClean="0"/>
              <a:t>Airport</a:t>
            </a:r>
            <a:r>
              <a:rPr lang="cs-CZ" dirty="0" smtClean="0"/>
              <a:t> </a:t>
            </a:r>
            <a:r>
              <a:rPr lang="cs-CZ" dirty="0" err="1" smtClean="0"/>
              <a:t>Prague,or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Vienna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cs-CZ" dirty="0" smtClean="0"/>
              <a:t>Frankfurt,</a:t>
            </a:r>
            <a:r>
              <a:rPr lang="en-US" dirty="0" smtClean="0"/>
              <a:t> </a:t>
            </a:r>
            <a:r>
              <a:rPr lang="cs-CZ" dirty="0" smtClean="0"/>
              <a:t>Paris,</a:t>
            </a:r>
            <a:r>
              <a:rPr lang="en-US" dirty="0" smtClean="0"/>
              <a:t> </a:t>
            </a:r>
            <a:r>
              <a:rPr lang="cs-CZ" dirty="0" smtClean="0"/>
              <a:t>London)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96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/>
          <a:lstStyle/>
          <a:p>
            <a:r>
              <a:rPr lang="cs-CZ" dirty="0" smtClean="0"/>
              <a:t>Transport in New York</a:t>
            </a:r>
            <a:endParaRPr lang="cs-CZ" dirty="0"/>
          </a:p>
        </p:txBody>
      </p:sp>
      <p:pic>
        <p:nvPicPr>
          <p:cNvPr id="3" name="Picture 2" descr="MTA New York City Subway logo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7" y="1340768"/>
            <a:ext cx="2095500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94069" y="1340768"/>
            <a:ext cx="6582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belongs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world´s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 and </a:t>
            </a:r>
            <a:r>
              <a:rPr lang="cs-CZ" dirty="0" err="1" smtClean="0"/>
              <a:t>largest</a:t>
            </a:r>
            <a:r>
              <a:rPr lang="cs-CZ" dirty="0" smtClean="0"/>
              <a:t> public transport </a:t>
            </a:r>
            <a:r>
              <a:rPr lang="cs-CZ" dirty="0" err="1" smtClean="0"/>
              <a:t>systems</a:t>
            </a:r>
            <a:endParaRPr lang="cs-CZ" dirty="0"/>
          </a:p>
        </p:txBody>
      </p:sp>
      <p:pic>
        <p:nvPicPr>
          <p:cNvPr id="4100" name="Picture 4" descr="New York Metro C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66219"/>
            <a:ext cx="3164954" cy="2177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55976" y="1988840"/>
            <a:ext cx="4608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Tickets</a:t>
            </a:r>
            <a:r>
              <a:rPr lang="cs-CZ" dirty="0" smtClean="0"/>
              <a:t> are sold </a:t>
            </a:r>
            <a:r>
              <a:rPr lang="cs-CZ" dirty="0" err="1" smtClean="0"/>
              <a:t>at</a:t>
            </a:r>
            <a:r>
              <a:rPr lang="cs-CZ" dirty="0" smtClean="0"/>
              <a:t>  </a:t>
            </a:r>
            <a:r>
              <a:rPr lang="cs-CZ" dirty="0" err="1" smtClean="0"/>
              <a:t>vending</a:t>
            </a:r>
            <a:r>
              <a:rPr lang="cs-CZ" dirty="0" smtClean="0"/>
              <a:t> </a:t>
            </a:r>
            <a:r>
              <a:rPr lang="cs-CZ" dirty="0" err="1" smtClean="0"/>
              <a:t>machine</a:t>
            </a:r>
            <a:r>
              <a:rPr lang="cs-CZ" dirty="0" smtClean="0"/>
              <a:t> .</a:t>
            </a:r>
            <a:r>
              <a:rPr lang="cs-CZ" dirty="0" err="1" smtClean="0"/>
              <a:t>This</a:t>
            </a:r>
            <a:r>
              <a:rPr lang="cs-CZ" dirty="0" smtClean="0"/>
              <a:t> 7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r>
              <a:rPr lang="cs-CZ" dirty="0" smtClean="0"/>
              <a:t> </a:t>
            </a:r>
            <a:r>
              <a:rPr lang="cs-CZ" dirty="0" err="1" smtClean="0"/>
              <a:t>costs</a:t>
            </a:r>
            <a:r>
              <a:rPr lang="en-US" dirty="0" smtClean="0"/>
              <a:t> </a:t>
            </a:r>
            <a:r>
              <a:rPr lang="cs-CZ" dirty="0" smtClean="0"/>
              <a:t> $29.00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smtClean="0"/>
              <a:t>Single </a:t>
            </a:r>
            <a:r>
              <a:rPr lang="cs-CZ" dirty="0" err="1" smtClean="0"/>
              <a:t>ticket</a:t>
            </a:r>
            <a:r>
              <a:rPr lang="cs-CZ" dirty="0" smtClean="0"/>
              <a:t>(</a:t>
            </a:r>
            <a:r>
              <a:rPr lang="cs-CZ" dirty="0" err="1" smtClean="0"/>
              <a:t>ride</a:t>
            </a:r>
            <a:r>
              <a:rPr lang="cs-CZ" dirty="0" smtClean="0"/>
              <a:t>) </a:t>
            </a:r>
            <a:r>
              <a:rPr lang="cs-CZ" dirty="0" err="1" smtClean="0"/>
              <a:t>is</a:t>
            </a:r>
            <a:r>
              <a:rPr lang="cs-CZ" dirty="0" smtClean="0"/>
              <a:t>  $2.50</a:t>
            </a:r>
          </a:p>
        </p:txBody>
      </p:sp>
      <p:pic>
        <p:nvPicPr>
          <p:cNvPr id="4102" name="Picture 6" descr="C:\Users\Alena\Documents\New york taxi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008" y="4229688"/>
            <a:ext cx="3949649" cy="262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580112" y="3717032"/>
            <a:ext cx="2574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taxis (</a:t>
            </a:r>
            <a:r>
              <a:rPr lang="cs-CZ" dirty="0" err="1" smtClean="0"/>
              <a:t>cabs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68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0940" y="692696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Hop on hop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in handy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endParaRPr lang="cs-CZ" dirty="0"/>
          </a:p>
        </p:txBody>
      </p:sp>
      <p:pic>
        <p:nvPicPr>
          <p:cNvPr id="99330" name="Picture 2" descr="C:\Users\Alena\Pictures\new york bus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16026"/>
            <a:ext cx="3600400" cy="524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980728"/>
            <a:ext cx="3306840" cy="272356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11960" y="4237013"/>
            <a:ext cx="48121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S</a:t>
            </a:r>
            <a:r>
              <a:rPr lang="cs-CZ" dirty="0" err="1" smtClean="0"/>
              <a:t>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Liberty</a:t>
            </a:r>
            <a:r>
              <a:rPr lang="cs-CZ" dirty="0" smtClean="0"/>
              <a:t> ,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use </a:t>
            </a:r>
            <a:r>
              <a:rPr lang="cs-CZ" dirty="0" err="1" smtClean="0"/>
              <a:t>Staten</a:t>
            </a:r>
            <a:r>
              <a:rPr lang="cs-CZ" dirty="0" smtClean="0"/>
              <a:t> Island </a:t>
            </a:r>
            <a:r>
              <a:rPr lang="cs-CZ" dirty="0" err="1" smtClean="0"/>
              <a:t>ferry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7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753270"/>
            <a:ext cx="84969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Carnegie </a:t>
            </a:r>
            <a:r>
              <a:rPr lang="cs-CZ" dirty="0" err="1" smtClean="0">
                <a:solidFill>
                  <a:srgbClr val="0070C0"/>
                </a:solidFill>
              </a:rPr>
              <a:t>Hall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smtClean="0"/>
              <a:t>concert</a:t>
            </a:r>
            <a:r>
              <a:rPr lang="en-US" dirty="0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pop and </a:t>
            </a:r>
            <a:r>
              <a:rPr lang="cs-CZ" dirty="0" err="1" smtClean="0"/>
              <a:t>classical</a:t>
            </a:r>
            <a:r>
              <a:rPr lang="cs-CZ" dirty="0" smtClean="0"/>
              <a:t> music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Broadway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dirty="0" err="1" smtClean="0"/>
              <a:t>theatres</a:t>
            </a:r>
            <a:r>
              <a:rPr lang="cs-CZ" dirty="0" smtClean="0"/>
              <a:t> , </a:t>
            </a:r>
            <a:r>
              <a:rPr lang="cs-CZ" dirty="0" err="1" smtClean="0"/>
              <a:t>musicals</a:t>
            </a:r>
            <a:endParaRPr lang="cs-CZ" dirty="0" smtClean="0"/>
          </a:p>
          <a:p>
            <a:r>
              <a:rPr lang="cs-CZ" dirty="0" smtClean="0"/>
              <a:t>Metropolitan museum(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Met</a:t>
            </a:r>
            <a:r>
              <a:rPr lang="cs-CZ" dirty="0" smtClean="0"/>
              <a:t>) </a:t>
            </a:r>
            <a:r>
              <a:rPr lang="cs-CZ" dirty="0" err="1" smtClean="0"/>
              <a:t>of</a:t>
            </a:r>
            <a:r>
              <a:rPr lang="cs-CZ" dirty="0" smtClean="0"/>
              <a:t> art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5th </a:t>
            </a:r>
            <a:r>
              <a:rPr lang="en-US" dirty="0" smtClean="0">
                <a:solidFill>
                  <a:srgbClr val="0070C0"/>
                </a:solidFill>
              </a:rPr>
              <a:t>A</a:t>
            </a:r>
            <a:r>
              <a:rPr lang="cs-CZ" dirty="0" err="1" smtClean="0">
                <a:solidFill>
                  <a:srgbClr val="0070C0"/>
                </a:solidFill>
              </a:rPr>
              <a:t>venue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smtClean="0"/>
              <a:t>shopping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Guggenheim</a:t>
            </a:r>
            <a:r>
              <a:rPr lang="cs-CZ" dirty="0" smtClean="0">
                <a:solidFill>
                  <a:srgbClr val="0070C0"/>
                </a:solidFill>
              </a:rPr>
              <a:t> museum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err="1" smtClean="0"/>
              <a:t>exhibitions</a:t>
            </a:r>
            <a:r>
              <a:rPr lang="cs-CZ" dirty="0" smtClean="0"/>
              <a:t> , </a:t>
            </a:r>
            <a:r>
              <a:rPr lang="cs-CZ" dirty="0" err="1"/>
              <a:t>m</a:t>
            </a:r>
            <a:r>
              <a:rPr lang="cs-CZ" dirty="0" err="1" smtClean="0"/>
              <a:t>odern</a:t>
            </a:r>
            <a:r>
              <a:rPr lang="cs-CZ" dirty="0" smtClean="0"/>
              <a:t> art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Madison</a:t>
            </a:r>
            <a:r>
              <a:rPr lang="cs-CZ" dirty="0" smtClean="0">
                <a:solidFill>
                  <a:srgbClr val="0070C0"/>
                </a:solidFill>
              </a:rPr>
              <a:t> Square </a:t>
            </a:r>
            <a:r>
              <a:rPr lang="en-US" dirty="0" smtClean="0">
                <a:solidFill>
                  <a:srgbClr val="0070C0"/>
                </a:solidFill>
              </a:rPr>
              <a:t>G</a:t>
            </a:r>
            <a:r>
              <a:rPr lang="cs-CZ" dirty="0" err="1" smtClean="0">
                <a:solidFill>
                  <a:srgbClr val="0070C0"/>
                </a:solidFill>
              </a:rPr>
              <a:t>arden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smtClean="0"/>
              <a:t>big sport centre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Rockefel</a:t>
            </a:r>
            <a:r>
              <a:rPr lang="en-US" dirty="0" smtClean="0">
                <a:solidFill>
                  <a:srgbClr val="0070C0"/>
                </a:solidFill>
              </a:rPr>
              <a:t>l</a:t>
            </a:r>
            <a:r>
              <a:rPr lang="cs-CZ" dirty="0" err="1" smtClean="0">
                <a:solidFill>
                  <a:srgbClr val="0070C0"/>
                </a:solidFill>
              </a:rPr>
              <a:t>er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en-US" dirty="0">
                <a:solidFill>
                  <a:srgbClr val="0070C0"/>
                </a:solidFill>
              </a:rPr>
              <a:t>C</a:t>
            </a:r>
            <a:r>
              <a:rPr lang="cs-CZ" dirty="0" err="1" smtClean="0">
                <a:solidFill>
                  <a:srgbClr val="0070C0"/>
                </a:solidFill>
              </a:rPr>
              <a:t>ent</a:t>
            </a:r>
            <a:r>
              <a:rPr lang="en-US" dirty="0" smtClean="0">
                <a:solidFill>
                  <a:srgbClr val="0070C0"/>
                </a:solidFill>
              </a:rPr>
              <a:t>e</a:t>
            </a:r>
            <a:r>
              <a:rPr lang="cs-CZ" dirty="0" smtClean="0">
                <a:solidFill>
                  <a:srgbClr val="0070C0"/>
                </a:solidFill>
              </a:rPr>
              <a:t>r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err="1" smtClean="0"/>
              <a:t>culture,newspaper</a:t>
            </a:r>
            <a:r>
              <a:rPr lang="cs-CZ" dirty="0" smtClean="0"/>
              <a:t> 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Greenwich </a:t>
            </a:r>
            <a:r>
              <a:rPr lang="cs-CZ" dirty="0" err="1" smtClean="0">
                <a:solidFill>
                  <a:srgbClr val="0070C0"/>
                </a:solidFill>
              </a:rPr>
              <a:t>Village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dirty="0" err="1" smtClean="0"/>
              <a:t>simply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Village</a:t>
            </a:r>
            <a:r>
              <a:rPr lang="cs-CZ" dirty="0" smtClean="0"/>
              <a:t> -</a:t>
            </a:r>
            <a:r>
              <a:rPr lang="cs-CZ" dirty="0" err="1" smtClean="0"/>
              <a:t>former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“</a:t>
            </a:r>
            <a:r>
              <a:rPr lang="cs-CZ" dirty="0" smtClean="0"/>
              <a:t>beat </a:t>
            </a:r>
            <a:r>
              <a:rPr lang="cs-CZ" dirty="0" err="1" smtClean="0"/>
              <a:t>generation</a:t>
            </a:r>
            <a:r>
              <a:rPr lang="en-US" dirty="0" smtClean="0"/>
              <a:t>”</a:t>
            </a:r>
            <a:endParaRPr lang="cs-CZ" dirty="0" smtClean="0"/>
          </a:p>
          <a:p>
            <a:r>
              <a:rPr lang="cs-CZ" dirty="0" smtClean="0"/>
              <a:t>-a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cafés</a:t>
            </a:r>
            <a:r>
              <a:rPr lang="cs-CZ" dirty="0" smtClean="0"/>
              <a:t> ,</a:t>
            </a:r>
            <a:r>
              <a:rPr lang="cs-CZ" dirty="0" err="1" smtClean="0"/>
              <a:t>pubs,restaurants</a:t>
            </a:r>
            <a:r>
              <a:rPr lang="cs-CZ" dirty="0" smtClean="0"/>
              <a:t>, </a:t>
            </a:r>
            <a:r>
              <a:rPr lang="cs-CZ" dirty="0" err="1" smtClean="0"/>
              <a:t>bars-lively</a:t>
            </a:r>
            <a:r>
              <a:rPr lang="cs-CZ" dirty="0" smtClean="0"/>
              <a:t> </a:t>
            </a:r>
            <a:r>
              <a:rPr lang="cs-CZ" dirty="0" err="1" smtClean="0"/>
              <a:t>nightlife</a:t>
            </a:r>
            <a:r>
              <a:rPr lang="cs-CZ" dirty="0" smtClean="0"/>
              <a:t> 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Flushing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Meadow</a:t>
            </a:r>
            <a:r>
              <a:rPr lang="en-US" dirty="0" smtClean="0">
                <a:solidFill>
                  <a:srgbClr val="0070C0"/>
                </a:solidFill>
              </a:rPr>
              <a:t>s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tournament</a:t>
            </a:r>
            <a:r>
              <a:rPr lang="cs-CZ" dirty="0" smtClean="0"/>
              <a:t>-US Open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Wall </a:t>
            </a:r>
            <a:r>
              <a:rPr lang="en-US" dirty="0">
                <a:solidFill>
                  <a:srgbClr val="0070C0"/>
                </a:solidFill>
              </a:rPr>
              <a:t>S</a:t>
            </a:r>
            <a:r>
              <a:rPr lang="cs-CZ" dirty="0" err="1" smtClean="0">
                <a:solidFill>
                  <a:srgbClr val="0070C0"/>
                </a:solidFill>
              </a:rPr>
              <a:t>treet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err="1" smtClean="0"/>
              <a:t>financial</a:t>
            </a:r>
            <a:r>
              <a:rPr lang="cs-CZ" dirty="0" smtClean="0"/>
              <a:t> centre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New York </a:t>
            </a:r>
            <a:r>
              <a:rPr lang="cs-CZ" dirty="0" err="1" smtClean="0">
                <a:solidFill>
                  <a:srgbClr val="0070C0"/>
                </a:solidFill>
              </a:rPr>
              <a:t>Marathon</a:t>
            </a:r>
            <a:r>
              <a:rPr lang="en-US" dirty="0" smtClean="0"/>
              <a:t> </a:t>
            </a:r>
            <a:r>
              <a:rPr lang="cs-CZ" dirty="0" smtClean="0"/>
              <a:t>- a </a:t>
            </a:r>
            <a:r>
              <a:rPr lang="cs-CZ" dirty="0" err="1" smtClean="0"/>
              <a:t>really</a:t>
            </a:r>
            <a:r>
              <a:rPr lang="cs-CZ" dirty="0" smtClean="0"/>
              <a:t> big sport </a:t>
            </a:r>
            <a:r>
              <a:rPr lang="cs-CZ" dirty="0" err="1" smtClean="0"/>
              <a:t>event-running</a:t>
            </a:r>
            <a:endParaRPr lang="cs-CZ" dirty="0" smtClean="0"/>
          </a:p>
          <a:p>
            <a:r>
              <a:rPr lang="cs-CZ" dirty="0" err="1" smtClean="0">
                <a:solidFill>
                  <a:srgbClr val="0070C0"/>
                </a:solidFill>
              </a:rPr>
              <a:t>Times</a:t>
            </a:r>
            <a:r>
              <a:rPr lang="cs-CZ" dirty="0" smtClean="0">
                <a:solidFill>
                  <a:srgbClr val="0070C0"/>
                </a:solidFill>
              </a:rPr>
              <a:t> Square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–</a:t>
            </a:r>
            <a:r>
              <a:rPr lang="en-US" dirty="0" smtClean="0"/>
              <a:t> </a:t>
            </a:r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advertisements</a:t>
            </a:r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Columbia University </a:t>
            </a:r>
            <a:r>
              <a:rPr lang="cs-CZ" dirty="0" smtClean="0"/>
              <a:t>–</a:t>
            </a:r>
            <a:r>
              <a:rPr lang="en-US" dirty="0" smtClean="0"/>
              <a:t> </a:t>
            </a:r>
            <a:r>
              <a:rPr lang="cs-CZ" dirty="0" err="1" smtClean="0"/>
              <a:t>belongs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prestigious</a:t>
            </a:r>
            <a:endParaRPr lang="cs-CZ" dirty="0" smtClean="0"/>
          </a:p>
          <a:p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92695"/>
            <a:ext cx="66063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Other</a:t>
            </a:r>
            <a:r>
              <a:rPr lang="cs-CZ" sz="3600" dirty="0" smtClean="0"/>
              <a:t> </a:t>
            </a:r>
            <a:r>
              <a:rPr lang="cs-CZ" sz="3600" dirty="0" err="1" smtClean="0"/>
              <a:t>typical</a:t>
            </a:r>
            <a:r>
              <a:rPr lang="cs-CZ" sz="3600" dirty="0" smtClean="0"/>
              <a:t> </a:t>
            </a:r>
            <a:r>
              <a:rPr lang="cs-CZ" sz="3600" dirty="0" err="1" smtClean="0"/>
              <a:t>features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New York</a:t>
            </a:r>
            <a:endParaRPr lang="cs-CZ" sz="3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610" y="4077072"/>
            <a:ext cx="3323862" cy="24928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536" y="1339026"/>
            <a:ext cx="2898009" cy="198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34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661046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Sources</a:t>
            </a:r>
            <a:r>
              <a:rPr lang="cs-CZ" b="1" dirty="0">
                <a:solidFill>
                  <a:srgbClr val="FF0000"/>
                </a:solidFill>
              </a:rPr>
              <a:t>:</a:t>
            </a:r>
            <a:endParaRPr lang="en-US" b="1" dirty="0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lvl="2">
              <a:defRPr/>
            </a:pPr>
            <a:r>
              <a:rPr lang="en-US" sz="1600" dirty="0" smtClean="0"/>
              <a:t>http://www.turistika.cz/pruvodce/new-york-city-pruvodce-pamatky</a:t>
            </a:r>
            <a:endParaRPr lang="cs-CZ" sz="1600" dirty="0" smtClean="0"/>
          </a:p>
          <a:p>
            <a:pPr lvl="2">
              <a:defRPr/>
            </a:pPr>
            <a:r>
              <a:rPr lang="cs-CZ" sz="1600" dirty="0" smtClean="0"/>
              <a:t>http://www.newyorkonline.cz/zakladni-informace.php</a:t>
            </a:r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 smtClean="0"/>
              <a:t>BRENDLOVÁ, Světla. </a:t>
            </a:r>
            <a:r>
              <a:rPr lang="cs-CZ" sz="1600" i="1" dirty="0" smtClean="0"/>
              <a:t>Reálie anglicky mluvících zemí</a:t>
            </a:r>
            <a:r>
              <a:rPr lang="cs-CZ" sz="1600" dirty="0" smtClean="0"/>
              <a:t>. 1. vyd. Plzeň: </a:t>
            </a:r>
            <a:r>
              <a:rPr lang="cs-CZ" sz="1600" dirty="0" err="1" smtClean="0"/>
              <a:t>Jíří</a:t>
            </a:r>
            <a:r>
              <a:rPr lang="cs-CZ" sz="1600" dirty="0" smtClean="0"/>
              <a:t>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1995. ISBN 80-85784-21-1. </a:t>
            </a:r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en.wikipedia.org/wiki/Transportation_in_New_York_City</a:t>
            </a:r>
            <a:endParaRPr lang="cs-CZ" sz="1600" dirty="0" smtClean="0"/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>
                <a:hlinkClick r:id="rId3"/>
              </a:rPr>
              <a:t>http://airport-jfk.com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>
                <a:hlinkClick r:id="rId4"/>
              </a:rPr>
              <a:t>http://newyork.cbslocal.com/guide/popup-new-york-top-5-things-to-do-in-staten-island/staten-island-ferry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/>
              <a:t> http://wirednewyork.com/bridges/brooklyn_bridge</a:t>
            </a:r>
            <a:r>
              <a:rPr lang="cs-CZ" sz="1600" dirty="0" smtClean="0"/>
              <a:t>/</a:t>
            </a:r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>
                <a:hlinkClick r:id="rId5"/>
              </a:rPr>
              <a:t>http://www.frontpagemag.com/2013/dgreenfield/de-blasio-to-redistribute-from-central-park-to-poorer-parks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www.centralpark.com/guide/</a:t>
            </a:r>
            <a:r>
              <a:rPr lang="cs-CZ" sz="1600" u="sng" dirty="0" smtClean="0">
                <a:hlinkClick r:id="rId6"/>
              </a:rPr>
              <a:t>sports</a:t>
            </a:r>
            <a:r>
              <a:rPr lang="cs-CZ" sz="1600" dirty="0" smtClean="0">
                <a:hlinkClick r:id="rId6"/>
              </a:rPr>
              <a:t>/central-park-ice-skating</a:t>
            </a:r>
            <a:endParaRPr lang="cs-CZ" sz="1600" dirty="0" smtClean="0"/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/>
              <a:t> http://tourists360.com/world-trade-center</a:t>
            </a:r>
            <a:r>
              <a:rPr lang="cs-CZ" sz="1600" dirty="0" smtClean="0"/>
              <a:t>/</a:t>
            </a:r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/>
              <a:t> http://www.klusik.cz/cs/article/empire-state-building</a:t>
            </a:r>
            <a:endParaRPr lang="cs-CZ" sz="1600" dirty="0" smtClean="0"/>
          </a:p>
          <a:p>
            <a:pPr marL="1184275" lvl="4">
              <a:buFont typeface="Arial" pitchFamily="34" charset="0"/>
              <a:buChar char="•"/>
              <a:defRPr/>
            </a:pPr>
            <a:r>
              <a:rPr lang="cs-CZ" sz="1600" dirty="0" smtClean="0"/>
              <a:t>Vlastní archiv autorky</a:t>
            </a:r>
          </a:p>
          <a:p>
            <a:pPr marL="1184275" lvl="4">
              <a:buFont typeface="Arial" pitchFamily="34" charset="0"/>
              <a:buChar char="•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85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602</Words>
  <Application>Microsoft Office PowerPoint</Application>
  <PresentationFormat>Předvádění na obrazovce (4:3)</PresentationFormat>
  <Paragraphs>96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14</vt:i4>
      </vt:variant>
    </vt:vector>
  </HeadingPairs>
  <TitlesOfParts>
    <vt:vector size="24" baseType="lpstr">
      <vt:lpstr>Motiv systému Office</vt:lpstr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6_Motiv sady Office</vt:lpstr>
      <vt:lpstr>7_Motiv sady Office</vt:lpstr>
      <vt:lpstr>8_Motiv sady Office</vt:lpstr>
      <vt:lpstr>Prezentace aplikace PowerPoint</vt:lpstr>
      <vt:lpstr>Prezentace aplikace PowerPoint</vt:lpstr>
      <vt:lpstr>New York</vt:lpstr>
      <vt:lpstr>Tourism in New York</vt:lpstr>
      <vt:lpstr>World Trade Center</vt:lpstr>
      <vt:lpstr>Empire State Building</vt:lpstr>
      <vt:lpstr>The Statue of Liberty</vt:lpstr>
      <vt:lpstr>Central Park</vt:lpstr>
      <vt:lpstr>Brooklyn Bridge</vt:lpstr>
      <vt:lpstr>International airport J. F. Kennedy Queens</vt:lpstr>
      <vt:lpstr>Transport in New York</vt:lpstr>
      <vt:lpstr>Prezentace aplikace PowerPoint</vt:lpstr>
      <vt:lpstr>Prezentace aplikace PowerPoint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Alena</dc:creator>
  <cp:lastModifiedBy>Alena</cp:lastModifiedBy>
  <cp:revision>42</cp:revision>
  <dcterms:created xsi:type="dcterms:W3CDTF">2014-04-05T16:26:04Z</dcterms:created>
  <dcterms:modified xsi:type="dcterms:W3CDTF">2014-04-15T19:01:59Z</dcterms:modified>
</cp:coreProperties>
</file>