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63" r:id="rId2"/>
    <p:sldId id="264" r:id="rId3"/>
    <p:sldId id="256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6B1E67-76B5-4CB3-90C2-8194EEAAF68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7E3C9-2888-4030-8C91-EDCA89336D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316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C86BBD5-96DD-4EBB-8468-5424CCD610D7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556127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47C4A15-698C-4A26-82D9-0923AF782061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97385E9-BF26-4769-83C9-FF5B3E48996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525"/>
            <a:ext cx="9144000" cy="196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2"/>
          </p:nvPr>
        </p:nvSpPr>
        <p:spPr>
          <a:xfrm>
            <a:off x="827088" y="6356350"/>
            <a:ext cx="7632700" cy="365125"/>
          </a:xfrm>
        </p:spPr>
        <p:txBody>
          <a:bodyPr/>
          <a:lstStyle/>
          <a:p>
            <a:pPr>
              <a:defRPr/>
            </a:pPr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5290824"/>
              </p:ext>
            </p:extLst>
          </p:nvPr>
        </p:nvGraphicFramePr>
        <p:xfrm>
          <a:off x="251521" y="2276871"/>
          <a:ext cx="7944742" cy="40161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3072"/>
                <a:gridCol w="5721670"/>
              </a:tblGrid>
              <a:tr h="792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CZ.1.07/1.5.00/34.0423</a:t>
                      </a:r>
                    </a:p>
                    <a:p>
                      <a:endParaRPr lang="cs-CZ" sz="1800" dirty="0"/>
                    </a:p>
                  </a:txBody>
                  <a:tcPr marL="91435" marR="91435" marT="45716" marB="45716" anchor="ctr"/>
                </a:tc>
              </a:tr>
              <a:tr h="4494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14.</a:t>
                      </a:r>
                    </a:p>
                  </a:txBody>
                  <a:tcPr marL="91435" marR="91435" marT="45716" marB="45716" anchor="ctr"/>
                </a:tc>
              </a:tr>
              <a:tr h="9770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sz="1800" dirty="0"/>
                    </a:p>
                  </a:txBody>
                  <a:tcPr marL="91435" marR="91435" marT="45716" marB="45716" anchor="ctr"/>
                </a:tc>
              </a:tr>
              <a:tr h="4494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Mgr.Alena</a:t>
                      </a:r>
                      <a:r>
                        <a:rPr lang="cs-CZ" sz="1800" dirty="0" smtClean="0"/>
                        <a:t> Zelenková</a:t>
                      </a:r>
                      <a:endParaRPr lang="cs-CZ" sz="1800" dirty="0"/>
                    </a:p>
                  </a:txBody>
                  <a:tcPr marL="91435" marR="91435" marT="45716" marB="45716" anchor="ctr"/>
                </a:tc>
              </a:tr>
              <a:tr h="4494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Washington,</a:t>
                      </a:r>
                      <a:r>
                        <a:rPr lang="cs-CZ" sz="1800" baseline="0" dirty="0" smtClean="0"/>
                        <a:t> D.C and New York-</a:t>
                      </a:r>
                      <a:r>
                        <a:rPr lang="cs-CZ" sz="1800" baseline="0" smtClean="0"/>
                        <a:t>crossword</a:t>
                      </a:r>
                      <a:endParaRPr lang="cs-CZ" sz="1800" dirty="0"/>
                    </a:p>
                  </a:txBody>
                  <a:tcPr marL="91435" marR="91435" marT="45716" marB="45716" anchor="ctr"/>
                </a:tc>
              </a:tr>
              <a:tr h="4494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1</a:t>
                      </a:r>
                      <a:r>
                        <a:rPr lang="cs-CZ" sz="1800" smtClean="0"/>
                        <a:t>.-</a:t>
                      </a:r>
                      <a:r>
                        <a:rPr lang="cs-CZ" sz="1800" dirty="0" smtClean="0"/>
                        <a:t>4.</a:t>
                      </a:r>
                      <a:endParaRPr lang="cs-CZ" sz="1800" dirty="0"/>
                    </a:p>
                  </a:txBody>
                  <a:tcPr marL="91435" marR="91435" marT="45716" marB="45716" anchor="ctr"/>
                </a:tc>
              </a:tr>
              <a:tr h="4494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smtClean="0"/>
                        <a:t>Srpen </a:t>
                      </a:r>
                      <a:r>
                        <a:rPr lang="cs-CZ" sz="1800" dirty="0" smtClean="0"/>
                        <a:t>2013</a:t>
                      </a:r>
                      <a:endParaRPr lang="cs-CZ" sz="1800" dirty="0"/>
                    </a:p>
                  </a:txBody>
                  <a:tcPr marL="91435" marR="91435" marT="45716" marB="45716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345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404813"/>
            <a:ext cx="8229600" cy="61928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 smtClean="0"/>
              <a:t>Anotace: Křížovku je možné využít při výuce maturitních témat z anglického jazyka, konkrétně tématu Washington, D.C. a New York.  Slouží k procvičení a  rozšíření slovní zásoby, </a:t>
            </a:r>
            <a:r>
              <a:rPr lang="cs-CZ" dirty="0"/>
              <a:t>z</a:t>
            </a:r>
            <a:r>
              <a:rPr lang="cs-CZ" dirty="0" smtClean="0"/>
              <a:t>opakování důležitých informací. Lze využít pro studenty 1.- 4. ročníku. Lze spojit s </a:t>
            </a:r>
            <a:r>
              <a:rPr lang="cs-CZ" dirty="0" err="1" smtClean="0"/>
              <a:t>DUMem</a:t>
            </a:r>
            <a:r>
              <a:rPr lang="cs-CZ" dirty="0" smtClean="0"/>
              <a:t>  č. 12 - New York a </a:t>
            </a:r>
            <a:r>
              <a:rPr lang="cs-CZ" dirty="0" err="1" smtClean="0"/>
              <a:t>DUMem</a:t>
            </a:r>
            <a:r>
              <a:rPr lang="cs-CZ" smtClean="0"/>
              <a:t>  č.13 - Washington</a:t>
            </a:r>
            <a:r>
              <a:rPr lang="cs-CZ" dirty="0" smtClean="0"/>
              <a:t>, D.C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Metodické pokyny: Při řešení křížovky si studenti zopakují důležité reálie. Křížovku je možné využít při výkladu i při opakování tématu.</a:t>
            </a:r>
          </a:p>
          <a:p>
            <a:pPr eaLnBrk="1">
              <a:defRPr/>
            </a:pPr>
            <a:endParaRPr lang="cs-CZ" dirty="0" smtClean="0"/>
          </a:p>
          <a:p>
            <a:pPr marL="0" indent="0">
              <a:defRPr/>
            </a:pPr>
            <a:endParaRPr lang="cs-CZ" dirty="0"/>
          </a:p>
          <a:p>
            <a:pPr marL="0" indent="0">
              <a:defRPr/>
            </a:pPr>
            <a:endParaRPr lang="cs-CZ" dirty="0" smtClean="0"/>
          </a:p>
          <a:p>
            <a:pPr marL="0" indent="0">
              <a:defRPr/>
            </a:pPr>
            <a:endParaRPr lang="cs-CZ" dirty="0"/>
          </a:p>
          <a:p>
            <a:pPr marL="0" indent="0">
              <a:defRPr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30594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Washington</a:t>
            </a:r>
            <a:r>
              <a:rPr lang="cs-CZ" dirty="0"/>
              <a:t>, </a:t>
            </a:r>
            <a:r>
              <a:rPr lang="cs-CZ" dirty="0" smtClean="0"/>
              <a:t>D.C </a:t>
            </a:r>
            <a:r>
              <a:rPr lang="cs-CZ" dirty="0"/>
              <a:t>and </a:t>
            </a:r>
            <a:r>
              <a:rPr lang="cs-CZ" dirty="0" smtClean="0"/>
              <a:t>New </a:t>
            </a:r>
            <a:r>
              <a:rPr lang="cs-CZ" dirty="0"/>
              <a:t>York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Crossword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250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0000"/>
                </a:solidFill>
              </a:rPr>
              <a:t>Crossword</a:t>
            </a:r>
            <a:endParaRPr lang="en-US" b="1" smtClean="0">
              <a:solidFill>
                <a:srgbClr val="FF0000"/>
              </a:solidFill>
            </a:endParaRP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en-US" sz="2000" dirty="0" smtClean="0"/>
              <a:t>The biggest city of the USA is …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z="2000" dirty="0" smtClean="0"/>
              <a:t>The river in New York is …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z="2000" dirty="0" smtClean="0"/>
              <a:t>The </a:t>
            </a:r>
            <a:r>
              <a:rPr lang="cs-CZ" sz="2000" dirty="0" err="1" smtClean="0"/>
              <a:t>seat</a:t>
            </a:r>
            <a:r>
              <a:rPr lang="en-US" sz="2000" dirty="0" smtClean="0"/>
              <a:t> of </a:t>
            </a:r>
            <a:r>
              <a:rPr lang="cs-CZ" sz="2000" dirty="0" err="1" smtClean="0"/>
              <a:t>American</a:t>
            </a:r>
            <a:r>
              <a:rPr lang="cs-CZ" sz="2000" dirty="0" smtClean="0"/>
              <a:t> </a:t>
            </a:r>
            <a:r>
              <a:rPr lang="en-US" sz="2000" dirty="0" smtClean="0"/>
              <a:t>Congress is …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z="2000" dirty="0" smtClean="0"/>
              <a:t>Brooklyn bridge connects Brooklyn and …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/>
              <a:t> </a:t>
            </a:r>
            <a:r>
              <a:rPr lang="cs-CZ" sz="2000" dirty="0" smtClean="0"/>
              <a:t>s</a:t>
            </a:r>
            <a:r>
              <a:rPr lang="en-US" sz="2000" dirty="0" smtClean="0"/>
              <a:t>eat of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/>
              <a:t>D</a:t>
            </a:r>
            <a:r>
              <a:rPr lang="en-US" sz="2000" dirty="0" err="1" smtClean="0"/>
              <a:t>epartment</a:t>
            </a:r>
            <a:r>
              <a:rPr lang="en-US" sz="2000" dirty="0" smtClean="0"/>
              <a:t> of </a:t>
            </a:r>
            <a:r>
              <a:rPr lang="cs-CZ" sz="2000" dirty="0" err="1"/>
              <a:t>D</a:t>
            </a:r>
            <a:r>
              <a:rPr lang="en-US" sz="2000" dirty="0" err="1" smtClean="0"/>
              <a:t>efence</a:t>
            </a:r>
            <a:r>
              <a:rPr lang="en-US" sz="2000" dirty="0" smtClean="0"/>
              <a:t> is …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z="2000" dirty="0" smtClean="0"/>
              <a:t>The capital city of the USA is …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z="2000" dirty="0" err="1" smtClean="0"/>
              <a:t>Current</a:t>
            </a:r>
            <a:r>
              <a:rPr lang="en-US" sz="2000" dirty="0" smtClean="0"/>
              <a:t> president of the USA is …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z="2000" dirty="0" smtClean="0"/>
              <a:t>New York consists of five boroughs – Manhattan, Brooklyn, Bronx, Staten Island and …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z="2000" dirty="0" smtClean="0"/>
              <a:t>World Trade Centre </a:t>
            </a:r>
            <a:r>
              <a:rPr lang="cs-CZ" sz="2000" dirty="0"/>
              <a:t> </a:t>
            </a:r>
            <a:r>
              <a:rPr lang="cs-CZ" sz="2000" dirty="0" err="1" smtClean="0"/>
              <a:t>was</a:t>
            </a:r>
            <a:r>
              <a:rPr lang="cs-CZ" sz="2000" dirty="0" smtClean="0"/>
              <a:t> </a:t>
            </a:r>
            <a:r>
              <a:rPr lang="en-US" sz="2000" dirty="0" smtClean="0"/>
              <a:t> called  …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z="2000" dirty="0" smtClean="0"/>
              <a:t>The largest park </a:t>
            </a:r>
            <a:r>
              <a:rPr lang="cs-CZ" sz="2000" dirty="0" smtClean="0"/>
              <a:t>in New York</a:t>
            </a:r>
            <a:r>
              <a:rPr lang="en-US" sz="2000" dirty="0" smtClean="0"/>
              <a:t> is …</a:t>
            </a:r>
          </a:p>
        </p:txBody>
      </p:sp>
    </p:spTree>
    <p:extLst>
      <p:ext uri="{BB962C8B-B14F-4D97-AF65-F5344CB8AC3E}">
        <p14:creationId xmlns:p14="http://schemas.microsoft.com/office/powerpoint/2010/main" val="3800391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0000"/>
                </a:solidFill>
              </a:rPr>
              <a:t>Crossword</a:t>
            </a:r>
            <a:endParaRPr lang="en-US" b="1" smtClean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3233980"/>
              </p:ext>
            </p:extLst>
          </p:nvPr>
        </p:nvGraphicFramePr>
        <p:xfrm>
          <a:off x="457200" y="1600200"/>
          <a:ext cx="7842572" cy="40798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97"/>
                <a:gridCol w="411497"/>
                <a:gridCol w="411497"/>
                <a:gridCol w="411497"/>
                <a:gridCol w="411497"/>
                <a:gridCol w="411497"/>
                <a:gridCol w="411497"/>
                <a:gridCol w="411497"/>
                <a:gridCol w="435626"/>
                <a:gridCol w="411497"/>
                <a:gridCol w="411497"/>
                <a:gridCol w="411497"/>
                <a:gridCol w="411497"/>
                <a:gridCol w="411497"/>
                <a:gridCol w="411497"/>
                <a:gridCol w="411497"/>
                <a:gridCol w="411497"/>
                <a:gridCol w="411497"/>
                <a:gridCol w="411497"/>
              </a:tblGrid>
              <a:tr h="370898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1.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X</a:t>
                      </a:r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3.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4.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</a:tr>
              <a:tr h="370898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6.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7.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X</a:t>
                      </a:r>
                      <a:endParaRPr lang="en-US" sz="1400" dirty="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8.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10.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X</a:t>
                      </a:r>
                      <a:endParaRPr lang="en-US" sz="1400" dirty="0"/>
                    </a:p>
                  </a:txBody>
                  <a:tcPr marL="91444" marR="91444" marT="45727" marB="45727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44" marR="91444" marT="45727" marB="45727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0321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0000"/>
                </a:solidFill>
              </a:rPr>
              <a:t>Solution of crossword</a:t>
            </a:r>
            <a:endParaRPr lang="en-US" b="1" smtClean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3" cy="40798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  <a:gridCol w="433137"/>
              </a:tblGrid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/>
                        <a:t>1.</a:t>
                      </a:r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E</a:t>
                      </a:r>
                      <a:endParaRPr lang="en-US" sz="1800" dirty="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W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X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Y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O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R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K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/>
                        <a:t>2.</a:t>
                      </a:r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H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U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D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S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O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/>
                        <a:t>3.</a:t>
                      </a:r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C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P</a:t>
                      </a:r>
                      <a:endParaRPr lang="en-US" sz="1800" dirty="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I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T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O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L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/>
                        <a:t>4.</a:t>
                      </a:r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M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H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T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T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/>
                        <a:t>5.</a:t>
                      </a:r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P</a:t>
                      </a:r>
                      <a:endParaRPr lang="en-US" sz="1800" dirty="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E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T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G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O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pPr algn="ctr"/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/>
                        <a:t>6.</a:t>
                      </a:r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W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S</a:t>
                      </a:r>
                      <a:endParaRPr lang="en-US" sz="1800" dirty="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H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I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G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T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O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/>
                        <a:t>7.</a:t>
                      </a:r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B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R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C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K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X</a:t>
                      </a:r>
                      <a:endParaRPr lang="en-US" sz="1800" dirty="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O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B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M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/>
                        <a:t>8.</a:t>
                      </a:r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Q</a:t>
                      </a:r>
                      <a:endParaRPr lang="en-US" sz="1800" dirty="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U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E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E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S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/>
                        <a:t>9.</a:t>
                      </a:r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T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W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I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S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/>
                        <a:t>10.</a:t>
                      </a:r>
                      <a:endParaRPr lang="en-US" sz="15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endParaRPr lang="en-US" sz="180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C</a:t>
                      </a:r>
                      <a:endParaRPr lang="en-US" sz="1800" dirty="0"/>
                    </a:p>
                  </a:txBody>
                  <a:tcPr marT="45727" marB="45727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E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N</a:t>
                      </a:r>
                      <a:endParaRPr lang="en-US" sz="1800" dirty="0"/>
                    </a:p>
                  </a:txBody>
                  <a:tcPr marT="45727" marB="4572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T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R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L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X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P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A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R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K</a:t>
                      </a:r>
                      <a:endParaRPr lang="en-US" sz="1800" dirty="0"/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593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44</TotalTime>
  <Words>374</Words>
  <Application>Microsoft Office PowerPoint</Application>
  <PresentationFormat>Předvádění na obrazovce (4:3)</PresentationFormat>
  <Paragraphs>143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3" baseType="lpstr">
      <vt:lpstr>Arial</vt:lpstr>
      <vt:lpstr>Calibri</vt:lpstr>
      <vt:lpstr>Century Gothic</vt:lpstr>
      <vt:lpstr>Courier New</vt:lpstr>
      <vt:lpstr>Palatino Linotype</vt:lpstr>
      <vt:lpstr>Times New Roman</vt:lpstr>
      <vt:lpstr>Exekutivní</vt:lpstr>
      <vt:lpstr>Prezentace aplikace PowerPoint</vt:lpstr>
      <vt:lpstr>Prezentace aplikace PowerPoint</vt:lpstr>
      <vt:lpstr>Washington, D.C and New York </vt:lpstr>
      <vt:lpstr>Crossword</vt:lpstr>
      <vt:lpstr>Crossword</vt:lpstr>
      <vt:lpstr>Solution of crossword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York and Washington</dc:title>
  <dc:creator>Alena</dc:creator>
  <cp:lastModifiedBy>Zelenková Alena</cp:lastModifiedBy>
  <cp:revision>13</cp:revision>
  <dcterms:created xsi:type="dcterms:W3CDTF">2013-11-27T23:06:16Z</dcterms:created>
  <dcterms:modified xsi:type="dcterms:W3CDTF">2014-04-15T06:16:28Z</dcterms:modified>
</cp:coreProperties>
</file>