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72" r:id="rId2"/>
    <p:sldId id="274" r:id="rId3"/>
    <p:sldId id="259" r:id="rId4"/>
    <p:sldId id="258" r:id="rId5"/>
    <p:sldId id="261" r:id="rId6"/>
    <p:sldId id="267" r:id="rId7"/>
    <p:sldId id="263" r:id="rId8"/>
    <p:sldId id="265" r:id="rId9"/>
    <p:sldId id="268" r:id="rId10"/>
    <p:sldId id="269" r:id="rId11"/>
    <p:sldId id="271" r:id="rId12"/>
    <p:sldId id="270" r:id="rId13"/>
    <p:sldId id="260"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EB907B-BB65-498B-AC89-BF9295FB9369}" type="datetimeFigureOut">
              <a:rPr lang="cs-CZ" smtClean="0"/>
              <a:t>15.4.2014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6EF5748-B2CF-44CE-BFF1-5C6E7CC3ECAA}" type="slidenum">
              <a:rPr lang="cs-CZ" smtClean="0"/>
              <a:t>‹#›</a:t>
            </a:fld>
            <a:endParaRPr lang="cs-CZ"/>
          </a:p>
        </p:txBody>
      </p:sp>
    </p:spTree>
    <p:extLst>
      <p:ext uri="{BB962C8B-B14F-4D97-AF65-F5344CB8AC3E}">
        <p14:creationId xmlns:p14="http://schemas.microsoft.com/office/powerpoint/2010/main" val="3192260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t>1</a:t>
            </a:fld>
            <a:endParaRPr lang="cs-CZ"/>
          </a:p>
        </p:txBody>
      </p:sp>
    </p:spTree>
    <p:extLst>
      <p:ext uri="{BB962C8B-B14F-4D97-AF65-F5344CB8AC3E}">
        <p14:creationId xmlns:p14="http://schemas.microsoft.com/office/powerpoint/2010/main" val="589144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F6EF5748-B2CF-44CE-BFF1-5C6E7CC3ECAA}" type="slidenum">
              <a:rPr lang="cs-CZ" smtClean="0"/>
              <a:t>9</a:t>
            </a:fld>
            <a:endParaRPr lang="cs-CZ"/>
          </a:p>
        </p:txBody>
      </p:sp>
    </p:spTree>
    <p:extLst>
      <p:ext uri="{BB962C8B-B14F-4D97-AF65-F5344CB8AC3E}">
        <p14:creationId xmlns:p14="http://schemas.microsoft.com/office/powerpoint/2010/main" val="2122042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F6EF5748-B2CF-44CE-BFF1-5C6E7CC3ECAA}" type="slidenum">
              <a:rPr lang="cs-CZ" smtClean="0"/>
              <a:t>13</a:t>
            </a:fld>
            <a:endParaRPr lang="cs-CZ"/>
          </a:p>
        </p:txBody>
      </p:sp>
    </p:spTree>
    <p:extLst>
      <p:ext uri="{BB962C8B-B14F-4D97-AF65-F5344CB8AC3E}">
        <p14:creationId xmlns:p14="http://schemas.microsoft.com/office/powerpoint/2010/main" val="3055039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D1295C0-A5BC-493D-8BE7-B36A19F5B406}" type="datetimeFigureOut">
              <a:rPr lang="cs-CZ" smtClean="0"/>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10687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D1295C0-A5BC-493D-8BE7-B36A19F5B406}" type="datetimeFigureOut">
              <a:rPr lang="cs-CZ" smtClean="0"/>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1901036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D1295C0-A5BC-493D-8BE7-B36A19F5B406}" type="datetimeFigureOut">
              <a:rPr lang="cs-CZ" smtClean="0"/>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1003309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D1295C0-A5BC-493D-8BE7-B36A19F5B406}" type="datetimeFigureOut">
              <a:rPr lang="cs-CZ" smtClean="0"/>
              <a:t>15.4.2014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3958795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D1295C0-A5BC-493D-8BE7-B36A19F5B406}" type="datetimeFigureOut">
              <a:rPr lang="cs-CZ" smtClean="0"/>
              <a:t>15.4.2014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1655106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D1295C0-A5BC-493D-8BE7-B36A19F5B406}" type="datetimeFigureOut">
              <a:rPr lang="cs-CZ" smtClean="0"/>
              <a:t>15.4.2014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2703443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D1295C0-A5BC-493D-8BE7-B36A19F5B406}" type="datetimeFigureOut">
              <a:rPr lang="cs-CZ" smtClean="0"/>
              <a:t>15.4.2014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3385788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D1295C0-A5BC-493D-8BE7-B36A19F5B406}" type="datetimeFigureOut">
              <a:rPr lang="cs-CZ" smtClean="0"/>
              <a:t>15.4.2014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118649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D1295C0-A5BC-493D-8BE7-B36A19F5B406}" type="datetimeFigureOut">
              <a:rPr lang="cs-CZ" smtClean="0"/>
              <a:t>15.4.2014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1852065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D1295C0-A5BC-493D-8BE7-B36A19F5B406}" type="datetimeFigureOut">
              <a:rPr lang="cs-CZ" smtClean="0"/>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1832982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D1295C0-A5BC-493D-8BE7-B36A19F5B406}" type="datetimeFigureOut">
              <a:rPr lang="cs-CZ" smtClean="0"/>
              <a:t>15.4.2014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92E6426-1CE2-4CCF-AFC0-6711C3E12620}" type="slidenum">
              <a:rPr lang="cs-CZ" smtClean="0"/>
              <a:t>‹#›</a:t>
            </a:fld>
            <a:endParaRPr lang="cs-CZ"/>
          </a:p>
        </p:txBody>
      </p:sp>
    </p:spTree>
    <p:extLst>
      <p:ext uri="{BB962C8B-B14F-4D97-AF65-F5344CB8AC3E}">
        <p14:creationId xmlns:p14="http://schemas.microsoft.com/office/powerpoint/2010/main" val="395234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1295C0-A5BC-493D-8BE7-B36A19F5B406}" type="datetimeFigureOut">
              <a:rPr lang="cs-CZ" smtClean="0"/>
              <a:t>15.4.2014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2E6426-1CE2-4CCF-AFC0-6711C3E12620}" type="slidenum">
              <a:rPr lang="cs-CZ" smtClean="0"/>
              <a:t>‹#›</a:t>
            </a:fld>
            <a:endParaRPr lang="cs-CZ"/>
          </a:p>
        </p:txBody>
      </p:sp>
    </p:spTree>
    <p:extLst>
      <p:ext uri="{BB962C8B-B14F-4D97-AF65-F5344CB8AC3E}">
        <p14:creationId xmlns:p14="http://schemas.microsoft.com/office/powerpoint/2010/main" val="9204913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hyperlink" Target="http://www.healthyfoodhouse.com/healthy-eating-habits/" TargetMode="External"/><Relationship Id="rId2" Type="http://schemas.openxmlformats.org/officeDocument/2006/relationships/hyperlink" Target="http://www.healthyfoodhouse.com/what-is-a-balanced-nutrition/" TargetMode="Externa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news.softpedia.com/news/Latvia-Bans-Unhealthy-Foods-Coca-Cola-and-Pepsi-in-Schools-33659.shtml" TargetMode="External"/><Relationship Id="rId3" Type="http://schemas.openxmlformats.org/officeDocument/2006/relationships/hyperlink" Target="http://synchealthblog.wordpress.com/" TargetMode="External"/><Relationship Id="rId7" Type="http://schemas.openxmlformats.org/officeDocument/2006/relationships/hyperlink" Target="http://www.weightlossguru.com/blog/weight-loss/the-most-common-myths-and-lies-about-health-and-weight-loss/attachment/woman-eating-junk-food"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facebook.com/statuelibrtynps" TargetMode="External"/><Relationship Id="rId5" Type="http://schemas.openxmlformats.org/officeDocument/2006/relationships/hyperlink" Target="http://stopsmokingaids.me/" TargetMode="External"/><Relationship Id="rId4" Type="http://schemas.openxmlformats.org/officeDocument/2006/relationships/hyperlink" Target="http://www.healthyfoodhouse.com/healthy-food-pyrami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graphicFrame>
        <p:nvGraphicFramePr>
          <p:cNvPr id="7" name="Tabulka 6"/>
          <p:cNvGraphicFramePr>
            <a:graphicFrameLocks noGrp="1"/>
          </p:cNvGraphicFramePr>
          <p:nvPr>
            <p:extLst>
              <p:ext uri="{D42A27DB-BD31-4B8C-83A1-F6EECF244321}">
                <p14:modId xmlns:p14="http://schemas.microsoft.com/office/powerpoint/2010/main" val="386475132"/>
              </p:ext>
            </p:extLst>
          </p:nvPr>
        </p:nvGraphicFramePr>
        <p:xfrm>
          <a:off x="1007604" y="2924944"/>
          <a:ext cx="7248961" cy="3383280"/>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dirty="0" smtClean="0"/>
                        <a:t>CZ.1.07/1.5.00/34.0423</a:t>
                      </a:r>
                    </a:p>
                    <a:p>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15.</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Alena Zelenková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dirty="0" smtClean="0"/>
                        <a:t>Food and drink - </a:t>
                      </a:r>
                      <a:r>
                        <a:rPr lang="cs-CZ" dirty="0" err="1" smtClean="0"/>
                        <a:t>healthy</a:t>
                      </a:r>
                      <a:r>
                        <a:rPr lang="cs-CZ" baseline="0" dirty="0" smtClean="0"/>
                        <a:t> and </a:t>
                      </a:r>
                      <a:r>
                        <a:rPr lang="cs-CZ" baseline="0" dirty="0" err="1" smtClean="0"/>
                        <a:t>unhealthy</a:t>
                      </a:r>
                      <a:r>
                        <a:rPr lang="cs-CZ" baseline="0" dirty="0" smtClean="0"/>
                        <a:t> food</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1.- 4.</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baseline="0" smtClean="0"/>
                        <a:t>Srpen </a:t>
                      </a:r>
                      <a:r>
                        <a:rPr lang="cs-CZ" smtClean="0"/>
                        <a:t>2013</a:t>
                      </a:r>
                      <a:endParaRPr lang="cs-CZ" dirty="0"/>
                    </a:p>
                  </a:txBody>
                  <a:tcPr anchor="ctr"/>
                </a:tc>
              </a:tr>
            </a:tbl>
          </a:graphicData>
        </a:graphic>
      </p:graphicFrame>
    </p:spTree>
    <p:extLst>
      <p:ext uri="{BB962C8B-B14F-4D97-AF65-F5344CB8AC3E}">
        <p14:creationId xmlns:p14="http://schemas.microsoft.com/office/powerpoint/2010/main" val="15898600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6000" y="404683"/>
            <a:ext cx="8229600" cy="6192650"/>
          </a:xfrm>
        </p:spPr>
        <p:txBody>
          <a:bodyPr>
            <a:normAutofit fontScale="92500" lnSpcReduction="20000"/>
          </a:bodyPr>
          <a:lstStyle/>
          <a:p>
            <a:pPr>
              <a:defRPr/>
            </a:pPr>
            <a:r>
              <a:rPr lang="cs-CZ" dirty="0" smtClean="0"/>
              <a:t>Anotace: Prezentaci je možné využít při výuce maturitních témat z anglického jazyka, konkrétně tématu Food and drink. Prezentace  je zaměřena na  </a:t>
            </a:r>
            <a:r>
              <a:rPr lang="cs-CZ" dirty="0" err="1" smtClean="0"/>
              <a:t>healthy</a:t>
            </a:r>
            <a:r>
              <a:rPr lang="cs-CZ" dirty="0" smtClean="0"/>
              <a:t> and </a:t>
            </a:r>
            <a:r>
              <a:rPr lang="cs-CZ" dirty="0" err="1" smtClean="0"/>
              <a:t>unhealthy</a:t>
            </a:r>
            <a:r>
              <a:rPr lang="cs-CZ" dirty="0" smtClean="0"/>
              <a:t> food. Slouží k procvičení a  rozšíření slovní zásoby. Obsahuje test (doplňování vhodných slov. Žáci popisují obrázky. Možné spojit s </a:t>
            </a:r>
            <a:r>
              <a:rPr lang="cs-CZ" dirty="0" err="1" smtClean="0"/>
              <a:t>DUMem</a:t>
            </a:r>
            <a:r>
              <a:rPr lang="cs-CZ" dirty="0" smtClean="0"/>
              <a:t> č.16-Food and drink-</a:t>
            </a:r>
            <a:r>
              <a:rPr lang="cs-CZ" dirty="0" err="1" smtClean="0"/>
              <a:t>cooking</a:t>
            </a:r>
            <a:r>
              <a:rPr lang="cs-CZ" dirty="0" smtClean="0"/>
              <a:t> </a:t>
            </a:r>
            <a:r>
              <a:rPr lang="cs-CZ" dirty="0" err="1" smtClean="0"/>
              <a:t>verbs</a:t>
            </a:r>
            <a:r>
              <a:rPr lang="cs-CZ" dirty="0" smtClean="0"/>
              <a:t> and food </a:t>
            </a:r>
            <a:r>
              <a:rPr lang="cs-CZ" dirty="0" err="1" smtClean="0"/>
              <a:t>adjectives</a:t>
            </a:r>
            <a:r>
              <a:rPr lang="cs-CZ" smtClean="0"/>
              <a:t>. Lze </a:t>
            </a:r>
            <a:r>
              <a:rPr lang="cs-CZ" dirty="0" smtClean="0"/>
              <a:t>využít pro studenty 1.- 4. ročníku.</a:t>
            </a:r>
          </a:p>
          <a:p>
            <a:pPr>
              <a:defRPr/>
            </a:pPr>
            <a:endParaRPr lang="cs-CZ" dirty="0" smtClean="0"/>
          </a:p>
          <a:p>
            <a:pPr>
              <a:defRPr/>
            </a:pPr>
            <a:r>
              <a:rPr lang="cs-CZ" dirty="0" smtClean="0"/>
              <a:t>Metodické pokyny: Při prezentaci jednotlivých snímků se studenti seznamují či procvičují slovní zásobu tohoto tématu. Prezentaci je možné využít při výkladu i při opakování tématu. Můžeme využít jen některé části (např. test)</a:t>
            </a:r>
          </a:p>
          <a:p>
            <a:pPr eaLnBrk="1">
              <a:defRPr/>
            </a:pPr>
            <a:endParaRPr lang="cs-CZ" dirty="0" smtClean="0"/>
          </a:p>
          <a:p>
            <a:pPr marL="0" indent="0">
              <a:defRPr/>
            </a:pPr>
            <a:endParaRPr lang="cs-CZ" dirty="0"/>
          </a:p>
          <a:p>
            <a:pPr marL="0" indent="0">
              <a:defRPr/>
            </a:pPr>
            <a:endParaRPr lang="cs-CZ" dirty="0" smtClean="0"/>
          </a:p>
          <a:p>
            <a:pPr marL="0" indent="0">
              <a:defRPr/>
            </a:pPr>
            <a:endParaRPr lang="cs-CZ" dirty="0"/>
          </a:p>
          <a:p>
            <a:pPr marL="0" indent="0">
              <a:defRPr/>
            </a:pPr>
            <a:endParaRPr lang="cs-CZ" dirty="0" smtClean="0"/>
          </a:p>
        </p:txBody>
      </p:sp>
    </p:spTree>
    <p:extLst>
      <p:ext uri="{BB962C8B-B14F-4D97-AF65-F5344CB8AC3E}">
        <p14:creationId xmlns:p14="http://schemas.microsoft.com/office/powerpoint/2010/main" val="3324087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err="1" smtClean="0"/>
              <a:t>What</a:t>
            </a:r>
            <a:r>
              <a:rPr lang="cs-CZ" dirty="0" smtClean="0"/>
              <a:t> to do to </a:t>
            </a:r>
            <a:r>
              <a:rPr lang="cs-CZ" dirty="0" err="1" smtClean="0"/>
              <a:t>be</a:t>
            </a:r>
            <a:r>
              <a:rPr lang="cs-CZ" dirty="0" smtClean="0"/>
              <a:t> </a:t>
            </a:r>
            <a:r>
              <a:rPr lang="cs-CZ" dirty="0" err="1" smtClean="0"/>
              <a:t>healthy</a:t>
            </a:r>
            <a:r>
              <a:rPr lang="cs-CZ" dirty="0" smtClean="0"/>
              <a:t>?</a:t>
            </a:r>
            <a:endParaRPr lang="cs-CZ" dirty="0"/>
          </a:p>
        </p:txBody>
      </p:sp>
      <p:sp>
        <p:nvSpPr>
          <p:cNvPr id="3" name="Zástupný symbol pro obsah 2"/>
          <p:cNvSpPr>
            <a:spLocks noGrp="1"/>
          </p:cNvSpPr>
          <p:nvPr>
            <p:ph idx="1"/>
          </p:nvPr>
        </p:nvSpPr>
        <p:spPr>
          <a:xfrm>
            <a:off x="323528" y="1268760"/>
            <a:ext cx="8686800" cy="4946672"/>
          </a:xfrm>
        </p:spPr>
        <p:txBody>
          <a:bodyPr>
            <a:normAutofit lnSpcReduction="10000"/>
          </a:bodyPr>
          <a:lstStyle/>
          <a:p>
            <a:pPr>
              <a:buNone/>
            </a:pPr>
            <a:r>
              <a:rPr lang="cs-CZ" b="1" dirty="0" err="1" smtClean="0"/>
              <a:t>We</a:t>
            </a:r>
            <a:r>
              <a:rPr lang="cs-CZ" b="1" dirty="0" smtClean="0"/>
              <a:t> </a:t>
            </a:r>
            <a:r>
              <a:rPr lang="cs-CZ" b="1" dirty="0" err="1" smtClean="0"/>
              <a:t>should</a:t>
            </a:r>
            <a:r>
              <a:rPr lang="cs-CZ" b="1" dirty="0" smtClean="0"/>
              <a:t>:</a:t>
            </a:r>
            <a:endParaRPr lang="cs-CZ" dirty="0" smtClean="0"/>
          </a:p>
          <a:p>
            <a:pPr>
              <a:buFont typeface="Wingdings" pitchFamily="2" charset="2"/>
              <a:buChar char="v"/>
            </a:pPr>
            <a:r>
              <a:rPr lang="cs-CZ" dirty="0" smtClean="0"/>
              <a:t>Sleep </a:t>
            </a:r>
            <a:r>
              <a:rPr lang="cs-CZ" dirty="0" err="1" smtClean="0"/>
              <a:t>enough</a:t>
            </a:r>
            <a:endParaRPr lang="cs-CZ" dirty="0" smtClean="0"/>
          </a:p>
          <a:p>
            <a:pPr>
              <a:buFont typeface="Wingdings" pitchFamily="2" charset="2"/>
              <a:buChar char="v"/>
            </a:pPr>
            <a:r>
              <a:rPr lang="cs-CZ" dirty="0" err="1" smtClean="0">
                <a:solidFill>
                  <a:schemeClr val="accent1"/>
                </a:solidFill>
              </a:rPr>
              <a:t>Eat</a:t>
            </a:r>
            <a:r>
              <a:rPr lang="cs-CZ" dirty="0" smtClean="0">
                <a:solidFill>
                  <a:schemeClr val="accent1"/>
                </a:solidFill>
              </a:rPr>
              <a:t> </a:t>
            </a:r>
            <a:r>
              <a:rPr lang="cs-CZ" dirty="0" err="1" smtClean="0">
                <a:solidFill>
                  <a:schemeClr val="accent1"/>
                </a:solidFill>
              </a:rPr>
              <a:t>healthy</a:t>
            </a:r>
            <a:r>
              <a:rPr lang="cs-CZ" dirty="0" smtClean="0">
                <a:solidFill>
                  <a:schemeClr val="accent1"/>
                </a:solidFill>
              </a:rPr>
              <a:t> </a:t>
            </a:r>
            <a:r>
              <a:rPr lang="cs-CZ" dirty="0" err="1" smtClean="0">
                <a:solidFill>
                  <a:schemeClr val="accent1"/>
                </a:solidFill>
              </a:rPr>
              <a:t>food</a:t>
            </a:r>
            <a:endParaRPr lang="cs-CZ" dirty="0" smtClean="0">
              <a:solidFill>
                <a:schemeClr val="accent1"/>
              </a:solidFill>
            </a:endParaRPr>
          </a:p>
          <a:p>
            <a:pPr>
              <a:buFont typeface="Wingdings" pitchFamily="2" charset="2"/>
              <a:buChar char="v"/>
            </a:pPr>
            <a:r>
              <a:rPr lang="cs-CZ" dirty="0" smtClean="0"/>
              <a:t>Do </a:t>
            </a:r>
            <a:r>
              <a:rPr lang="cs-CZ" dirty="0" err="1" smtClean="0"/>
              <a:t>some</a:t>
            </a:r>
            <a:r>
              <a:rPr lang="cs-CZ" dirty="0" smtClean="0"/>
              <a:t> sport </a:t>
            </a:r>
            <a:r>
              <a:rPr lang="cs-CZ" dirty="0" err="1" smtClean="0"/>
              <a:t>activities</a:t>
            </a:r>
            <a:endParaRPr lang="cs-CZ" dirty="0" smtClean="0"/>
          </a:p>
          <a:p>
            <a:pPr>
              <a:buNone/>
            </a:pPr>
            <a:endParaRPr lang="cs-CZ" b="1" dirty="0" smtClean="0"/>
          </a:p>
          <a:p>
            <a:pPr>
              <a:buNone/>
            </a:pPr>
            <a:r>
              <a:rPr lang="cs-CZ" b="1" dirty="0" err="1" smtClean="0"/>
              <a:t>We</a:t>
            </a:r>
            <a:r>
              <a:rPr lang="cs-CZ" b="1" dirty="0" smtClean="0"/>
              <a:t> </a:t>
            </a:r>
            <a:r>
              <a:rPr lang="cs-CZ" b="1" dirty="0" err="1" smtClean="0"/>
              <a:t>should</a:t>
            </a:r>
            <a:r>
              <a:rPr lang="cs-CZ" b="1" dirty="0" smtClean="0"/>
              <a:t> </a:t>
            </a:r>
            <a:r>
              <a:rPr lang="cs-CZ" b="1" dirty="0" err="1" smtClean="0"/>
              <a:t>avoid</a:t>
            </a:r>
            <a:r>
              <a:rPr lang="cs-CZ" b="1" dirty="0" smtClean="0"/>
              <a:t>: </a:t>
            </a:r>
          </a:p>
          <a:p>
            <a:pPr>
              <a:buFont typeface="Wingdings" pitchFamily="2" charset="2"/>
              <a:buChar char="v"/>
            </a:pPr>
            <a:r>
              <a:rPr lang="cs-CZ" dirty="0" smtClean="0"/>
              <a:t>smoking and </a:t>
            </a:r>
            <a:r>
              <a:rPr lang="cs-CZ" dirty="0" err="1" smtClean="0"/>
              <a:t>drinking</a:t>
            </a:r>
            <a:r>
              <a:rPr lang="cs-CZ" dirty="0" smtClean="0"/>
              <a:t> </a:t>
            </a:r>
            <a:r>
              <a:rPr lang="cs-CZ" dirty="0" err="1" smtClean="0"/>
              <a:t>alcohol</a:t>
            </a:r>
            <a:endParaRPr lang="cs-CZ" dirty="0" smtClean="0"/>
          </a:p>
          <a:p>
            <a:pPr>
              <a:buFont typeface="Wingdings" pitchFamily="2" charset="2"/>
              <a:buChar char="v"/>
            </a:pPr>
            <a:r>
              <a:rPr lang="cs-CZ" dirty="0" smtClean="0"/>
              <a:t>Stress</a:t>
            </a:r>
          </a:p>
          <a:p>
            <a:pPr>
              <a:buFont typeface="Wingdings" pitchFamily="2" charset="2"/>
              <a:buChar char="v"/>
            </a:pPr>
            <a:r>
              <a:rPr lang="cs-CZ" dirty="0" err="1" smtClean="0">
                <a:solidFill>
                  <a:schemeClr val="accent1"/>
                </a:solidFill>
              </a:rPr>
              <a:t>Eating</a:t>
            </a:r>
            <a:r>
              <a:rPr lang="cs-CZ" dirty="0" smtClean="0">
                <a:solidFill>
                  <a:schemeClr val="accent1"/>
                </a:solidFill>
              </a:rPr>
              <a:t> </a:t>
            </a:r>
            <a:r>
              <a:rPr lang="cs-CZ" dirty="0" err="1" smtClean="0">
                <a:solidFill>
                  <a:schemeClr val="accent1"/>
                </a:solidFill>
              </a:rPr>
              <a:t>unhealthy</a:t>
            </a:r>
            <a:r>
              <a:rPr lang="cs-CZ" dirty="0" smtClean="0">
                <a:solidFill>
                  <a:schemeClr val="accent1"/>
                </a:solidFill>
              </a:rPr>
              <a:t> food</a:t>
            </a:r>
          </a:p>
          <a:p>
            <a:pPr>
              <a:buFont typeface="Wingdings" pitchFamily="2" charset="2"/>
              <a:buChar char="v"/>
            </a:pPr>
            <a:endParaRPr lang="cs-CZ" dirty="0" smtClean="0"/>
          </a:p>
        </p:txBody>
      </p:sp>
      <p:pic>
        <p:nvPicPr>
          <p:cNvPr id="2050" name="Picture 2" descr="C:\Users\Alena\Pictures\smoki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3828256"/>
            <a:ext cx="2152650" cy="266429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Alena\Pictures\Park.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4802" y="1308348"/>
            <a:ext cx="1790700" cy="255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2152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Five</a:t>
            </a:r>
            <a:r>
              <a:rPr lang="cs-CZ" dirty="0" smtClean="0"/>
              <a:t> </a:t>
            </a:r>
            <a:r>
              <a:rPr lang="cs-CZ" dirty="0" err="1" smtClean="0"/>
              <a:t>main</a:t>
            </a:r>
            <a:r>
              <a:rPr lang="cs-CZ" dirty="0" smtClean="0"/>
              <a:t> </a:t>
            </a:r>
            <a:r>
              <a:rPr lang="cs-CZ" dirty="0" err="1" smtClean="0"/>
              <a:t>groups</a:t>
            </a:r>
            <a:r>
              <a:rPr lang="cs-CZ" dirty="0" smtClean="0"/>
              <a:t> </a:t>
            </a:r>
            <a:r>
              <a:rPr lang="cs-CZ" dirty="0" err="1" smtClean="0"/>
              <a:t>of</a:t>
            </a:r>
            <a:r>
              <a:rPr lang="cs-CZ" dirty="0" smtClean="0"/>
              <a:t> </a:t>
            </a:r>
            <a:r>
              <a:rPr lang="cs-CZ" dirty="0" err="1" smtClean="0"/>
              <a:t>valuable</a:t>
            </a:r>
            <a:r>
              <a:rPr lang="cs-CZ" dirty="0" smtClean="0"/>
              <a:t> </a:t>
            </a:r>
            <a:r>
              <a:rPr lang="cs-CZ" dirty="0" err="1" smtClean="0"/>
              <a:t>foods</a:t>
            </a:r>
            <a:endParaRPr lang="cs-CZ" dirty="0"/>
          </a:p>
        </p:txBody>
      </p:sp>
      <p:sp>
        <p:nvSpPr>
          <p:cNvPr id="3" name="Zástupný symbol pro obsah 2"/>
          <p:cNvSpPr>
            <a:spLocks noGrp="1"/>
          </p:cNvSpPr>
          <p:nvPr>
            <p:ph idx="1"/>
          </p:nvPr>
        </p:nvSpPr>
        <p:spPr/>
        <p:txBody>
          <a:bodyPr/>
          <a:lstStyle/>
          <a:p>
            <a:endParaRPr lang="cs-CZ" dirty="0"/>
          </a:p>
        </p:txBody>
      </p:sp>
      <p:pic>
        <p:nvPicPr>
          <p:cNvPr id="1026" name="Picture 2" descr="C:\Users\Alena\Pictures\the-healthy-food-pyrami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2824" y="1243989"/>
            <a:ext cx="6497488" cy="4887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64417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Food pyramid</a:t>
            </a:r>
            <a:endParaRPr lang="cs-CZ" dirty="0"/>
          </a:p>
        </p:txBody>
      </p:sp>
      <p:pic>
        <p:nvPicPr>
          <p:cNvPr id="5122" name="Picture 2" descr="C:\Users\Alena\Pictures\FoodPyramid3.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763688" y="1208616"/>
            <a:ext cx="5832648" cy="4631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33407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Junk</a:t>
            </a:r>
            <a:r>
              <a:rPr lang="cs-CZ" dirty="0" smtClean="0"/>
              <a:t> food</a:t>
            </a:r>
            <a:endParaRPr lang="cs-CZ" dirty="0"/>
          </a:p>
        </p:txBody>
      </p:sp>
      <p:pic>
        <p:nvPicPr>
          <p:cNvPr id="3074" name="Picture 2" descr="C:\Users\Alena\Pictures\junk food.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63688" y="1334422"/>
            <a:ext cx="4752529" cy="5438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60215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tx2">
                    <a:lumMod val="60000"/>
                    <a:lumOff val="40000"/>
                  </a:schemeClr>
                </a:solidFill>
              </a:rPr>
              <a:t>Test:</a:t>
            </a:r>
            <a:endParaRPr lang="cs-CZ" dirty="0">
              <a:solidFill>
                <a:schemeClr val="tx2">
                  <a:lumMod val="60000"/>
                  <a:lumOff val="40000"/>
                </a:schemeClr>
              </a:solidFill>
            </a:endParaRPr>
          </a:p>
        </p:txBody>
      </p:sp>
      <p:sp>
        <p:nvSpPr>
          <p:cNvPr id="3" name="Zástupný symbol pro obsah 2"/>
          <p:cNvSpPr>
            <a:spLocks noGrp="1"/>
          </p:cNvSpPr>
          <p:nvPr>
            <p:ph idx="1"/>
          </p:nvPr>
        </p:nvSpPr>
        <p:spPr/>
        <p:txBody>
          <a:bodyPr>
            <a:normAutofit fontScale="77500" lnSpcReduction="20000"/>
          </a:bodyPr>
          <a:lstStyle/>
          <a:p>
            <a:r>
              <a:rPr lang="en-US" b="1" u="sng" dirty="0" smtClean="0">
                <a:solidFill>
                  <a:schemeClr val="tx2">
                    <a:lumMod val="60000"/>
                    <a:lumOff val="40000"/>
                  </a:schemeClr>
                </a:solidFill>
              </a:rPr>
              <a:t>Complete </a:t>
            </a:r>
            <a:r>
              <a:rPr lang="en-US" b="1" u="sng" dirty="0">
                <a:solidFill>
                  <a:schemeClr val="tx2">
                    <a:lumMod val="60000"/>
                    <a:lumOff val="40000"/>
                  </a:schemeClr>
                </a:solidFill>
              </a:rPr>
              <a:t>the sentences with a word connected to nutrition:</a:t>
            </a:r>
            <a:endParaRPr lang="en-US" dirty="0">
              <a:solidFill>
                <a:schemeClr val="tx2">
                  <a:lumMod val="60000"/>
                  <a:lumOff val="40000"/>
                </a:schemeClr>
              </a:solidFill>
            </a:endParaRPr>
          </a:p>
          <a:p>
            <a:r>
              <a:rPr lang="en-US" dirty="0"/>
              <a:t>a)Burgers and chips contain a lot of.......................</a:t>
            </a:r>
          </a:p>
          <a:p>
            <a:r>
              <a:rPr lang="en-US" dirty="0"/>
              <a:t>b)Potatoes, rice and pasta are form of...............................</a:t>
            </a:r>
          </a:p>
          <a:p>
            <a:r>
              <a:rPr lang="en-US" dirty="0"/>
              <a:t>c)Brown bread contains more..........................than white.</a:t>
            </a:r>
          </a:p>
          <a:p>
            <a:r>
              <a:rPr lang="cs-CZ" dirty="0" smtClean="0"/>
              <a:t>d)………………… </a:t>
            </a:r>
            <a:r>
              <a:rPr lang="cs-CZ" dirty="0" err="1" smtClean="0"/>
              <a:t>is</a:t>
            </a:r>
            <a:r>
              <a:rPr lang="cs-CZ" dirty="0" smtClean="0"/>
              <a:t> </a:t>
            </a:r>
            <a:r>
              <a:rPr lang="en-US" dirty="0" smtClean="0"/>
              <a:t>found </a:t>
            </a:r>
            <a:r>
              <a:rPr lang="en-US" dirty="0"/>
              <a:t>in meat, fish and eggs.</a:t>
            </a:r>
          </a:p>
          <a:p>
            <a:r>
              <a:rPr lang="en-US" dirty="0" smtClean="0"/>
              <a:t>e)</a:t>
            </a:r>
            <a:r>
              <a:rPr lang="cs-CZ" dirty="0" smtClean="0"/>
              <a:t> </a:t>
            </a:r>
            <a:r>
              <a:rPr lang="cs-CZ" dirty="0" err="1" smtClean="0"/>
              <a:t>Eating</a:t>
            </a:r>
            <a:r>
              <a:rPr lang="cs-CZ" dirty="0" smtClean="0"/>
              <a:t> </a:t>
            </a:r>
            <a:r>
              <a:rPr lang="cs-CZ" dirty="0" err="1" smtClean="0"/>
              <a:t>fresh</a:t>
            </a:r>
            <a:r>
              <a:rPr lang="cs-CZ" dirty="0" smtClean="0"/>
              <a:t> </a:t>
            </a:r>
            <a:r>
              <a:rPr lang="cs-CZ" dirty="0" err="1" smtClean="0"/>
              <a:t>fruit</a:t>
            </a:r>
            <a:r>
              <a:rPr lang="cs-CZ" dirty="0" smtClean="0"/>
              <a:t> and </a:t>
            </a:r>
            <a:r>
              <a:rPr lang="cs-CZ" dirty="0" err="1" smtClean="0"/>
              <a:t>vegetables</a:t>
            </a:r>
            <a:r>
              <a:rPr lang="cs-CZ" dirty="0" smtClean="0"/>
              <a:t> </a:t>
            </a:r>
            <a:r>
              <a:rPr lang="cs-CZ" dirty="0" err="1" smtClean="0"/>
              <a:t>provides</a:t>
            </a:r>
            <a:r>
              <a:rPr lang="cs-CZ" dirty="0" smtClean="0"/>
              <a:t> </a:t>
            </a:r>
            <a:r>
              <a:rPr lang="cs-CZ" dirty="0" err="1" smtClean="0"/>
              <a:t>you</a:t>
            </a:r>
            <a:r>
              <a:rPr lang="cs-CZ" dirty="0" smtClean="0"/>
              <a:t> </a:t>
            </a:r>
            <a:r>
              <a:rPr lang="cs-CZ" dirty="0" err="1" smtClean="0"/>
              <a:t>with</a:t>
            </a:r>
            <a:r>
              <a:rPr lang="cs-CZ" dirty="0" smtClean="0"/>
              <a:t> …………….</a:t>
            </a:r>
          </a:p>
          <a:p>
            <a:r>
              <a:rPr lang="cs-CZ" dirty="0" smtClean="0"/>
              <a:t>f) </a:t>
            </a:r>
            <a:r>
              <a:rPr lang="cs-CZ" dirty="0" err="1" smtClean="0"/>
              <a:t>If</a:t>
            </a:r>
            <a:r>
              <a:rPr lang="cs-CZ" dirty="0" smtClean="0"/>
              <a:t> </a:t>
            </a:r>
            <a:r>
              <a:rPr lang="cs-CZ" dirty="0" err="1" smtClean="0"/>
              <a:t>you</a:t>
            </a:r>
            <a:r>
              <a:rPr lang="cs-CZ" dirty="0" smtClean="0"/>
              <a:t> use more ………………..</a:t>
            </a:r>
            <a:r>
              <a:rPr lang="cs-CZ" dirty="0" err="1" smtClean="0"/>
              <a:t>than</a:t>
            </a:r>
            <a:r>
              <a:rPr lang="cs-CZ" dirty="0" smtClean="0"/>
              <a:t> </a:t>
            </a:r>
            <a:r>
              <a:rPr lang="cs-CZ" dirty="0" err="1" smtClean="0"/>
              <a:t>you</a:t>
            </a:r>
            <a:r>
              <a:rPr lang="cs-CZ" dirty="0" smtClean="0"/>
              <a:t> </a:t>
            </a:r>
            <a:r>
              <a:rPr lang="cs-CZ" dirty="0" err="1" smtClean="0"/>
              <a:t>eat</a:t>
            </a:r>
            <a:r>
              <a:rPr lang="cs-CZ" dirty="0" smtClean="0"/>
              <a:t> ,</a:t>
            </a:r>
            <a:r>
              <a:rPr lang="cs-CZ" dirty="0" err="1" smtClean="0"/>
              <a:t>you</a:t>
            </a:r>
            <a:r>
              <a:rPr lang="cs-CZ" dirty="0" smtClean="0"/>
              <a:t> lose </a:t>
            </a:r>
            <a:r>
              <a:rPr lang="cs-CZ" dirty="0" err="1" smtClean="0"/>
              <a:t>weight</a:t>
            </a:r>
            <a:r>
              <a:rPr lang="cs-CZ" dirty="0" smtClean="0"/>
              <a:t>.</a:t>
            </a:r>
          </a:p>
          <a:p>
            <a:r>
              <a:rPr lang="cs-CZ" dirty="0" smtClean="0"/>
              <a:t>g) </a:t>
            </a:r>
            <a:r>
              <a:rPr lang="cs-CZ" dirty="0" err="1" smtClean="0"/>
              <a:t>Lemonade</a:t>
            </a:r>
            <a:r>
              <a:rPr lang="cs-CZ" dirty="0" smtClean="0"/>
              <a:t> </a:t>
            </a:r>
            <a:r>
              <a:rPr lang="cs-CZ" dirty="0" err="1" smtClean="0"/>
              <a:t>contains</a:t>
            </a:r>
            <a:r>
              <a:rPr lang="cs-CZ" dirty="0" smtClean="0"/>
              <a:t> a lot </a:t>
            </a:r>
            <a:r>
              <a:rPr lang="cs-CZ" dirty="0" err="1" smtClean="0"/>
              <a:t>of</a:t>
            </a:r>
            <a:r>
              <a:rPr lang="cs-CZ" dirty="0" smtClean="0"/>
              <a:t> ……………..</a:t>
            </a:r>
          </a:p>
          <a:p>
            <a:r>
              <a:rPr lang="cs-CZ" dirty="0" smtClean="0"/>
              <a:t>h) </a:t>
            </a:r>
            <a:r>
              <a:rPr lang="cs-CZ" dirty="0" err="1" smtClean="0"/>
              <a:t>You</a:t>
            </a:r>
            <a:r>
              <a:rPr lang="cs-CZ" dirty="0" smtClean="0"/>
              <a:t> </a:t>
            </a:r>
            <a:r>
              <a:rPr lang="cs-CZ" dirty="0" err="1" smtClean="0"/>
              <a:t>should</a:t>
            </a:r>
            <a:r>
              <a:rPr lang="cs-CZ" dirty="0" smtClean="0"/>
              <a:t> </a:t>
            </a:r>
            <a:r>
              <a:rPr lang="cs-CZ" dirty="0" err="1" smtClean="0"/>
              <a:t>avoid</a:t>
            </a:r>
            <a:r>
              <a:rPr lang="cs-CZ" dirty="0" smtClean="0"/>
              <a:t> </a:t>
            </a:r>
            <a:r>
              <a:rPr lang="cs-CZ" dirty="0" err="1" smtClean="0"/>
              <a:t>eating</a:t>
            </a:r>
            <a:r>
              <a:rPr lang="cs-CZ" dirty="0" smtClean="0"/>
              <a:t> …………food.</a:t>
            </a:r>
            <a:endParaRPr lang="en-US" dirty="0"/>
          </a:p>
          <a:p>
            <a:endParaRPr lang="cs-CZ" dirty="0"/>
          </a:p>
        </p:txBody>
      </p:sp>
    </p:spTree>
    <p:extLst>
      <p:ext uri="{BB962C8B-B14F-4D97-AF65-F5344CB8AC3E}">
        <p14:creationId xmlns:p14="http://schemas.microsoft.com/office/powerpoint/2010/main" val="5245166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Test:</a:t>
            </a:r>
            <a:endParaRPr lang="cs-CZ" dirty="0"/>
          </a:p>
        </p:txBody>
      </p:sp>
      <p:sp>
        <p:nvSpPr>
          <p:cNvPr id="3" name="Zástupný symbol pro obsah 2"/>
          <p:cNvSpPr>
            <a:spLocks noGrp="1"/>
          </p:cNvSpPr>
          <p:nvPr>
            <p:ph idx="1"/>
          </p:nvPr>
        </p:nvSpPr>
        <p:spPr/>
        <p:txBody>
          <a:bodyPr>
            <a:normAutofit fontScale="77500" lnSpcReduction="20000"/>
          </a:bodyPr>
          <a:lstStyle/>
          <a:p>
            <a:r>
              <a:rPr lang="en-US" b="1" u="sng" dirty="0" smtClean="0"/>
              <a:t>Complete </a:t>
            </a:r>
            <a:r>
              <a:rPr lang="en-US" b="1" u="sng" dirty="0"/>
              <a:t>the sentences with a word connected to nutrition:</a:t>
            </a:r>
            <a:endParaRPr lang="en-US" dirty="0"/>
          </a:p>
          <a:p>
            <a:r>
              <a:rPr lang="en-US" dirty="0"/>
              <a:t>a)Burgers and chips contain a lot </a:t>
            </a:r>
            <a:r>
              <a:rPr lang="en-US" dirty="0" smtClean="0"/>
              <a:t>of</a:t>
            </a:r>
            <a:r>
              <a:rPr lang="cs-CZ" dirty="0" smtClean="0"/>
              <a:t> </a:t>
            </a:r>
            <a:r>
              <a:rPr lang="cs-CZ" dirty="0" smtClean="0">
                <a:solidFill>
                  <a:srgbClr val="FF0000"/>
                </a:solidFill>
              </a:rPr>
              <a:t>fat</a:t>
            </a:r>
            <a:r>
              <a:rPr lang="cs-CZ" dirty="0" smtClean="0"/>
              <a:t>.</a:t>
            </a:r>
          </a:p>
          <a:p>
            <a:r>
              <a:rPr lang="en-US" dirty="0" smtClean="0"/>
              <a:t>b)Potatoes</a:t>
            </a:r>
            <a:r>
              <a:rPr lang="en-US" dirty="0"/>
              <a:t>, rice and pasta are form </a:t>
            </a:r>
            <a:r>
              <a:rPr lang="en-US" dirty="0" smtClean="0"/>
              <a:t>of</a:t>
            </a:r>
            <a:r>
              <a:rPr lang="cs-CZ" dirty="0" smtClean="0"/>
              <a:t> </a:t>
            </a:r>
            <a:r>
              <a:rPr lang="cs-CZ" dirty="0" err="1" smtClean="0">
                <a:solidFill>
                  <a:srgbClr val="FF0000"/>
                </a:solidFill>
              </a:rPr>
              <a:t>carbohydrates</a:t>
            </a:r>
            <a:r>
              <a:rPr lang="cs-CZ" dirty="0" smtClean="0"/>
              <a:t>.</a:t>
            </a:r>
            <a:endParaRPr lang="en-US" dirty="0"/>
          </a:p>
          <a:p>
            <a:r>
              <a:rPr lang="en-US" dirty="0"/>
              <a:t>c)Brown bread contains </a:t>
            </a:r>
            <a:r>
              <a:rPr lang="en-US" dirty="0" smtClean="0"/>
              <a:t>more</a:t>
            </a:r>
            <a:r>
              <a:rPr lang="cs-CZ" dirty="0" smtClean="0"/>
              <a:t> </a:t>
            </a:r>
            <a:r>
              <a:rPr lang="cs-CZ" dirty="0" err="1" smtClean="0">
                <a:solidFill>
                  <a:srgbClr val="FF0000"/>
                </a:solidFill>
              </a:rPr>
              <a:t>fibre</a:t>
            </a:r>
            <a:r>
              <a:rPr lang="cs-CZ" dirty="0" smtClean="0"/>
              <a:t> </a:t>
            </a:r>
            <a:r>
              <a:rPr lang="en-US" dirty="0" smtClean="0"/>
              <a:t>than </a:t>
            </a:r>
            <a:r>
              <a:rPr lang="en-US" dirty="0"/>
              <a:t>white.</a:t>
            </a:r>
          </a:p>
          <a:p>
            <a:r>
              <a:rPr lang="en-US" dirty="0" smtClean="0"/>
              <a:t>d)</a:t>
            </a:r>
            <a:r>
              <a:rPr lang="cs-CZ" dirty="0" smtClean="0">
                <a:solidFill>
                  <a:srgbClr val="FF0000"/>
                </a:solidFill>
              </a:rPr>
              <a:t>Protein</a:t>
            </a:r>
            <a:r>
              <a:rPr lang="cs-CZ" dirty="0" smtClean="0"/>
              <a:t> </a:t>
            </a:r>
            <a:r>
              <a:rPr lang="cs-CZ" dirty="0" err="1" smtClean="0"/>
              <a:t>is</a:t>
            </a:r>
            <a:r>
              <a:rPr lang="cs-CZ" dirty="0" smtClean="0"/>
              <a:t> </a:t>
            </a:r>
            <a:r>
              <a:rPr lang="en-US" dirty="0" smtClean="0"/>
              <a:t>found </a:t>
            </a:r>
            <a:r>
              <a:rPr lang="en-US" dirty="0"/>
              <a:t>in meat, fish and eggs</a:t>
            </a:r>
            <a:r>
              <a:rPr lang="en-US" dirty="0" smtClean="0"/>
              <a:t>.</a:t>
            </a:r>
            <a:endParaRPr lang="cs-CZ" dirty="0" smtClean="0"/>
          </a:p>
          <a:p>
            <a:r>
              <a:rPr lang="en-US" dirty="0"/>
              <a:t>e)</a:t>
            </a:r>
            <a:r>
              <a:rPr lang="cs-CZ" dirty="0"/>
              <a:t> </a:t>
            </a:r>
            <a:r>
              <a:rPr lang="cs-CZ" dirty="0" err="1"/>
              <a:t>Eating</a:t>
            </a:r>
            <a:r>
              <a:rPr lang="cs-CZ" dirty="0"/>
              <a:t> </a:t>
            </a:r>
            <a:r>
              <a:rPr lang="cs-CZ" dirty="0" err="1"/>
              <a:t>fresh</a:t>
            </a:r>
            <a:r>
              <a:rPr lang="cs-CZ" dirty="0"/>
              <a:t> </a:t>
            </a:r>
            <a:r>
              <a:rPr lang="cs-CZ" dirty="0" err="1"/>
              <a:t>fruit</a:t>
            </a:r>
            <a:r>
              <a:rPr lang="cs-CZ" dirty="0"/>
              <a:t> and </a:t>
            </a:r>
            <a:r>
              <a:rPr lang="cs-CZ" dirty="0" err="1"/>
              <a:t>vegetables</a:t>
            </a:r>
            <a:r>
              <a:rPr lang="cs-CZ" dirty="0"/>
              <a:t> </a:t>
            </a:r>
            <a:r>
              <a:rPr lang="cs-CZ" dirty="0" err="1"/>
              <a:t>provides</a:t>
            </a:r>
            <a:r>
              <a:rPr lang="cs-CZ" dirty="0"/>
              <a:t> </a:t>
            </a:r>
            <a:r>
              <a:rPr lang="cs-CZ" dirty="0" err="1"/>
              <a:t>you</a:t>
            </a:r>
            <a:r>
              <a:rPr lang="cs-CZ" dirty="0"/>
              <a:t> </a:t>
            </a:r>
            <a:r>
              <a:rPr lang="cs-CZ" dirty="0" err="1" smtClean="0"/>
              <a:t>with</a:t>
            </a:r>
            <a:r>
              <a:rPr lang="cs-CZ" dirty="0" smtClean="0"/>
              <a:t>    </a:t>
            </a:r>
            <a:r>
              <a:rPr lang="cs-CZ" dirty="0" err="1" smtClean="0">
                <a:solidFill>
                  <a:srgbClr val="FF0000"/>
                </a:solidFill>
              </a:rPr>
              <a:t>vitamins</a:t>
            </a:r>
            <a:r>
              <a:rPr lang="cs-CZ" dirty="0" smtClean="0"/>
              <a:t>.</a:t>
            </a:r>
            <a:endParaRPr lang="en-US" dirty="0"/>
          </a:p>
          <a:p>
            <a:r>
              <a:rPr lang="cs-CZ" dirty="0" smtClean="0"/>
              <a:t>f</a:t>
            </a:r>
            <a:r>
              <a:rPr lang="cs-CZ" dirty="0"/>
              <a:t>) </a:t>
            </a:r>
            <a:r>
              <a:rPr lang="cs-CZ" dirty="0" err="1"/>
              <a:t>If</a:t>
            </a:r>
            <a:r>
              <a:rPr lang="cs-CZ" dirty="0"/>
              <a:t> </a:t>
            </a:r>
            <a:r>
              <a:rPr lang="cs-CZ" dirty="0" err="1"/>
              <a:t>you</a:t>
            </a:r>
            <a:r>
              <a:rPr lang="cs-CZ" dirty="0"/>
              <a:t> use </a:t>
            </a:r>
            <a:r>
              <a:rPr lang="cs-CZ" dirty="0" smtClean="0"/>
              <a:t>more </a:t>
            </a:r>
            <a:r>
              <a:rPr lang="cs-CZ" dirty="0" err="1" smtClean="0">
                <a:solidFill>
                  <a:srgbClr val="FF0000"/>
                </a:solidFill>
              </a:rPr>
              <a:t>calories</a:t>
            </a:r>
            <a:r>
              <a:rPr lang="cs-CZ" dirty="0" smtClean="0"/>
              <a:t> </a:t>
            </a:r>
            <a:r>
              <a:rPr lang="cs-CZ" dirty="0" err="1" smtClean="0"/>
              <a:t>than</a:t>
            </a:r>
            <a:r>
              <a:rPr lang="cs-CZ" dirty="0" smtClean="0"/>
              <a:t> </a:t>
            </a:r>
            <a:r>
              <a:rPr lang="cs-CZ" dirty="0" err="1"/>
              <a:t>you</a:t>
            </a:r>
            <a:r>
              <a:rPr lang="cs-CZ" dirty="0"/>
              <a:t> </a:t>
            </a:r>
            <a:r>
              <a:rPr lang="cs-CZ" dirty="0" err="1"/>
              <a:t>eat</a:t>
            </a:r>
            <a:r>
              <a:rPr lang="cs-CZ" dirty="0"/>
              <a:t> ,</a:t>
            </a:r>
            <a:r>
              <a:rPr lang="cs-CZ" dirty="0" err="1"/>
              <a:t>you</a:t>
            </a:r>
            <a:r>
              <a:rPr lang="cs-CZ" dirty="0"/>
              <a:t> lose </a:t>
            </a:r>
            <a:r>
              <a:rPr lang="cs-CZ" dirty="0" err="1"/>
              <a:t>weight</a:t>
            </a:r>
            <a:r>
              <a:rPr lang="cs-CZ" dirty="0"/>
              <a:t>.</a:t>
            </a:r>
          </a:p>
          <a:p>
            <a:r>
              <a:rPr lang="cs-CZ" dirty="0"/>
              <a:t>g) </a:t>
            </a:r>
            <a:r>
              <a:rPr lang="cs-CZ" dirty="0" err="1"/>
              <a:t>Lemonade</a:t>
            </a:r>
            <a:r>
              <a:rPr lang="cs-CZ" dirty="0"/>
              <a:t> </a:t>
            </a:r>
            <a:r>
              <a:rPr lang="cs-CZ" dirty="0" err="1"/>
              <a:t>contains</a:t>
            </a:r>
            <a:r>
              <a:rPr lang="cs-CZ" dirty="0"/>
              <a:t> a lot </a:t>
            </a:r>
            <a:r>
              <a:rPr lang="cs-CZ" dirty="0" err="1"/>
              <a:t>of</a:t>
            </a:r>
            <a:r>
              <a:rPr lang="cs-CZ" dirty="0">
                <a:solidFill>
                  <a:srgbClr val="FF0000"/>
                </a:solidFill>
              </a:rPr>
              <a:t> </a:t>
            </a:r>
            <a:r>
              <a:rPr lang="cs-CZ" dirty="0" err="1" smtClean="0">
                <a:solidFill>
                  <a:srgbClr val="FF0000"/>
                </a:solidFill>
              </a:rPr>
              <a:t>sugar</a:t>
            </a:r>
            <a:r>
              <a:rPr lang="cs-CZ" dirty="0" smtClean="0">
                <a:solidFill>
                  <a:srgbClr val="FF0000"/>
                </a:solidFill>
              </a:rPr>
              <a:t> </a:t>
            </a:r>
            <a:r>
              <a:rPr lang="cs-CZ" dirty="0" smtClean="0"/>
              <a:t>.</a:t>
            </a:r>
            <a:endParaRPr lang="cs-CZ" dirty="0"/>
          </a:p>
          <a:p>
            <a:r>
              <a:rPr lang="cs-CZ" dirty="0"/>
              <a:t>h) </a:t>
            </a:r>
            <a:r>
              <a:rPr lang="cs-CZ" dirty="0" err="1"/>
              <a:t>You</a:t>
            </a:r>
            <a:r>
              <a:rPr lang="cs-CZ" dirty="0"/>
              <a:t> </a:t>
            </a:r>
            <a:r>
              <a:rPr lang="cs-CZ" dirty="0" err="1"/>
              <a:t>should</a:t>
            </a:r>
            <a:r>
              <a:rPr lang="cs-CZ" dirty="0"/>
              <a:t> </a:t>
            </a:r>
            <a:r>
              <a:rPr lang="cs-CZ" dirty="0" err="1"/>
              <a:t>avoid</a:t>
            </a:r>
            <a:r>
              <a:rPr lang="cs-CZ" dirty="0"/>
              <a:t> </a:t>
            </a:r>
            <a:r>
              <a:rPr lang="cs-CZ" dirty="0" err="1"/>
              <a:t>eating</a:t>
            </a:r>
            <a:r>
              <a:rPr lang="cs-CZ" dirty="0">
                <a:solidFill>
                  <a:srgbClr val="FF0000"/>
                </a:solidFill>
              </a:rPr>
              <a:t> </a:t>
            </a:r>
            <a:r>
              <a:rPr lang="cs-CZ" dirty="0" err="1" smtClean="0">
                <a:solidFill>
                  <a:srgbClr val="FF0000"/>
                </a:solidFill>
              </a:rPr>
              <a:t>junk</a:t>
            </a:r>
            <a:r>
              <a:rPr lang="cs-CZ" dirty="0" smtClean="0">
                <a:solidFill>
                  <a:srgbClr val="FF0000"/>
                </a:solidFill>
              </a:rPr>
              <a:t> </a:t>
            </a:r>
            <a:r>
              <a:rPr lang="cs-CZ" dirty="0" smtClean="0"/>
              <a:t>food</a:t>
            </a:r>
            <a:r>
              <a:rPr lang="cs-CZ" dirty="0"/>
              <a:t>.</a:t>
            </a:r>
            <a:endParaRPr lang="en-US" dirty="0"/>
          </a:p>
          <a:p>
            <a:pPr marL="0" indent="0">
              <a:buNone/>
            </a:pPr>
            <a:endParaRPr lang="en-US" dirty="0"/>
          </a:p>
          <a:p>
            <a:endParaRPr lang="cs-CZ" dirty="0"/>
          </a:p>
        </p:txBody>
      </p:sp>
    </p:spTree>
    <p:extLst>
      <p:ext uri="{BB962C8B-B14F-4D97-AF65-F5344CB8AC3E}">
        <p14:creationId xmlns:p14="http://schemas.microsoft.com/office/powerpoint/2010/main" val="16693325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Fast food x </a:t>
            </a:r>
            <a:r>
              <a:rPr lang="cs-CZ" dirty="0" err="1" smtClean="0"/>
              <a:t>ordinary</a:t>
            </a:r>
            <a:r>
              <a:rPr lang="cs-CZ" dirty="0" smtClean="0"/>
              <a:t> restaurant</a:t>
            </a:r>
            <a:endParaRPr lang="cs-CZ" dirty="0"/>
          </a:p>
        </p:txBody>
      </p:sp>
      <p:sp>
        <p:nvSpPr>
          <p:cNvPr id="3" name="Zástupný symbol pro obsah 2"/>
          <p:cNvSpPr>
            <a:spLocks noGrp="1"/>
          </p:cNvSpPr>
          <p:nvPr>
            <p:ph idx="1"/>
          </p:nvPr>
        </p:nvSpPr>
        <p:spPr/>
        <p:txBody>
          <a:bodyPr/>
          <a:lstStyle/>
          <a:p>
            <a:r>
              <a:rPr lang="cs-CZ" dirty="0" err="1" smtClean="0"/>
              <a:t>What</a:t>
            </a:r>
            <a:r>
              <a:rPr lang="cs-CZ" dirty="0" smtClean="0"/>
              <a:t> are </a:t>
            </a:r>
            <a:r>
              <a:rPr lang="cs-CZ" dirty="0" err="1" smtClean="0"/>
              <a:t>the</a:t>
            </a:r>
            <a:r>
              <a:rPr lang="cs-CZ" dirty="0" smtClean="0"/>
              <a:t> </a:t>
            </a:r>
            <a:r>
              <a:rPr lang="cs-CZ" dirty="0" err="1" smtClean="0"/>
              <a:t>differences</a:t>
            </a:r>
            <a:r>
              <a:rPr lang="cs-CZ" dirty="0" smtClean="0"/>
              <a:t>?(</a:t>
            </a:r>
            <a:r>
              <a:rPr lang="cs-CZ" dirty="0" err="1" smtClean="0"/>
              <a:t>services,staff,way</a:t>
            </a:r>
            <a:r>
              <a:rPr lang="cs-CZ" dirty="0" smtClean="0"/>
              <a:t> </a:t>
            </a:r>
            <a:r>
              <a:rPr lang="cs-CZ" dirty="0" err="1" smtClean="0"/>
              <a:t>of</a:t>
            </a:r>
            <a:r>
              <a:rPr lang="cs-CZ" dirty="0" smtClean="0"/>
              <a:t> </a:t>
            </a:r>
            <a:r>
              <a:rPr lang="cs-CZ" dirty="0" err="1" smtClean="0"/>
              <a:t>eating</a:t>
            </a:r>
            <a:r>
              <a:rPr lang="cs-CZ" dirty="0" smtClean="0"/>
              <a:t>…)</a:t>
            </a:r>
            <a:endParaRPr lang="cs-CZ" dirty="0"/>
          </a:p>
        </p:txBody>
      </p:sp>
      <p:pic>
        <p:nvPicPr>
          <p:cNvPr id="1026" name="Picture 2" descr="C:\Users\Alena\Documents\Fast foo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2852936"/>
            <a:ext cx="4104456" cy="30510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lena\Pictures\belleek_restaurant.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09089" y="2852937"/>
            <a:ext cx="3888432" cy="3051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9967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28292" y="260648"/>
            <a:ext cx="7200800" cy="850106"/>
          </a:xfrm>
        </p:spPr>
        <p:txBody>
          <a:bodyPr>
            <a:normAutofit/>
          </a:bodyPr>
          <a:lstStyle/>
          <a:p>
            <a:r>
              <a:rPr lang="cs-CZ" sz="3200" dirty="0" err="1" smtClean="0"/>
              <a:t>Healthy</a:t>
            </a:r>
            <a:r>
              <a:rPr lang="cs-CZ" sz="3200" dirty="0"/>
              <a:t> </a:t>
            </a:r>
            <a:r>
              <a:rPr lang="cs-CZ" sz="3200" dirty="0" smtClean="0"/>
              <a:t>food x </a:t>
            </a:r>
            <a:r>
              <a:rPr lang="cs-CZ" sz="3200" dirty="0" err="1" smtClean="0"/>
              <a:t>unhealthy</a:t>
            </a:r>
            <a:r>
              <a:rPr lang="cs-CZ" sz="3200" dirty="0" smtClean="0"/>
              <a:t> food</a:t>
            </a:r>
            <a:endParaRPr lang="cs-CZ" sz="3200" dirty="0"/>
          </a:p>
        </p:txBody>
      </p:sp>
      <p:pic>
        <p:nvPicPr>
          <p:cNvPr id="3074" name="Picture 2" descr="C:\Users\Alena\Pictures\healthy food.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1596004"/>
            <a:ext cx="3553260" cy="2661515"/>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Alena\Pictures\burg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653136"/>
            <a:ext cx="2876630" cy="18722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Alena\Pictures\dougnut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28150" y="4690575"/>
            <a:ext cx="2127926" cy="1618744"/>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C:\Users\Alena\Pictures\lay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1960" y="1596004"/>
            <a:ext cx="2088232" cy="304267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Users\Alena\Pictures\coca.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9552" y="0"/>
            <a:ext cx="2088232" cy="1637773"/>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C:\Users\Alena\Pictures\fruit.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80112" y="4638676"/>
            <a:ext cx="3240361" cy="210973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Users\Alena\Pictures\salad.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flipV="1">
            <a:off x="6377982" y="1164100"/>
            <a:ext cx="2584286" cy="1953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54890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57200" y="2276872"/>
            <a:ext cx="8229600" cy="4320480"/>
          </a:xfrm>
        </p:spPr>
        <p:txBody>
          <a:bodyPr>
            <a:normAutofit fontScale="70000" lnSpcReduction="20000"/>
          </a:bodyPr>
          <a:lstStyle/>
          <a:p>
            <a:r>
              <a:rPr lang="en-US" dirty="0">
                <a:hlinkClick r:id="rId2"/>
              </a:rPr>
              <a:t>Eating  well balanced and healthy food</a:t>
            </a:r>
            <a:r>
              <a:rPr lang="en-US" dirty="0"/>
              <a:t> can help you reduce or maintain your weight, and it can also reduce the risk of diseases. Food amount and variety has a big influence on your health.</a:t>
            </a:r>
          </a:p>
          <a:p>
            <a:r>
              <a:rPr lang="en-US" dirty="0"/>
              <a:t>Food is divided in different groups. It is very important to be careful and consume food from different groups. Being healthy means eating healthy food.</a:t>
            </a:r>
          </a:p>
          <a:p>
            <a:r>
              <a:rPr lang="en-US" dirty="0"/>
              <a:t>Food gives the body the energy needed for daily activities like walking, gym, playing football or riding a bike. It is also necessary for the normal body functions. However, no matter what age you are, it is very important to eat  healthy food.</a:t>
            </a:r>
          </a:p>
          <a:p>
            <a:r>
              <a:rPr lang="en-US" dirty="0"/>
              <a:t>It is never late to start eating healthy food and improve you </a:t>
            </a:r>
            <a:r>
              <a:rPr lang="en-US" dirty="0">
                <a:hlinkClick r:id="rId3"/>
              </a:rPr>
              <a:t>eating habits</a:t>
            </a:r>
            <a:r>
              <a:rPr lang="en-US" dirty="0" smtClean="0"/>
              <a:t>.</a:t>
            </a:r>
            <a:endParaRPr lang="en-US" dirty="0"/>
          </a:p>
        </p:txBody>
      </p:sp>
      <p:pic>
        <p:nvPicPr>
          <p:cNvPr id="6146" name="Picture 2" descr="C:\Users\Alena\Pictures\healthy eatin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680" y="197068"/>
            <a:ext cx="5904655" cy="1647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4985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47664" y="274638"/>
            <a:ext cx="7139136" cy="346050"/>
          </a:xfrm>
        </p:spPr>
        <p:txBody>
          <a:bodyPr>
            <a:normAutofit fontScale="90000"/>
          </a:bodyPr>
          <a:lstStyle/>
          <a:p>
            <a:endParaRPr lang="cs-CZ" dirty="0"/>
          </a:p>
        </p:txBody>
      </p:sp>
      <p:sp>
        <p:nvSpPr>
          <p:cNvPr id="3" name="Zástupný symbol pro obsah 2"/>
          <p:cNvSpPr>
            <a:spLocks noGrp="1"/>
          </p:cNvSpPr>
          <p:nvPr>
            <p:ph idx="1"/>
          </p:nvPr>
        </p:nvSpPr>
        <p:spPr>
          <a:xfrm>
            <a:off x="467544" y="3356992"/>
            <a:ext cx="8229600" cy="3229819"/>
          </a:xfrm>
        </p:spPr>
        <p:txBody>
          <a:bodyPr>
            <a:normAutofit/>
          </a:bodyPr>
          <a:lstStyle/>
          <a:p>
            <a:r>
              <a:rPr lang="en-US" sz="2100" b="1" dirty="0"/>
              <a:t>Bad eating habits are more than junk or unhealthy food habits.  </a:t>
            </a:r>
            <a:endParaRPr lang="en-US" sz="2100" dirty="0"/>
          </a:p>
          <a:p>
            <a:r>
              <a:rPr lang="en-US" sz="2100" b="1" dirty="0"/>
              <a:t>Bad eating habits are habits of unhealthy eating behaviors we do without even thinking about it.  </a:t>
            </a:r>
            <a:endParaRPr lang="en-US" sz="2100" dirty="0"/>
          </a:p>
          <a:p>
            <a:r>
              <a:rPr lang="en-US" sz="2100" b="1" dirty="0"/>
              <a:t>Habitually we find ourselves driving out of the drive-thru with a bag of fast food in our lap.  Even when we are told that it is not good for our health but still we ignore that inner voice that is telling us to stay away. I’m in a hurry, I’ll do it tomorrow and one more time won’t hurt. We always have excuses and continue doing it, speeding up the inevitable . . . SICKNESS. </a:t>
            </a:r>
            <a:endParaRPr lang="en-US" sz="2100" dirty="0"/>
          </a:p>
          <a:p>
            <a:endParaRPr lang="cs-CZ" dirty="0"/>
          </a:p>
        </p:txBody>
      </p:sp>
      <p:pic>
        <p:nvPicPr>
          <p:cNvPr id="4098" name="Picture 2" descr="C:\Users\Alena\Pictures\bad eati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3046" y="188640"/>
            <a:ext cx="5901281"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4525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Sources</a:t>
            </a:r>
            <a:r>
              <a:rPr lang="cs-CZ" dirty="0" smtClean="0"/>
              <a:t>:</a:t>
            </a:r>
            <a:endParaRPr lang="cs-CZ" dirty="0"/>
          </a:p>
        </p:txBody>
      </p:sp>
      <p:sp>
        <p:nvSpPr>
          <p:cNvPr id="3" name="Zástupný symbol pro obsah 2"/>
          <p:cNvSpPr>
            <a:spLocks noGrp="1"/>
          </p:cNvSpPr>
          <p:nvPr>
            <p:ph idx="1"/>
          </p:nvPr>
        </p:nvSpPr>
        <p:spPr>
          <a:xfrm>
            <a:off x="467544" y="1196752"/>
            <a:ext cx="8424936" cy="6048672"/>
          </a:xfrm>
        </p:spPr>
        <p:txBody>
          <a:bodyPr>
            <a:normAutofit/>
          </a:bodyPr>
          <a:lstStyle/>
          <a:p>
            <a:r>
              <a:rPr lang="en-US" sz="1200" dirty="0" smtClean="0">
                <a:hlinkClick r:id="rId3"/>
              </a:rPr>
              <a:t>http</a:t>
            </a:r>
            <a:r>
              <a:rPr lang="en-US" sz="1200" dirty="0">
                <a:hlinkClick r:id="rId3"/>
              </a:rPr>
              <a:t>://synchealthblog.wordpress.com</a:t>
            </a:r>
            <a:r>
              <a:rPr lang="en-US" sz="1200" dirty="0" smtClean="0">
                <a:hlinkClick r:id="rId3"/>
              </a:rPr>
              <a:t>/</a:t>
            </a:r>
            <a:endParaRPr lang="cs-CZ" sz="1200" dirty="0" smtClean="0"/>
          </a:p>
          <a:p>
            <a:pPr marL="0" indent="0">
              <a:buNone/>
            </a:pPr>
            <a:r>
              <a:rPr lang="cs-CZ" sz="1200" dirty="0"/>
              <a:t> </a:t>
            </a:r>
            <a:r>
              <a:rPr lang="cs-CZ" sz="1200" dirty="0" smtClean="0"/>
              <a:t>        </a:t>
            </a:r>
            <a:r>
              <a:rPr lang="en-US" sz="1200" dirty="0" smtClean="0"/>
              <a:t> </a:t>
            </a:r>
            <a:r>
              <a:rPr lang="en-US" sz="1200" dirty="0">
                <a:hlinkClick r:id="rId4"/>
              </a:rPr>
              <a:t>http://www.healthyfoodhouse.com/healthy-food-pyramid</a:t>
            </a:r>
            <a:r>
              <a:rPr lang="en-US" sz="1200" dirty="0" smtClean="0">
                <a:hlinkClick r:id="rId4"/>
              </a:rPr>
              <a:t>/</a:t>
            </a:r>
            <a:endParaRPr lang="cs-CZ" sz="1200" dirty="0" smtClean="0"/>
          </a:p>
          <a:p>
            <a:r>
              <a:rPr lang="en-US" sz="1200" i="1" dirty="0" err="1"/>
              <a:t>Maturita</a:t>
            </a:r>
            <a:r>
              <a:rPr lang="en-US" sz="1200" i="1" dirty="0"/>
              <a:t> Solution Intermediate</a:t>
            </a:r>
            <a:r>
              <a:rPr lang="en-US" sz="1200" dirty="0"/>
              <a:t>. 2012. </a:t>
            </a:r>
            <a:r>
              <a:rPr lang="en-US" sz="1200" dirty="0" err="1"/>
              <a:t>vyd</a:t>
            </a:r>
            <a:r>
              <a:rPr lang="en-US" sz="1200" dirty="0"/>
              <a:t>. Oxford University Press, 2012. ISBN 9780194552943</a:t>
            </a:r>
            <a:r>
              <a:rPr lang="en-US" sz="1200" dirty="0" smtClean="0"/>
              <a:t>.</a:t>
            </a:r>
            <a:endParaRPr lang="cs-CZ" sz="1200" dirty="0" smtClean="0"/>
          </a:p>
          <a:p>
            <a:r>
              <a:rPr lang="en-US" sz="1200" dirty="0" smtClean="0">
                <a:hlinkClick r:id="rId5"/>
              </a:rPr>
              <a:t>http</a:t>
            </a:r>
            <a:r>
              <a:rPr lang="en-US" sz="1200" dirty="0">
                <a:hlinkClick r:id="rId5"/>
              </a:rPr>
              <a:t>://stopsmokingaids.me</a:t>
            </a:r>
            <a:r>
              <a:rPr lang="en-US" sz="1200" dirty="0" smtClean="0">
                <a:hlinkClick r:id="rId5"/>
              </a:rPr>
              <a:t>/</a:t>
            </a:r>
            <a:endParaRPr lang="cs-CZ" sz="1200" dirty="0" smtClean="0"/>
          </a:p>
          <a:p>
            <a:r>
              <a:rPr lang="en-US" sz="1200" dirty="0" smtClean="0">
                <a:hlinkClick r:id="rId6"/>
              </a:rPr>
              <a:t>https</a:t>
            </a:r>
            <a:r>
              <a:rPr lang="en-US" sz="1200" dirty="0">
                <a:hlinkClick r:id="rId6"/>
              </a:rPr>
              <a:t>://</a:t>
            </a:r>
            <a:r>
              <a:rPr lang="en-US" sz="1200" dirty="0" smtClean="0">
                <a:hlinkClick r:id="rId6"/>
              </a:rPr>
              <a:t>www.facebook.com/statuelibrtynps</a:t>
            </a:r>
            <a:endParaRPr lang="cs-CZ" sz="1200" dirty="0" smtClean="0"/>
          </a:p>
          <a:p>
            <a:r>
              <a:rPr lang="en-US" sz="1200" dirty="0" smtClean="0">
                <a:hlinkClick r:id="rId7"/>
              </a:rPr>
              <a:t>http</a:t>
            </a:r>
            <a:r>
              <a:rPr lang="en-US" sz="1200" dirty="0">
                <a:hlinkClick r:id="rId7"/>
              </a:rPr>
              <a:t>://</a:t>
            </a:r>
            <a:r>
              <a:rPr lang="en-US" sz="1200" dirty="0" smtClean="0">
                <a:hlinkClick r:id="rId7"/>
              </a:rPr>
              <a:t>www.weightlossguru.com/blog/weight-loss/the-most-common-myths-and-lies-about-health-and-weight-loss/attachment/woman-eating-junk-food</a:t>
            </a:r>
            <a:endParaRPr lang="cs-CZ" sz="1200" dirty="0" smtClean="0"/>
          </a:p>
          <a:p>
            <a:r>
              <a:rPr lang="en-US" sz="1200" dirty="0" smtClean="0">
                <a:solidFill>
                  <a:schemeClr val="accent1"/>
                </a:solidFill>
              </a:rPr>
              <a:t>Http</a:t>
            </a:r>
            <a:r>
              <a:rPr lang="en-US" sz="1200" dirty="0">
                <a:solidFill>
                  <a:schemeClr val="accent1"/>
                </a:solidFill>
              </a:rPr>
              <a:t>://theaustintimes.com/2013/05/people-choose-larger-portions-of-healthy-foods</a:t>
            </a:r>
            <a:r>
              <a:rPr lang="en-US" sz="1200" dirty="0" smtClean="0">
                <a:solidFill>
                  <a:schemeClr val="accent1"/>
                </a:solidFill>
              </a:rPr>
              <a:t>/</a:t>
            </a:r>
            <a:endParaRPr lang="cs-CZ" sz="1200" dirty="0" smtClean="0">
              <a:solidFill>
                <a:schemeClr val="accent1"/>
              </a:solidFill>
            </a:endParaRPr>
          </a:p>
          <a:p>
            <a:r>
              <a:rPr lang="it-IT" sz="1200" dirty="0">
                <a:solidFill>
                  <a:schemeClr val="accent1"/>
                </a:solidFill>
              </a:rPr>
              <a:t>Http://www.manorhousecountryhotel.com/Belleek-Restaurant.html.</a:t>
            </a:r>
            <a:r>
              <a:rPr lang="it-IT" sz="1200" i="1" dirty="0">
                <a:solidFill>
                  <a:schemeClr val="accent1"/>
                </a:solidFill>
              </a:rPr>
              <a:t>Https://www.google.cz/url?sa=i&amp;rct=</a:t>
            </a:r>
            <a:r>
              <a:rPr lang="it-IT" sz="1200" dirty="0">
                <a:solidFill>
                  <a:schemeClr val="accent1"/>
                </a:solidFill>
              </a:rPr>
              <a:t> </a:t>
            </a:r>
            <a:endParaRPr lang="cs-CZ" sz="1200" dirty="0" smtClean="0">
              <a:solidFill>
                <a:schemeClr val="accent1"/>
              </a:solidFill>
            </a:endParaRPr>
          </a:p>
          <a:p>
            <a:r>
              <a:rPr lang="en-US" sz="1200" i="1" dirty="0">
                <a:solidFill>
                  <a:schemeClr val="accent1"/>
                </a:solidFill>
              </a:rPr>
              <a:t>Http://health-club.org/high-blood-pressure-cholesterol</a:t>
            </a:r>
            <a:r>
              <a:rPr lang="en-US" sz="1200" dirty="0">
                <a:solidFill>
                  <a:schemeClr val="accent1"/>
                </a:solidFill>
              </a:rPr>
              <a:t> </a:t>
            </a:r>
            <a:endParaRPr lang="cs-CZ" sz="1200" dirty="0" smtClean="0">
              <a:solidFill>
                <a:schemeClr val="accent1"/>
              </a:solidFill>
            </a:endParaRPr>
          </a:p>
          <a:p>
            <a:r>
              <a:rPr lang="it-IT" sz="1200" dirty="0">
                <a:solidFill>
                  <a:schemeClr val="accent1"/>
                </a:solidFill>
              </a:rPr>
              <a:t>Http://www.quantumscale.com/top-5-foods-that-make-you-hungrier</a:t>
            </a:r>
            <a:r>
              <a:rPr lang="it-IT" sz="1200" dirty="0" smtClean="0">
                <a:solidFill>
                  <a:schemeClr val="accent1"/>
                </a:solidFill>
              </a:rPr>
              <a:t>/</a:t>
            </a:r>
            <a:endParaRPr lang="cs-CZ" sz="1200" dirty="0" smtClean="0">
              <a:solidFill>
                <a:schemeClr val="accent1"/>
              </a:solidFill>
            </a:endParaRPr>
          </a:p>
          <a:p>
            <a:r>
              <a:rPr lang="en-US" sz="1200" dirty="0">
                <a:solidFill>
                  <a:schemeClr val="accent1"/>
                </a:solidFill>
              </a:rPr>
              <a:t>Http://godswaytohealth.wordpress.com/2012/06/09/bad-eating-habits-how-do-they-start</a:t>
            </a:r>
            <a:r>
              <a:rPr lang="en-US" sz="1200" dirty="0" smtClean="0">
                <a:solidFill>
                  <a:schemeClr val="accent1"/>
                </a:solidFill>
              </a:rPr>
              <a:t>/</a:t>
            </a:r>
            <a:endParaRPr lang="cs-CZ" sz="1200" dirty="0" smtClean="0">
              <a:solidFill>
                <a:schemeClr val="accent1"/>
              </a:solidFill>
            </a:endParaRPr>
          </a:p>
          <a:p>
            <a:r>
              <a:rPr lang="cs-CZ" sz="1200" dirty="0">
                <a:solidFill>
                  <a:schemeClr val="accent1"/>
                </a:solidFill>
              </a:rPr>
              <a:t>Http://</a:t>
            </a:r>
            <a:r>
              <a:rPr lang="cs-CZ" sz="1200" dirty="0" smtClean="0">
                <a:solidFill>
                  <a:schemeClr val="accent1"/>
                </a:solidFill>
              </a:rPr>
              <a:t>aneveningmeal.blogspot.cz/2011/07/junk-food.html</a:t>
            </a:r>
          </a:p>
          <a:p>
            <a:r>
              <a:rPr lang="cs-CZ" sz="1200" dirty="0">
                <a:hlinkClick r:id="rId8"/>
              </a:rPr>
              <a:t>http://</a:t>
            </a:r>
            <a:r>
              <a:rPr lang="cs-CZ" sz="1200" dirty="0" smtClean="0">
                <a:hlinkClick r:id="rId8"/>
              </a:rPr>
              <a:t>news.softpedia.com/news/Latvia-Bans-Unhealthy-Foods-Coca-Cola-and-Pepsi-in-Schools-33659.shtml</a:t>
            </a:r>
            <a:endParaRPr lang="cs-CZ" sz="1200" dirty="0" smtClean="0"/>
          </a:p>
          <a:p>
            <a:r>
              <a:rPr lang="it-IT" sz="1200" dirty="0"/>
              <a:t>Http://www.healthyfoodhouse.com/facts-about-healthy-eating</a:t>
            </a:r>
            <a:r>
              <a:rPr lang="it-IT" sz="1200" dirty="0" smtClean="0"/>
              <a:t>/</a:t>
            </a:r>
            <a:endParaRPr lang="cs-CZ" sz="1200" dirty="0" smtClean="0"/>
          </a:p>
          <a:p>
            <a:r>
              <a:rPr lang="cs-CZ" sz="1200" dirty="0"/>
              <a:t>Http://teenvoicesmagazine.wordpress.com/tag/healthy-eating</a:t>
            </a:r>
            <a:r>
              <a:rPr lang="cs-CZ" sz="1200" dirty="0" smtClean="0"/>
              <a:t>/</a:t>
            </a:r>
            <a:endParaRPr lang="cs-CZ" sz="1200" dirty="0"/>
          </a:p>
          <a:p>
            <a:r>
              <a:rPr lang="cs-CZ" sz="1200" dirty="0"/>
              <a:t>Https://</a:t>
            </a:r>
            <a:r>
              <a:rPr lang="cs-CZ" sz="1200" dirty="0" smtClean="0"/>
              <a:t>hwb.wales.gov.uk/cms/hwbcontent/Shared%20Documents/VTC/healthy_eating/eng/Introduction/default.htm</a:t>
            </a:r>
            <a:r>
              <a:rPr lang="cs-CZ" sz="1200" dirty="0"/>
              <a:t/>
            </a:r>
            <a:br>
              <a:rPr lang="cs-CZ" sz="1200" dirty="0"/>
            </a:br>
            <a:endParaRPr lang="cs-CZ" sz="1200" dirty="0" smtClean="0"/>
          </a:p>
          <a:p>
            <a:endParaRPr lang="cs-CZ" dirty="0" smtClean="0"/>
          </a:p>
          <a:p>
            <a:endParaRPr lang="cs-CZ" dirty="0" smtClean="0"/>
          </a:p>
          <a:p>
            <a:endParaRPr lang="cs-CZ" dirty="0" smtClean="0"/>
          </a:p>
          <a:p>
            <a:endParaRPr lang="cs-CZ" dirty="0" smtClean="0"/>
          </a:p>
          <a:p>
            <a:endParaRPr lang="cs-CZ" dirty="0"/>
          </a:p>
          <a:p>
            <a:endParaRPr lang="cs-CZ" dirty="0" smtClean="0"/>
          </a:p>
          <a:p>
            <a:endParaRPr lang="cs-CZ" dirty="0" smtClean="0"/>
          </a:p>
          <a:p>
            <a:endParaRPr lang="cs-CZ" dirty="0"/>
          </a:p>
        </p:txBody>
      </p:sp>
    </p:spTree>
    <p:extLst>
      <p:ext uri="{BB962C8B-B14F-4D97-AF65-F5344CB8AC3E}">
        <p14:creationId xmlns:p14="http://schemas.microsoft.com/office/powerpoint/2010/main" val="200219415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333</TotalTime>
  <Words>485</Words>
  <Application>Microsoft Office PowerPoint</Application>
  <PresentationFormat>Předvádění na obrazovce (4:3)</PresentationFormat>
  <Paragraphs>90</Paragraphs>
  <Slides>13</Slides>
  <Notes>3</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13</vt:i4>
      </vt:variant>
    </vt:vector>
  </HeadingPairs>
  <TitlesOfParts>
    <vt:vector size="18" baseType="lpstr">
      <vt:lpstr>Arial</vt:lpstr>
      <vt:lpstr>Calibri</vt:lpstr>
      <vt:lpstr>Times New Roman</vt:lpstr>
      <vt:lpstr>Wingdings</vt:lpstr>
      <vt:lpstr>Motiv systému Office</vt:lpstr>
      <vt:lpstr>Prezentace aplikace PowerPoint</vt:lpstr>
      <vt:lpstr>Prezentace aplikace PowerPoint</vt:lpstr>
      <vt:lpstr>What to do to be healthy?</vt:lpstr>
      <vt:lpstr>Five main groups of valuable foods</vt:lpstr>
      <vt:lpstr>Food pyramid</vt:lpstr>
      <vt:lpstr>Junk food</vt:lpstr>
      <vt:lpstr>Test:</vt:lpstr>
      <vt:lpstr>Test:</vt:lpstr>
      <vt:lpstr>Fast food x ordinary restaurant</vt:lpstr>
      <vt:lpstr>Healthy food x unhealthy food</vt:lpstr>
      <vt:lpstr>Prezentace aplikace PowerPoint</vt:lpstr>
      <vt:lpstr>Prezentace aplikace PowerPoint</vt:lpstr>
      <vt:lpstr>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Alena</dc:creator>
  <cp:lastModifiedBy>Zelenková Alena</cp:lastModifiedBy>
  <cp:revision>39</cp:revision>
  <dcterms:created xsi:type="dcterms:W3CDTF">2013-06-09T20:06:07Z</dcterms:created>
  <dcterms:modified xsi:type="dcterms:W3CDTF">2014-04-15T06:18:09Z</dcterms:modified>
</cp:coreProperties>
</file>