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1" r:id="rId3"/>
    <p:sldId id="264" r:id="rId4"/>
    <p:sldId id="267" r:id="rId5"/>
    <p:sldId id="268" r:id="rId6"/>
    <p:sldId id="262" r:id="rId7"/>
    <p:sldId id="263" r:id="rId8"/>
    <p:sldId id="266" r:id="rId9"/>
    <p:sldId id="269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84" autoAdjust="0"/>
    <p:restoredTop sz="94660"/>
  </p:normalViewPr>
  <p:slideViewPr>
    <p:cSldViewPr>
      <p:cViewPr varScale="1">
        <p:scale>
          <a:sx n="107" d="100"/>
          <a:sy n="107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8499B1-B24C-474C-AE91-EE7E0BE57CF1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B44B92-F6A8-4F1D-A1F0-631D38C4C5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254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44B92-F6A8-4F1D-A1F0-631D38C4C56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44B92-F6A8-4F1D-A1F0-631D38C4C56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44B92-F6A8-4F1D-A1F0-631D38C4C56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44B92-F6A8-4F1D-A1F0-631D38C4C56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44B92-F6A8-4F1D-A1F0-631D38C4C56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44B92-F6A8-4F1D-A1F0-631D38C4C56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44B92-F6A8-4F1D-A1F0-631D38C4C56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44B92-F6A8-4F1D-A1F0-631D38C4C56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44B92-F6A8-4F1D-A1F0-631D38C4C56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44B92-F6A8-4F1D-A1F0-631D38C4C56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26EA-608F-47F9-B461-DD6C055B38A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69F246-A131-463A-B44B-ABC59256F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26EA-608F-47F9-B461-DD6C055B38A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69F246-A131-463A-B44B-ABC59256F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26EA-608F-47F9-B461-DD6C055B38A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9F246-A131-463A-B44B-ABC59256FD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26EA-608F-47F9-B461-DD6C055B38A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9F246-A131-463A-B44B-ABC59256F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26EA-608F-47F9-B461-DD6C055B38A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D69F246-A131-463A-B44B-ABC59256FD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26EA-608F-47F9-B461-DD6C055B38A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9F246-A131-463A-B44B-ABC59256F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26EA-608F-47F9-B461-DD6C055B38A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9F246-A131-463A-B44B-ABC59256F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26EA-608F-47F9-B461-DD6C055B38A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9F246-A131-463A-B44B-ABC59256F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26EA-608F-47F9-B461-DD6C055B38A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9F246-A131-463A-B44B-ABC59256FD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26EA-608F-47F9-B461-DD6C055B38A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9F246-A131-463A-B44B-ABC59256F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A26EA-608F-47F9-B461-DD6C055B38A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9F246-A131-463A-B44B-ABC59256FD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44A26EA-608F-47F9-B461-DD6C055B38AC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69F246-A131-463A-B44B-ABC59256FD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6479624"/>
            <a:ext cx="467828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6381328"/>
            <a:ext cx="4136504" cy="216024"/>
          </a:xfrm>
        </p:spPr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9159222"/>
              </p:ext>
            </p:extLst>
          </p:nvPr>
        </p:nvGraphicFramePr>
        <p:xfrm>
          <a:off x="1043608" y="2276873"/>
          <a:ext cx="7128792" cy="434981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877824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5912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16.2.2012</a:t>
                      </a:r>
                    </a:p>
                  </a:txBody>
                  <a:tcPr/>
                </a:tc>
              </a:tr>
              <a:tr h="55912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VY_32_INOVACE_04_DĚJEPIS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5912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Středověk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Český stát za Přemyslovců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       a Lucemburků-opakování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      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90119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/>
              <a:t>Český stát za Přemyslovců a Lucemburků - opakování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5800" b="1" dirty="0" smtClean="0"/>
              <a:t>1. Vyber správnou odpověď:</a:t>
            </a:r>
          </a:p>
          <a:p>
            <a:pPr>
              <a:buNone/>
            </a:pPr>
            <a:r>
              <a:rPr lang="cs-CZ" sz="3600" dirty="0" smtClean="0"/>
              <a:t>    1. Za kterého panovníka </a:t>
            </a:r>
            <a:r>
              <a:rPr lang="cs-CZ" sz="3600" dirty="0" smtClean="0"/>
              <a:t>byla </a:t>
            </a:r>
            <a:r>
              <a:rPr lang="cs-CZ" sz="3600" dirty="0" smtClean="0"/>
              <a:t>k českému </a:t>
            </a:r>
            <a:r>
              <a:rPr lang="cs-CZ" sz="3600" dirty="0" smtClean="0"/>
              <a:t>státu definitivně připojena Morava?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  </a:t>
            </a:r>
            <a:r>
              <a:rPr lang="cs-CZ" sz="3600" dirty="0" smtClean="0"/>
              <a:t>   </a:t>
            </a:r>
            <a:r>
              <a:rPr lang="cs-CZ" sz="3600" dirty="0" smtClean="0"/>
              <a:t>a) za Přemysla II.</a:t>
            </a:r>
          </a:p>
          <a:p>
            <a:pPr>
              <a:buNone/>
            </a:pPr>
            <a:r>
              <a:rPr lang="cs-CZ" sz="3600" dirty="0" smtClean="0"/>
              <a:t>        b) za </a:t>
            </a:r>
            <a:r>
              <a:rPr lang="cs-CZ" sz="3600" dirty="0" smtClean="0"/>
              <a:t>Oldřicha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     c) za Václava III.</a:t>
            </a:r>
          </a:p>
          <a:p>
            <a:pPr>
              <a:buNone/>
            </a:pPr>
            <a:r>
              <a:rPr lang="cs-CZ" sz="3600" dirty="0" smtClean="0"/>
              <a:t>    2. Přemysl II. padl v bitvě:</a:t>
            </a:r>
          </a:p>
          <a:p>
            <a:pPr>
              <a:buNone/>
            </a:pPr>
            <a:r>
              <a:rPr lang="cs-CZ" sz="3600" dirty="0" smtClean="0"/>
              <a:t>        a) u Kresčaku</a:t>
            </a:r>
          </a:p>
          <a:p>
            <a:pPr>
              <a:buNone/>
            </a:pPr>
            <a:r>
              <a:rPr lang="cs-CZ" sz="3600" dirty="0" smtClean="0"/>
              <a:t>        b) na Moravském poli</a:t>
            </a:r>
          </a:p>
          <a:p>
            <a:pPr>
              <a:buNone/>
            </a:pPr>
            <a:r>
              <a:rPr lang="cs-CZ" sz="3600" dirty="0" smtClean="0"/>
              <a:t>        c) u Olomouce</a:t>
            </a:r>
          </a:p>
          <a:p>
            <a:pPr>
              <a:buNone/>
            </a:pPr>
            <a:r>
              <a:rPr lang="cs-CZ" sz="3600" dirty="0" smtClean="0"/>
              <a:t>   3. Který panovník získal titul českého krále (pouze pro svoji osobu) jako </a:t>
            </a:r>
            <a:r>
              <a:rPr lang="cs-CZ" sz="3600" dirty="0" smtClean="0"/>
              <a:t>  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</a:t>
            </a:r>
            <a:r>
              <a:rPr lang="cs-CZ" sz="3600" dirty="0" smtClean="0"/>
              <a:t>první</a:t>
            </a:r>
            <a:r>
              <a:rPr lang="cs-CZ" sz="3600" dirty="0" smtClean="0"/>
              <a:t>?</a:t>
            </a:r>
          </a:p>
          <a:p>
            <a:pPr>
              <a:buNone/>
            </a:pPr>
            <a:r>
              <a:rPr lang="cs-CZ" sz="3600" dirty="0" smtClean="0"/>
              <a:t>        a) </a:t>
            </a:r>
            <a:r>
              <a:rPr lang="cs-CZ" sz="3600" dirty="0" smtClean="0"/>
              <a:t>Vratislav II.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     b) Václav II.</a:t>
            </a:r>
          </a:p>
          <a:p>
            <a:pPr>
              <a:buNone/>
            </a:pPr>
            <a:r>
              <a:rPr lang="cs-CZ" sz="3600" dirty="0" smtClean="0"/>
              <a:t>        c) Přemysl 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2. Doplň:</a:t>
            </a:r>
          </a:p>
          <a:p>
            <a:pPr>
              <a:buNone/>
            </a:pPr>
            <a:r>
              <a:rPr lang="cs-CZ" dirty="0" smtClean="0"/>
              <a:t>     sestra Václava II                              </a:t>
            </a:r>
            <a:r>
              <a:rPr lang="cs-CZ" dirty="0" smtClean="0"/>
              <a:t>          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/>
              <a:t>první české mince (doba Boleslava I.)</a:t>
            </a:r>
            <a:r>
              <a:rPr lang="cs-CZ" dirty="0" smtClean="0"/>
              <a:t>     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smtClean="0"/>
              <a:t>     stařešinský řád                                          -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poslední Přemyslovec                 </a:t>
            </a:r>
            <a:r>
              <a:rPr lang="cs-CZ" dirty="0" smtClean="0"/>
              <a:t>              </a:t>
            </a:r>
            <a:r>
              <a:rPr lang="cs-CZ" dirty="0" smtClean="0"/>
              <a:t>- </a:t>
            </a:r>
          </a:p>
          <a:p>
            <a:pPr>
              <a:buNone/>
            </a:pPr>
            <a:r>
              <a:rPr lang="cs-CZ" dirty="0" smtClean="0"/>
              <a:t>     král diplomat                                 </a:t>
            </a:r>
            <a:r>
              <a:rPr lang="cs-CZ" dirty="0" smtClean="0"/>
              <a:t>            </a:t>
            </a:r>
            <a:r>
              <a:rPr lang="cs-CZ" dirty="0" smtClean="0"/>
              <a:t>-</a:t>
            </a:r>
          </a:p>
          <a:p>
            <a:pPr>
              <a:buNone/>
            </a:pPr>
            <a:r>
              <a:rPr lang="cs-CZ" dirty="0" smtClean="0"/>
              <a:t>     místo zavraždění knížete Václava   </a:t>
            </a:r>
            <a:r>
              <a:rPr lang="cs-CZ" dirty="0" smtClean="0"/>
              <a:t>         -                                        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3. </a:t>
            </a:r>
            <a:r>
              <a:rPr lang="cs-CZ" b="1" dirty="0" smtClean="0"/>
              <a:t>Urči rok a seřaď </a:t>
            </a:r>
            <a:r>
              <a:rPr lang="cs-CZ" b="1" dirty="0" smtClean="0"/>
              <a:t>chronologicky následující 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b="1" dirty="0" smtClean="0"/>
              <a:t>události</a:t>
            </a:r>
            <a:r>
              <a:rPr lang="cs-CZ" b="1" dirty="0" smtClean="0"/>
              <a:t>:</a:t>
            </a:r>
          </a:p>
          <a:p>
            <a:pPr>
              <a:buNone/>
            </a:pPr>
            <a:r>
              <a:rPr lang="cs-CZ" dirty="0" smtClean="0"/>
              <a:t>    Zlatá bula sicilská</a:t>
            </a:r>
          </a:p>
          <a:p>
            <a:pPr>
              <a:buNone/>
            </a:pPr>
            <a:r>
              <a:rPr lang="cs-CZ" dirty="0" smtClean="0"/>
              <a:t>    bitva u Kresčaku</a:t>
            </a:r>
          </a:p>
          <a:p>
            <a:pPr>
              <a:buNone/>
            </a:pPr>
            <a:r>
              <a:rPr lang="cs-CZ" dirty="0" smtClean="0"/>
              <a:t>    vymření Přemyslovců po meči</a:t>
            </a:r>
          </a:p>
          <a:p>
            <a:pPr>
              <a:buNone/>
            </a:pPr>
            <a:r>
              <a:rPr lang="cs-CZ" dirty="0" smtClean="0"/>
              <a:t>    vyvraždění </a:t>
            </a:r>
            <a:r>
              <a:rPr lang="cs-CZ" dirty="0" err="1" smtClean="0"/>
              <a:t>Slavníkovců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založení Karlovy univerzity</a:t>
            </a:r>
          </a:p>
          <a:p>
            <a:pPr>
              <a:buNone/>
            </a:pPr>
            <a:r>
              <a:rPr lang="cs-CZ" dirty="0" smtClean="0"/>
              <a:t>    bitva na Moravském poli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3500" b="1" dirty="0" smtClean="0"/>
              <a:t>4. Doplň slovo:</a:t>
            </a:r>
          </a:p>
          <a:p>
            <a:pPr marL="514350" indent="-514350">
              <a:buNone/>
            </a:pPr>
            <a:r>
              <a:rPr lang="cs-CZ" dirty="0" smtClean="0"/>
              <a:t> a)Nižší </a:t>
            </a:r>
            <a:r>
              <a:rPr lang="cs-CZ" dirty="0" smtClean="0"/>
              <a:t>vysokoškolský titul  -b_ _ _ _ _ _.</a:t>
            </a:r>
          </a:p>
          <a:p>
            <a:pPr marL="514350" indent="-514350">
              <a:buNone/>
            </a:pPr>
            <a:r>
              <a:rPr lang="cs-CZ" dirty="0" smtClean="0"/>
              <a:t> b</a:t>
            </a:r>
            <a:r>
              <a:rPr lang="cs-CZ" dirty="0" smtClean="0"/>
              <a:t>) Peníz ražený od doby Václava II. - g_ _ _.</a:t>
            </a:r>
          </a:p>
          <a:p>
            <a:pPr marL="514350" indent="-514350">
              <a:buNone/>
            </a:pPr>
            <a:r>
              <a:rPr lang="cs-CZ" dirty="0" smtClean="0"/>
              <a:t> c</a:t>
            </a:r>
            <a:r>
              <a:rPr lang="cs-CZ" dirty="0" smtClean="0"/>
              <a:t>) Mnišský řád - c_ _ _ _ _ _ _ _ _ _ .</a:t>
            </a:r>
          </a:p>
          <a:p>
            <a:pPr marL="514350" indent="-514350">
              <a:buNone/>
            </a:pPr>
            <a:r>
              <a:rPr lang="cs-CZ" dirty="0" smtClean="0"/>
              <a:t> d</a:t>
            </a:r>
            <a:r>
              <a:rPr lang="cs-CZ" dirty="0" smtClean="0"/>
              <a:t>) Jedno z prvních měst na Moravě - U_ _ _ _ _ .</a:t>
            </a:r>
          </a:p>
          <a:p>
            <a:pPr marL="514350" indent="-514350">
              <a:buNone/>
            </a:pPr>
            <a:r>
              <a:rPr lang="cs-CZ" dirty="0" smtClean="0"/>
              <a:t> e</a:t>
            </a:r>
            <a:r>
              <a:rPr lang="cs-CZ" dirty="0" smtClean="0"/>
              <a:t>) místo, kde Václav II. založil klášter -Z_ _ _ _ _ _ _ .</a:t>
            </a:r>
          </a:p>
          <a:p>
            <a:pPr marL="514350" indent="-514350">
              <a:buNone/>
            </a:pPr>
            <a:r>
              <a:rPr lang="cs-CZ" dirty="0" smtClean="0"/>
              <a:t> d</a:t>
            </a:r>
            <a:r>
              <a:rPr lang="cs-CZ" dirty="0" smtClean="0"/>
              <a:t>) Manželka Jana Lucemburského -E_ _ _ _ _  _ _ _ </a:t>
            </a:r>
          </a:p>
          <a:p>
            <a:pPr marL="514350" indent="-514350">
              <a:buNone/>
            </a:pPr>
            <a:r>
              <a:rPr lang="cs-CZ" dirty="0" smtClean="0"/>
              <a:t>     _ _ _ _ _ _ _ _.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5800" b="1" dirty="0" smtClean="0"/>
              <a:t>Řešení:</a:t>
            </a:r>
          </a:p>
          <a:p>
            <a:pPr>
              <a:buNone/>
            </a:pPr>
            <a:r>
              <a:rPr lang="cs-CZ" sz="5800" dirty="0" smtClean="0">
                <a:solidFill>
                  <a:schemeClr val="tx1"/>
                </a:solidFill>
              </a:rPr>
              <a:t> 1. </a:t>
            </a:r>
            <a:endParaRPr lang="cs-CZ" sz="5800" dirty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1</a:t>
            </a:r>
            <a:r>
              <a:rPr lang="cs-CZ" dirty="0" smtClean="0">
                <a:solidFill>
                  <a:schemeClr val="tx1"/>
                </a:solidFill>
              </a:rPr>
              <a:t>. Za kterého panovníka </a:t>
            </a:r>
            <a:r>
              <a:rPr lang="cs-CZ" dirty="0" smtClean="0">
                <a:solidFill>
                  <a:schemeClr val="tx1"/>
                </a:solidFill>
              </a:rPr>
              <a:t>byla k českému státu definitivně připojena Morava?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    a) za Přemysla II.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    </a:t>
            </a:r>
            <a:r>
              <a:rPr lang="cs-CZ" dirty="0" smtClean="0">
                <a:solidFill>
                  <a:srgbClr val="FF0000"/>
                </a:solidFill>
              </a:rPr>
              <a:t>b) za </a:t>
            </a:r>
            <a:r>
              <a:rPr lang="cs-CZ" dirty="0" smtClean="0">
                <a:solidFill>
                  <a:srgbClr val="FF0000"/>
                </a:solidFill>
              </a:rPr>
              <a:t>Oldřicha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    c) za Václava </a:t>
            </a:r>
            <a:r>
              <a:rPr lang="cs-CZ" dirty="0" smtClean="0">
                <a:solidFill>
                  <a:schemeClr val="tx1"/>
                </a:solidFill>
              </a:rPr>
              <a:t>III.</a:t>
            </a:r>
          </a:p>
          <a:p>
            <a:pPr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dirty="0" smtClean="0">
                <a:solidFill>
                  <a:schemeClr val="tx1"/>
                </a:solidFill>
              </a:rPr>
              <a:t>2</a:t>
            </a:r>
            <a:r>
              <a:rPr lang="cs-CZ" dirty="0" smtClean="0">
                <a:solidFill>
                  <a:schemeClr val="tx1"/>
                </a:solidFill>
              </a:rPr>
              <a:t>. Přemysl II. padl v bitvě: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    a) u Kresčaku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    </a:t>
            </a:r>
            <a:r>
              <a:rPr lang="cs-CZ" dirty="0" smtClean="0">
                <a:solidFill>
                  <a:srgbClr val="FF0000"/>
                </a:solidFill>
              </a:rPr>
              <a:t>b) na Moravském poli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    c) u </a:t>
            </a:r>
            <a:r>
              <a:rPr lang="cs-CZ" dirty="0" smtClean="0">
                <a:solidFill>
                  <a:schemeClr val="tx1"/>
                </a:solidFill>
              </a:rPr>
              <a:t>Olomouce</a:t>
            </a:r>
          </a:p>
          <a:p>
            <a:pPr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dirty="0" smtClean="0">
                <a:solidFill>
                  <a:schemeClr val="tx1"/>
                </a:solidFill>
              </a:rPr>
              <a:t>3</a:t>
            </a:r>
            <a:r>
              <a:rPr lang="cs-CZ" dirty="0" smtClean="0">
                <a:solidFill>
                  <a:schemeClr val="tx1"/>
                </a:solidFill>
              </a:rPr>
              <a:t>. Který panovník získal titul českého krále (pouze pro svoji osobu) jako první?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    </a:t>
            </a:r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smtClean="0">
                <a:solidFill>
                  <a:srgbClr val="FF0000"/>
                </a:solidFill>
              </a:rPr>
              <a:t>Vratislav II.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    b) Václav II.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        c) Přemysl I.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3500" dirty="0" smtClean="0"/>
              <a:t>2</a:t>
            </a:r>
            <a:r>
              <a:rPr lang="cs-CZ" sz="3500" dirty="0" smtClean="0"/>
              <a:t>.</a:t>
            </a:r>
            <a:endParaRPr lang="cs-CZ" sz="3500" b="1" dirty="0"/>
          </a:p>
          <a:p>
            <a:pPr>
              <a:buNone/>
            </a:pPr>
            <a:r>
              <a:rPr lang="cs-CZ" sz="2800" dirty="0"/>
              <a:t>     sestra Václava II                                        </a:t>
            </a:r>
            <a:r>
              <a:rPr lang="cs-CZ" sz="2800" dirty="0" smtClean="0"/>
              <a:t>-  Anežka</a:t>
            </a:r>
            <a:endParaRPr lang="cs-CZ" sz="2800" dirty="0"/>
          </a:p>
          <a:p>
            <a:pPr>
              <a:buNone/>
            </a:pPr>
            <a:r>
              <a:rPr lang="cs-CZ" sz="2800" dirty="0"/>
              <a:t>     první české mince (doba Boleslava I.)     </a:t>
            </a:r>
            <a:r>
              <a:rPr lang="cs-CZ" sz="2800" dirty="0" smtClean="0"/>
              <a:t>-  denáry</a:t>
            </a:r>
            <a:endParaRPr lang="cs-CZ" sz="2800" dirty="0"/>
          </a:p>
          <a:p>
            <a:pPr>
              <a:buNone/>
            </a:pPr>
            <a:r>
              <a:rPr lang="cs-CZ" sz="2800" dirty="0"/>
              <a:t>     stařešinský řád                                          </a:t>
            </a:r>
            <a:r>
              <a:rPr lang="cs-CZ" sz="2800" dirty="0" smtClean="0"/>
              <a:t>-  Břetislav</a:t>
            </a:r>
            <a:endParaRPr lang="cs-CZ" sz="2800" dirty="0"/>
          </a:p>
          <a:p>
            <a:pPr>
              <a:buNone/>
            </a:pPr>
            <a:r>
              <a:rPr lang="cs-CZ" sz="2800" dirty="0"/>
              <a:t>     poslední Přemyslovec                               - </a:t>
            </a:r>
            <a:r>
              <a:rPr lang="cs-CZ" sz="2800" dirty="0" smtClean="0"/>
              <a:t> Václav III.</a:t>
            </a:r>
            <a:endParaRPr lang="cs-CZ" sz="2800" dirty="0"/>
          </a:p>
          <a:p>
            <a:pPr>
              <a:buNone/>
            </a:pPr>
            <a:r>
              <a:rPr lang="cs-CZ" sz="2800" dirty="0"/>
              <a:t>     král diplomat                                             </a:t>
            </a:r>
            <a:r>
              <a:rPr lang="cs-CZ" sz="2800" dirty="0" smtClean="0"/>
              <a:t>-  Jan  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             Lucemburský</a:t>
            </a:r>
            <a:endParaRPr lang="cs-CZ" sz="2800" dirty="0"/>
          </a:p>
          <a:p>
            <a:pPr>
              <a:buNone/>
            </a:pPr>
            <a:r>
              <a:rPr lang="cs-CZ" sz="2800" dirty="0"/>
              <a:t>     místo zavraždění knížete Václava            </a:t>
            </a:r>
            <a:r>
              <a:rPr lang="cs-CZ" sz="2800" dirty="0" smtClean="0"/>
              <a:t>-  Stará Boleslav                                    </a:t>
            </a:r>
            <a:endParaRPr lang="cs-CZ" sz="2800" dirty="0"/>
          </a:p>
          <a:p>
            <a:pPr>
              <a:buNone/>
            </a:pPr>
            <a:r>
              <a:rPr lang="cs-CZ" sz="2800" dirty="0" smtClean="0"/>
              <a:t>                                    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4100" dirty="0" smtClean="0"/>
              <a:t>3.</a:t>
            </a:r>
          </a:p>
          <a:p>
            <a:pPr>
              <a:buNone/>
            </a:pPr>
            <a:r>
              <a:rPr lang="cs-CZ" sz="3900" dirty="0" smtClean="0"/>
              <a:t>  995 - Vyvraždění </a:t>
            </a:r>
            <a:r>
              <a:rPr lang="cs-CZ" sz="3900" dirty="0" smtClean="0"/>
              <a:t>Slavníkovců</a:t>
            </a:r>
          </a:p>
          <a:p>
            <a:pPr>
              <a:buNone/>
            </a:pPr>
            <a:r>
              <a:rPr lang="cs-CZ" sz="3900" dirty="0" smtClean="0"/>
              <a:t>1212 - Zlatá bula sicilská</a:t>
            </a:r>
          </a:p>
          <a:p>
            <a:pPr>
              <a:buNone/>
            </a:pPr>
            <a:r>
              <a:rPr lang="cs-CZ" sz="3900" dirty="0" smtClean="0"/>
              <a:t>1278 - Bitva na Moravském poli</a:t>
            </a:r>
          </a:p>
          <a:p>
            <a:pPr>
              <a:buNone/>
            </a:pPr>
            <a:r>
              <a:rPr lang="cs-CZ" sz="3900" dirty="0" smtClean="0"/>
              <a:t>1306 - Vymření Přemyslovců po meči</a:t>
            </a:r>
          </a:p>
          <a:p>
            <a:pPr>
              <a:buNone/>
            </a:pPr>
            <a:r>
              <a:rPr lang="cs-CZ" sz="3900" dirty="0" smtClean="0"/>
              <a:t>1346 - Bitva u Kresčaku</a:t>
            </a:r>
          </a:p>
          <a:p>
            <a:pPr>
              <a:buNone/>
            </a:pPr>
            <a:r>
              <a:rPr lang="cs-CZ" sz="3900" dirty="0" smtClean="0"/>
              <a:t>1348 - Založení Karlovy univerzity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None/>
            </a:pPr>
            <a:r>
              <a:rPr lang="cs-CZ" dirty="0" smtClean="0"/>
              <a:t>4.</a:t>
            </a:r>
          </a:p>
          <a:p>
            <a:pPr marL="514350" indent="-514350">
              <a:buNone/>
            </a:pPr>
            <a:r>
              <a:rPr lang="cs-CZ" dirty="0" smtClean="0"/>
              <a:t>a)Nižší vysokoškolský titul - </a:t>
            </a:r>
            <a:r>
              <a:rPr lang="cs-CZ" dirty="0" smtClean="0">
                <a:solidFill>
                  <a:srgbClr val="FF0000"/>
                </a:solidFill>
              </a:rPr>
              <a:t>bakalář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b) Peníz ražený od doby Václava II. -</a:t>
            </a:r>
            <a:r>
              <a:rPr lang="cs-CZ" dirty="0" smtClean="0">
                <a:solidFill>
                  <a:srgbClr val="FF0000"/>
                </a:solidFill>
              </a:rPr>
              <a:t>groš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c) Mnišský řád -</a:t>
            </a:r>
            <a:r>
              <a:rPr lang="cs-CZ" dirty="0" err="1" smtClean="0">
                <a:solidFill>
                  <a:srgbClr val="FF0000"/>
                </a:solidFill>
              </a:rPr>
              <a:t>cisterciáni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d) Jedno z prvních měst na Moravě -  </a:t>
            </a:r>
            <a:r>
              <a:rPr lang="cs-CZ" dirty="0" err="1" smtClean="0">
                <a:solidFill>
                  <a:srgbClr val="FF0000"/>
                </a:solidFill>
              </a:rPr>
              <a:t>Uničov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e) místo, kde Václav II. založil klášter -</a:t>
            </a:r>
            <a:r>
              <a:rPr lang="cs-CZ" dirty="0" smtClean="0">
                <a:solidFill>
                  <a:srgbClr val="FF0000"/>
                </a:solidFill>
              </a:rPr>
              <a:t>Zbraslav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d) Manželka Jana Lucemburského –</a:t>
            </a:r>
            <a:r>
              <a:rPr lang="cs-CZ" dirty="0" smtClean="0">
                <a:solidFill>
                  <a:srgbClr val="FF0000"/>
                </a:solidFill>
              </a:rPr>
              <a:t> Eliška Přemyslovna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Zdroj:</a:t>
            </a:r>
          </a:p>
          <a:p>
            <a:pPr>
              <a:buNone/>
            </a:pPr>
            <a:r>
              <a:rPr lang="cs-CZ" sz="2800" dirty="0" smtClean="0"/>
              <a:t>Vlastní tvorba</a:t>
            </a:r>
          </a:p>
          <a:p>
            <a:pPr>
              <a:buNone/>
            </a:pPr>
            <a:r>
              <a:rPr lang="cs-CZ" sz="2800" dirty="0" smtClean="0"/>
              <a:t>Anotace:</a:t>
            </a:r>
          </a:p>
          <a:p>
            <a:pPr>
              <a:buNone/>
            </a:pPr>
            <a:r>
              <a:rPr lang="cs-CZ" sz="2800" dirty="0" smtClean="0"/>
              <a:t>    Žáci si zopakují učivo o slavných panovnických rodech Přemyslovců a Lucemburků. Zkontrolují si odpovědi a vyhodnotí své vědomosti.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125</TotalTime>
  <Words>626</Words>
  <Application>Microsoft Office PowerPoint</Application>
  <PresentationFormat>Předvádění na obrazovce (4:3)</PresentationFormat>
  <Paragraphs>100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Český stát za Přemyslovců a Lucemburků - opakování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pc</cp:lastModifiedBy>
  <cp:revision>26</cp:revision>
  <dcterms:created xsi:type="dcterms:W3CDTF">2012-01-01T17:21:45Z</dcterms:created>
  <dcterms:modified xsi:type="dcterms:W3CDTF">2012-03-28T09:39:41Z</dcterms:modified>
</cp:coreProperties>
</file>