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9" r:id="rId2"/>
    <p:sldMasterId id="2147483701" r:id="rId3"/>
  </p:sldMasterIdLst>
  <p:notesMasterIdLst>
    <p:notesMasterId r:id="rId33"/>
  </p:notesMasterIdLst>
  <p:sldIdLst>
    <p:sldId id="294" r:id="rId4"/>
    <p:sldId id="295" r:id="rId5"/>
    <p:sldId id="256" r:id="rId6"/>
    <p:sldId id="257" r:id="rId7"/>
    <p:sldId id="290" r:id="rId8"/>
    <p:sldId id="287" r:id="rId9"/>
    <p:sldId id="259" r:id="rId10"/>
    <p:sldId id="278" r:id="rId11"/>
    <p:sldId id="260" r:id="rId12"/>
    <p:sldId id="293" r:id="rId13"/>
    <p:sldId id="261" r:id="rId14"/>
    <p:sldId id="262" r:id="rId15"/>
    <p:sldId id="263" r:id="rId16"/>
    <p:sldId id="264" r:id="rId17"/>
    <p:sldId id="265" r:id="rId18"/>
    <p:sldId id="268" r:id="rId19"/>
    <p:sldId id="270" r:id="rId20"/>
    <p:sldId id="271" r:id="rId21"/>
    <p:sldId id="272" r:id="rId22"/>
    <p:sldId id="274" r:id="rId23"/>
    <p:sldId id="273" r:id="rId24"/>
    <p:sldId id="275" r:id="rId25"/>
    <p:sldId id="276" r:id="rId26"/>
    <p:sldId id="285" r:id="rId27"/>
    <p:sldId id="286" r:id="rId28"/>
    <p:sldId id="288" r:id="rId29"/>
    <p:sldId id="296" r:id="rId30"/>
    <p:sldId id="297" r:id="rId31"/>
    <p:sldId id="298" r:id="rId3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99" autoAdjust="0"/>
    <p:restoredTop sz="94660"/>
  </p:normalViewPr>
  <p:slideViewPr>
    <p:cSldViewPr>
      <p:cViewPr varScale="1">
        <p:scale>
          <a:sx n="68" d="100"/>
          <a:sy n="68" d="100"/>
        </p:scale>
        <p:origin x="1356" y="6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CEF087-ED6D-46E4-B6FF-3A71066C3662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9A7BBD-7113-4817-B8EA-B2730F3BEC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148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6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DD0C20-8059-4232-9DE4-5DE240A2332D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7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40639D-FBF8-4BE4-A201-F98E907740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F9DF96-E56B-4F95-81B4-96951C43E15C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7557A-BD31-4747-AB83-EA546E364B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6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ECDA91-20D2-431A-A430-31FA49094399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94F054-7E3D-4CCD-84B8-81E492DAD5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C4BE2E-17E0-458E-ACA5-DAC70A16D7CC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BD242-C415-46D7-8790-9A9C06384B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55A31F-38CF-4CA0-902D-891F94E72883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83CC1C-CE76-4653-8F9A-956B6D89C4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/>
          <a:lstStyle>
            <a:lvl1pPr algn="l">
              <a:defRPr sz="46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E22BF4-1FCE-4D1B-8422-F7043F3D4C72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C3EBB-721C-415F-AC99-22B5B3BC39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419940-D0B6-4AA4-A268-F0B5704ABC98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DAB2B8-9B45-4E76-9C87-72EF74BD4E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3DA94E-39FC-4D32-96CD-6BE4280138F7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575" y="6421438"/>
            <a:ext cx="7620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20FB7D-3062-45A5-8A01-2FBFC50F85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CA506-BBC9-4F43-BED9-3FC4C945F591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F9D497-9DF5-4B7F-B18B-B742F6177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94794B-B526-4A5F-824B-4D672697FA8B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8E253-24BC-4FB6-9C87-BF4A8AD176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1C2772-03ED-48BF-A077-348F83E93F1C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8BECED-3B7E-441C-93D8-8788F7C2A6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1816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89732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20351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44316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51349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3520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17683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93848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0574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33824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E3FC-8F60-46DB-A4D2-8A5AC35AE90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7B85-191F-44DF-BEAE-A505F44EA47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9707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62FE3-A033-4BF6-9E00-782BB64BE8E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99668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45216-7455-4C35-B384-73E71686B27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99765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081DA-4012-48E1-8324-268EDBDA415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57471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447800"/>
            <a:ext cx="38100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447800"/>
            <a:ext cx="38100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678B9-F17E-46B0-9F53-13F6BC26602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6188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8A68B-931B-46B0-9DFF-08622FA7DC1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7186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DBFE1-31E2-48F2-8983-28E8F4B15AA7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39060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0C3AB-4972-43E0-B692-B05F07DB091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98038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931CD-9271-4E56-B095-2CB4B56C203C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23364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CCE0C-DB7D-4749-B65F-2C78DF252D50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1031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E403-62AF-4520-9AF3-16BA30F77EE2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8514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4638"/>
            <a:ext cx="1943100" cy="57451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38"/>
            <a:ext cx="5676900" cy="57451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97469-BF07-4C2B-BE52-3B27ED705FE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06531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7467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1438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69EE312-FD9B-49BD-8999-E453CD576DEB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1438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1438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7E23151-31D2-407D-A26A-E38458B294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2" r:id="rId4"/>
    <p:sldLayoutId id="2147483686" r:id="rId5"/>
    <p:sldLayoutId id="2147483681" r:id="rId6"/>
    <p:sldLayoutId id="2147483680" r:id="rId7"/>
    <p:sldLayoutId id="2147483687" r:id="rId8"/>
    <p:sldLayoutId id="2147483688" r:id="rId9"/>
    <p:sldLayoutId id="2147483679" r:id="rId10"/>
    <p:sldLayoutId id="214748367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/>
        </a:defRPr>
      </a:lvl2pPr>
      <a:lvl3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/>
        </a:defRPr>
      </a:lvl3pPr>
      <a:lvl4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/>
        </a:defRPr>
      </a:lvl4pPr>
      <a:lvl5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/>
        </a:defRPr>
      </a:lvl9pPr>
    </p:titleStyle>
    <p:bodyStyle>
      <a:lvl1pPr marL="419100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1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55588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Arial" charset="0"/>
        <a:buChar char="○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36538" algn="l" rtl="0" fontAlgn="base">
        <a:spcBef>
          <a:spcPct val="20000"/>
        </a:spcBef>
        <a:spcAft>
          <a:spcPct val="0"/>
        </a:spcAft>
        <a:buClr>
          <a:srgbClr val="FFC000"/>
        </a:buClr>
        <a:buSzPct val="9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89075" indent="-182563" algn="l" rtl="0" fontAlgn="base">
        <a:spcBef>
          <a:spcPct val="20000"/>
        </a:spcBef>
        <a:spcAft>
          <a:spcPct val="0"/>
        </a:spcAft>
        <a:buClr>
          <a:srgbClr val="3B3B3B"/>
        </a:buClr>
        <a:buSzPct val="100000"/>
        <a:buFont typeface="Arial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44A4E3FC-8F60-46DB-A4D2-8A5AC35AE90A}" type="datetimeFigureOut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E9AC7B85-191F-44DF-BEAE-A505F44EA47A}" type="slidenum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46854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8"/>
          <p:cNvSpPr/>
          <p:nvPr/>
        </p:nvSpPr>
        <p:spPr>
          <a:xfrm>
            <a:off x="0" y="0"/>
            <a:ext cx="9143640" cy="6857639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fontAlgn="auto" hangingPunct="0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aoblený obdélník 7"/>
          <p:cNvSpPr/>
          <p:nvPr/>
        </p:nvSpPr>
        <p:spPr>
          <a:xfrm>
            <a:off x="64080" y="69840"/>
            <a:ext cx="9012960" cy="6693119"/>
          </a:xfrm>
          <a:custGeom>
            <a:avLst>
              <a:gd name="f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 w="6480">
            <a:solidFill>
              <a:srgbClr val="000000"/>
            </a:solidFill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fontAlgn="auto" hangingPunct="0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xfrm>
            <a:off x="914400" y="274680"/>
            <a:ext cx="7772039" cy="114263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/>
            <a:r>
              <a:rPr lang="cs-CZ"/>
              <a:t>Click to edit the title text formatKliknutím lze upravit styl.</a:t>
            </a:r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172199" y="6191280"/>
            <a:ext cx="2476080" cy="47592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spc="0">
                <a:solidFill>
                  <a:srgbClr val="000000"/>
                </a:solidFill>
                <a:latin typeface="Perpetua" pitchFamily="18"/>
                <a:ea typeface="Lucida Sans Unicode" pitchFamily="2"/>
                <a:cs typeface="Tahoma" pitchFamily="2"/>
              </a:defRPr>
            </a:lvl1pPr>
          </a:lstStyle>
          <a:p>
            <a:pPr fontAlgn="auto"/>
            <a:fld id="{ACA7B0C9-601F-4664-BCCB-962511ACC9BA}" type="datetime1">
              <a:rPr lang="cs-CZ"/>
              <a:pPr fontAlgn="auto"/>
              <a:t>15.4.2014</a:t>
            </a:fld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914400" y="6172199"/>
            <a:ext cx="3962160" cy="45683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lvl="0" rtl="0" hangingPunct="0">
              <a:buNone/>
              <a:tabLst/>
              <a:defRPr lang="en-US" sz="2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146160" y="6210360"/>
            <a:ext cx="456839" cy="456839"/>
          </a:xfrm>
          <a:prstGeom prst="rect">
            <a:avLst/>
          </a:prstGeom>
          <a:solidFill>
            <a:srgbClr val="AD0101"/>
          </a:solidFill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spc="0">
                <a:solidFill>
                  <a:srgbClr val="000000"/>
                </a:solidFill>
                <a:latin typeface="Perpetua" pitchFamily="18"/>
                <a:ea typeface="Lucida Sans Unicode" pitchFamily="2"/>
                <a:cs typeface="Tahoma" pitchFamily="2"/>
              </a:defRPr>
            </a:lvl1pPr>
          </a:lstStyle>
          <a:p>
            <a:pPr fontAlgn="auto"/>
            <a:fld id="{C7B62207-E828-4E6C-BA7E-50167BC63B0A}" type="slidenum">
              <a:rPr/>
              <a:pPr fontAlgn="auto"/>
              <a:t>‹#›</a:t>
            </a:fld>
            <a:endParaRPr/>
          </a:p>
        </p:txBody>
      </p:sp>
      <p:sp>
        <p:nvSpPr>
          <p:cNvPr id="8" name="Zástupný symbol pro obsah 7"/>
          <p:cNvSpPr txBox="1">
            <a:spLocks noGrp="1"/>
          </p:cNvSpPr>
          <p:nvPr>
            <p:ph type="body" idx="1"/>
          </p:nvPr>
        </p:nvSpPr>
        <p:spPr>
          <a:xfrm>
            <a:off x="914400" y="1447919"/>
            <a:ext cx="7772039" cy="457163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5pPr>
            <a:lvl6pPr marL="2591999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6pPr>
            <a:lvl7pPr marL="3023999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Click to edit the outline text format</a:t>
            </a:r>
          </a:p>
          <a:p>
            <a:pPr lvl="1"/>
            <a:r>
              <a:rPr lang="cs-CZ"/>
              <a:t>Second Outline Level</a:t>
            </a:r>
          </a:p>
          <a:p>
            <a:pPr lvl="2"/>
            <a:r>
              <a:rPr lang="cs-CZ"/>
              <a:t>Third Outline Level</a:t>
            </a:r>
          </a:p>
          <a:p>
            <a:pPr lvl="3"/>
            <a:r>
              <a:rPr lang="cs-CZ"/>
              <a:t>Fourth Outline Level</a:t>
            </a:r>
          </a:p>
          <a:p>
            <a:pPr lvl="4"/>
            <a:r>
              <a:rPr lang="cs-CZ"/>
              <a:t>Fifth Outline Level</a:t>
            </a:r>
          </a:p>
          <a:p>
            <a:pPr lvl="5"/>
            <a:r>
              <a:rPr lang="cs-CZ"/>
              <a:t>Sixth Outline Level</a:t>
            </a:r>
          </a:p>
          <a:p>
            <a:pPr lvl="6"/>
            <a:r>
              <a:rPr lang="cs-CZ"/>
              <a:t>Seventh Outline Level</a:t>
            </a:r>
          </a:p>
          <a:p>
            <a:pPr lvl="7"/>
            <a:r>
              <a:rPr lang="cs-CZ"/>
              <a:t>Eighth Outline Level</a:t>
            </a:r>
          </a:p>
          <a:p>
            <a:pPr lvl="0"/>
            <a:r>
              <a:rPr lang="cs-CZ"/>
              <a:t>Ninth Outline LevelKliknutím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99908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lvl="0" algn="l" rtl="0" hangingPunct="1">
        <a:spcBef>
          <a:spcPts val="0"/>
        </a:spcBef>
        <a:spcAft>
          <a:spcPts val="0"/>
        </a:spcAft>
        <a:buNone/>
        <a:tabLst/>
        <a:defRPr lang="cs-CZ" sz="4000" b="0" i="0" u="none" strike="noStrike" kern="1200" spc="0">
          <a:ln>
            <a:noFill/>
          </a:ln>
          <a:solidFill>
            <a:srgbClr val="303030"/>
          </a:solidFill>
          <a:latin typeface="Franklin Gothic Book" pitchFamily="18"/>
          <a:ea typeface="Microsoft YaHei" pitchFamily="2"/>
          <a:cs typeface="Mangal" pitchFamily="2"/>
        </a:defRPr>
      </a:lvl1pPr>
    </p:titleStyle>
    <p:bodyStyle>
      <a:lvl1pPr lvl="0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1pPr>
      <a:lvl2pPr lvl="1">
        <a:buSzPct val="75000"/>
        <a:buFont typeface="StarSymbol"/>
        <a:buChar char="–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2pPr>
      <a:lvl3pPr lvl="2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3pPr>
      <a:lvl4pPr lvl="3">
        <a:buSzPct val="75000"/>
        <a:buFont typeface="StarSymbol"/>
        <a:buChar char="–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4pPr>
      <a:lvl5pPr lvl="4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5pPr>
      <a:lvl6pPr lvl="5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6pPr>
      <a:lvl7pPr lvl="6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7pPr>
      <a:lvl8pPr lvl="7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8pPr>
      <a:lvl9pPr marL="0" marR="0" lvl="0" indent="0" algn="l" rtl="0" hangingPunct="1">
        <a:spcBef>
          <a:spcPts val="581"/>
        </a:spcBef>
        <a:spcAft>
          <a:spcPts val="1417"/>
        </a:spcAft>
        <a:buClr>
          <a:srgbClr val="AD0101"/>
        </a:buClr>
        <a:buSzPct val="85000"/>
        <a:buFont typeface="Wingdings 2"/>
        <a:buChar char="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9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g"/><Relationship Id="rId3" Type="http://schemas.openxmlformats.org/officeDocument/2006/relationships/image" Target="../media/image28.jpeg"/><Relationship Id="rId7" Type="http://schemas.openxmlformats.org/officeDocument/2006/relationships/image" Target="../media/image32.jp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g"/><Relationship Id="rId5" Type="http://schemas.openxmlformats.org/officeDocument/2006/relationships/image" Target="../media/image30.jpg"/><Relationship Id="rId4" Type="http://schemas.openxmlformats.org/officeDocument/2006/relationships/image" Target="../media/image2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jpg"/><Relationship Id="rId4" Type="http://schemas.openxmlformats.org/officeDocument/2006/relationships/image" Target="../media/image36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JPG"/><Relationship Id="rId4" Type="http://schemas.openxmlformats.org/officeDocument/2006/relationships/image" Target="../media/image40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jpg"/><Relationship Id="rId4" Type="http://schemas.openxmlformats.org/officeDocument/2006/relationships/image" Target="../media/image47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jpg"/><Relationship Id="rId5" Type="http://schemas.openxmlformats.org/officeDocument/2006/relationships/image" Target="../media/image52.jpeg"/><Relationship Id="rId4" Type="http://schemas.openxmlformats.org/officeDocument/2006/relationships/image" Target="../media/image5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jp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ryla.com/" TargetMode="External"/><Relationship Id="rId13" Type="http://schemas.openxmlformats.org/officeDocument/2006/relationships/hyperlink" Target="http://turtledove.wikia.com/wiki/Perth" TargetMode="External"/><Relationship Id="rId3" Type="http://schemas.openxmlformats.org/officeDocument/2006/relationships/hyperlink" Target="http://en.wikipedia.org/wiki/File:Flag_of_Australia.svg" TargetMode="External"/><Relationship Id="rId7" Type="http://schemas.openxmlformats.org/officeDocument/2006/relationships/hyperlink" Target="http://en.wikipedia.org/wiki/Canberra" TargetMode="External"/><Relationship Id="rId12" Type="http://schemas.openxmlformats.org/officeDocument/2006/relationships/hyperlink" Target="http://www.rainharvest.co.za/2012/08/australia-perth-water-crisis-sparks-plea-for-help/" TargetMode="External"/><Relationship Id="rId2" Type="http://schemas.openxmlformats.org/officeDocument/2006/relationships/hyperlink" Target="http://www.immigration2australia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zziesaffa.blogspot.cz/2010/04/australia-aborigine-infanticide.html" TargetMode="External"/><Relationship Id="rId11" Type="http://schemas.openxmlformats.org/officeDocument/2006/relationships/hyperlink" Target="http://www.sabrehq.com/destnations/melbourne.htm" TargetMode="External"/><Relationship Id="rId5" Type="http://schemas.openxmlformats.org/officeDocument/2006/relationships/hyperlink" Target="http://www.oapb.cz/skolst/projekt2009/anj/australia/population.htm" TargetMode="External"/><Relationship Id="rId10" Type="http://schemas.openxmlformats.org/officeDocument/2006/relationships/hyperlink" Target="http://www.studentpoint.cz/8-sport/2814-do-2.-kola-australian-open-postoupilo-deset-cechu#.U0sZAFV_sTw" TargetMode="External"/><Relationship Id="rId4" Type="http://schemas.openxmlformats.org/officeDocument/2006/relationships/hyperlink" Target="http://www.worldatlas.com/webimage/countrys/oceania/au.htm7" TargetMode="External"/><Relationship Id="rId9" Type="http://schemas.openxmlformats.org/officeDocument/2006/relationships/hyperlink" Target="http://de.wikipedia.org/wiki/Sydney_Harbour_Bridge" TargetMode="External"/><Relationship Id="rId14" Type="http://schemas.openxmlformats.org/officeDocument/2006/relationships/hyperlink" Target="http://www.touristmaker.com/cities/adelaide.html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lacestoseeinyourlifetime.com/top-10-diving-sites-in-the-world-8457/" TargetMode="External"/><Relationship Id="rId3" Type="http://schemas.openxmlformats.org/officeDocument/2006/relationships/hyperlink" Target="http://www.lyonsarch.com.au/anu-john-curtin-school-of-medical-research-stage/" TargetMode="External"/><Relationship Id="rId7" Type="http://schemas.openxmlformats.org/officeDocument/2006/relationships/hyperlink" Target="http://vacationidea.com/family/Vacation_Australia_Sea_Turtles_Hatching_Beach.html" TargetMode="External"/><Relationship Id="rId12" Type="http://schemas.openxmlformats.org/officeDocument/2006/relationships/hyperlink" Target="http://zactopia.wordpress.com/2010/08/16/why-you-should-give-a-square-shit-about-wombats/" TargetMode="External"/><Relationship Id="rId2" Type="http://schemas.openxmlformats.org/officeDocument/2006/relationships/hyperlink" Target="http://www.flightsaustralia.com.au/Cheap-Flights-Adelaide-to-Indi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anyan-tree.com.au/recommendations/uluru.html" TargetMode="External"/><Relationship Id="rId11" Type="http://schemas.openxmlformats.org/officeDocument/2006/relationships/hyperlink" Target="http://www.tasmaniatrip.com/tasmania-devil.html" TargetMode="External"/><Relationship Id="rId5" Type="http://schemas.openxmlformats.org/officeDocument/2006/relationships/hyperlink" Target="http://sepetjian.wordpress.com/2012/05/04/age-limiting-factors-the-great-barrier-reef/" TargetMode="External"/><Relationship Id="rId10" Type="http://schemas.openxmlformats.org/officeDocument/2006/relationships/hyperlink" Target="http://www.allianceabroad.com/tasmania/" TargetMode="External"/><Relationship Id="rId4" Type="http://schemas.openxmlformats.org/officeDocument/2006/relationships/hyperlink" Target="http://www.best-masters.com/ranking-master-in-australia/master-auditing-and-accounting/university-of-canberra-master-of-professional-accounting.html" TargetMode="External"/><Relationship Id="rId9" Type="http://schemas.openxmlformats.org/officeDocument/2006/relationships/hyperlink" Target="http://www.bookyourgolf.net/region/Tasmania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istandalucia.com/news/news-world/surfer-dies-after-shark-attack-in-australia/" TargetMode="External"/><Relationship Id="rId3" Type="http://schemas.openxmlformats.org/officeDocument/2006/relationships/hyperlink" Target="http://digitaljournal.com/blog/8232" TargetMode="External"/><Relationship Id="rId7" Type="http://schemas.openxmlformats.org/officeDocument/2006/relationships/hyperlink" Target="http://animalspicwallpaper.com/koala-bears-koala-bears-wallpaper-koala-bears-picture-koala-bears-3/" TargetMode="External"/><Relationship Id="rId2" Type="http://schemas.openxmlformats.org/officeDocument/2006/relationships/hyperlink" Target="http://scienceforkids.kidipede.com/biology/animals/chordates/mammals/platypus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ewswatch.nationalgeographic.com/2012/08/25/top-25-wild-bird-photographs-of-the-week-21/rainbow-lorikeet-nsw-australia-peter-styring/" TargetMode="External"/><Relationship Id="rId5" Type="http://schemas.openxmlformats.org/officeDocument/2006/relationships/hyperlink" Target="http://hdwallpappers.com/kangaroo-wallpaper/" TargetMode="External"/><Relationship Id="rId4" Type="http://schemas.openxmlformats.org/officeDocument/2006/relationships/hyperlink" Target="http://www.redorbit.com/news/science/1543585/research_challenges_assumptions_of_flightless_bird_evolution/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22727"/>
              </p:ext>
            </p:extLst>
          </p:nvPr>
        </p:nvGraphicFramePr>
        <p:xfrm>
          <a:off x="1007604" y="2924944"/>
          <a:ext cx="7248961" cy="3383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CZ.1.07/1.5.00/34.0423</a:t>
                      </a:r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</a:t>
                      </a:r>
                      <a:r>
                        <a:rPr lang="cs-CZ" smtClean="0"/>
                        <a:t>Alena  Zelenková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Australia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r>
                        <a:rPr lang="cs-CZ" dirty="0" smtClean="0"/>
                        <a:t>.- 4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baseline="0" smtClean="0"/>
                        <a:t>Září </a:t>
                      </a:r>
                      <a:r>
                        <a:rPr lang="cs-CZ" dirty="0" smtClean="0"/>
                        <a:t>2014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6679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6000" y="404683"/>
            <a:ext cx="8229600" cy="619265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 Prezentaci je možné využít při výuce maturitních témat z anglického jazyka, konkrétně tématu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speaking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countries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Australia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Prezentace  je zaměřena na zajímavosti a fakta spojená se životem v Austrálii. Slouží k procvičení a  rozšíření slovní zásoby. Můžeme popisovat obrázky. Lze doplnit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DUMem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č.5,ve kterém  je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quiz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křížovka. Lze využít pro studenty 1.-4. ročníku.</a:t>
            </a:r>
          </a:p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Metodické pokyny: Při prezentaci jednotlivých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slidů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studenti seznamují se zajímavostmi a fakty typickými  pro Austrálii. Lze využít pro procvičování popisování obrázků.  Prezentaci je možné využít při výkladu i při opakování tématu.</a:t>
            </a:r>
          </a:p>
          <a:p>
            <a:pPr eaLnBrk="1">
              <a:defRPr/>
            </a:pPr>
            <a:endParaRPr lang="cs-CZ" dirty="0" smtClean="0"/>
          </a:p>
          <a:p>
            <a:pPr marL="0" indent="0">
              <a:defRPr/>
            </a:pPr>
            <a:endParaRPr lang="cs-CZ" dirty="0"/>
          </a:p>
          <a:p>
            <a:pPr marL="0" indent="0">
              <a:defRPr/>
            </a:pPr>
            <a:endParaRPr lang="cs-CZ" dirty="0" smtClean="0"/>
          </a:p>
          <a:p>
            <a:pPr marL="0" indent="0">
              <a:defRPr/>
            </a:pPr>
            <a:endParaRPr lang="cs-CZ" dirty="0"/>
          </a:p>
          <a:p>
            <a:pPr marL="0" indent="0"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15553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4068960" y="404664"/>
            <a:ext cx="11041260" cy="1636841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200" dirty="0" err="1" smtClean="0">
                <a:solidFill>
                  <a:schemeClr val="tx1"/>
                </a:solidFill>
              </a:rPr>
              <a:t>Australia</a:t>
            </a:r>
            <a:r>
              <a:rPr lang="cs-CZ" sz="7200" dirty="0" smtClean="0">
                <a:solidFill>
                  <a:schemeClr val="tx1"/>
                </a:solidFill>
              </a:rPr>
              <a:t/>
            </a:r>
            <a:br>
              <a:rPr lang="cs-CZ" sz="7200" dirty="0" smtClean="0">
                <a:solidFill>
                  <a:schemeClr val="tx1"/>
                </a:solidFill>
              </a:rPr>
            </a:br>
            <a:r>
              <a:rPr lang="cs-CZ" sz="7200" dirty="0" smtClean="0">
                <a:solidFill>
                  <a:schemeClr val="tx1"/>
                </a:solidFill>
              </a:rPr>
              <a:t>Down </a:t>
            </a:r>
            <a:r>
              <a:rPr lang="cs-CZ" sz="7200" dirty="0" err="1" smtClean="0">
                <a:solidFill>
                  <a:schemeClr val="tx1"/>
                </a:solidFill>
              </a:rPr>
              <a:t>Under</a:t>
            </a:r>
            <a:r>
              <a:rPr lang="cs-CZ" sz="7200" dirty="0" smtClean="0">
                <a:solidFill>
                  <a:schemeClr val="tx1"/>
                </a:solidFill>
              </a:rPr>
              <a:t/>
            </a:r>
            <a:br>
              <a:rPr lang="cs-CZ" sz="7200" dirty="0" smtClean="0">
                <a:solidFill>
                  <a:schemeClr val="tx1"/>
                </a:solidFill>
              </a:rPr>
            </a:br>
            <a:r>
              <a:rPr lang="cs-CZ" sz="7200" dirty="0" smtClean="0">
                <a:solidFill>
                  <a:schemeClr val="tx1"/>
                </a:solidFill>
              </a:rPr>
              <a:t>OZ     </a:t>
            </a:r>
            <a:br>
              <a:rPr lang="cs-CZ" sz="7200" dirty="0" smtClean="0">
                <a:solidFill>
                  <a:schemeClr val="tx1"/>
                </a:solidFill>
              </a:rPr>
            </a:br>
            <a:r>
              <a:rPr lang="cs-CZ" sz="7200" dirty="0" smtClean="0">
                <a:solidFill>
                  <a:schemeClr val="tx1"/>
                </a:solidFill>
              </a:rPr>
              <a:t/>
            </a:r>
            <a:br>
              <a:rPr lang="cs-CZ" sz="7200" dirty="0" smtClean="0">
                <a:solidFill>
                  <a:schemeClr val="tx1"/>
                </a:solidFill>
              </a:rPr>
            </a:br>
            <a:endParaRPr lang="cs-CZ" sz="72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43200" y="5105400"/>
            <a:ext cx="6400800" cy="17526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4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/>
          <a:lstStyle/>
          <a:p>
            <a:r>
              <a:rPr lang="cs-CZ" dirty="0" smtClean="0"/>
              <a:t>AUSTRALIAN FLAG</a:t>
            </a:r>
          </a:p>
        </p:txBody>
      </p:sp>
      <p:pic>
        <p:nvPicPr>
          <p:cNvPr id="14339" name="Obrázek 4" descr="images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99592" y="1700808"/>
            <a:ext cx="6768752" cy="4504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Who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head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state</a:t>
            </a:r>
            <a:r>
              <a:rPr lang="cs-CZ" dirty="0"/>
              <a:t>? </a:t>
            </a:r>
            <a:br>
              <a:rPr lang="cs-CZ" dirty="0"/>
            </a:br>
            <a:endParaRPr lang="cs-CZ" dirty="0" smtClean="0"/>
          </a:p>
        </p:txBody>
      </p:sp>
      <p:sp>
        <p:nvSpPr>
          <p:cNvPr id="3891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12" indent="0">
              <a:buNone/>
            </a:pPr>
            <a:r>
              <a:rPr lang="cs-CZ" dirty="0" smtClean="0"/>
              <a:t> </a:t>
            </a:r>
          </a:p>
        </p:txBody>
      </p:sp>
      <p:pic>
        <p:nvPicPr>
          <p:cNvPr id="4" name="Obrázek 3" descr="imagesdd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63" y="2643188"/>
            <a:ext cx="2614612" cy="3694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467544" y="6165304"/>
            <a:ext cx="63337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Why?Who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she</a:t>
            </a:r>
            <a:r>
              <a:rPr lang="cs-CZ" sz="3200" dirty="0" smtClean="0"/>
              <a:t> </a:t>
            </a:r>
            <a:r>
              <a:rPr lang="cs-CZ" sz="3200" dirty="0" err="1" smtClean="0"/>
              <a:t>represented</a:t>
            </a:r>
            <a:r>
              <a:rPr lang="cs-CZ" sz="3200" dirty="0" smtClean="0"/>
              <a:t> by?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23622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5365 0.11574 L -0.12865 0.11574 C -0.07257 0.11574 -0.00365 0.02384 -0.00365 -0.05093 L -0.00365 -0.21759 " pathEditMode="relative" rAng="0" ptsTypes="FfFF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-16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MAP-CHARACTERIZE GEOGRAPHY OF </a:t>
            </a:r>
            <a:r>
              <a:rPr lang="cs-CZ" dirty="0"/>
              <a:t>A</a:t>
            </a:r>
            <a:r>
              <a:rPr lang="cs-CZ" dirty="0" smtClean="0"/>
              <a:t>USTRALIA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628800"/>
            <a:ext cx="6120680" cy="5293012"/>
          </a:xfrm>
        </p:spPr>
      </p:pic>
    </p:spTree>
    <p:extLst>
      <p:ext uri="{BB962C8B-B14F-4D97-AF65-F5344CB8AC3E}">
        <p14:creationId xmlns:p14="http://schemas.microsoft.com/office/powerpoint/2010/main" val="1536272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Aborigines</a:t>
            </a:r>
          </a:p>
        </p:txBody>
      </p:sp>
      <p:pic>
        <p:nvPicPr>
          <p:cNvPr id="15362" name="Zástupný symbol pro obsah 3" descr="stažený soubor (4)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857750" y="928688"/>
            <a:ext cx="3376613" cy="2857500"/>
          </a:xfrm>
        </p:spPr>
      </p:pic>
      <p:pic>
        <p:nvPicPr>
          <p:cNvPr id="15363" name="Obrázek 4" descr="aborigines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50" y="2786063"/>
            <a:ext cx="4243388" cy="321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395536" y="-315416"/>
            <a:ext cx="7529264" cy="1296144"/>
          </a:xfrm>
        </p:spPr>
        <p:txBody>
          <a:bodyPr/>
          <a:lstStyle/>
          <a:p>
            <a:r>
              <a:rPr lang="cs-CZ" dirty="0" smtClean="0"/>
              <a:t>Basic </a:t>
            </a:r>
            <a:r>
              <a:rPr lang="cs-CZ" dirty="0" err="1" smtClean="0"/>
              <a:t>information</a:t>
            </a:r>
            <a:endParaRPr lang="cs-CZ" dirty="0" smtClean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7467600" cy="5361459"/>
          </a:xfrm>
        </p:spPr>
        <p:txBody>
          <a:bodyPr/>
          <a:lstStyle/>
          <a:p>
            <a:r>
              <a:rPr lang="cs-CZ" dirty="0" err="1" smtClean="0"/>
              <a:t>Australia</a:t>
            </a:r>
            <a:r>
              <a:rPr lang="cs-CZ" dirty="0" smtClean="0"/>
              <a:t> has </a:t>
            </a:r>
            <a:r>
              <a:rPr lang="cs-CZ" dirty="0" err="1" smtClean="0"/>
              <a:t>only</a:t>
            </a:r>
            <a:r>
              <a:rPr lang="cs-CZ" dirty="0" smtClean="0"/>
              <a:t> 22.5 </a:t>
            </a:r>
            <a:r>
              <a:rPr lang="cs-CZ" dirty="0" err="1" smtClean="0"/>
              <a:t>million</a:t>
            </a:r>
            <a:r>
              <a:rPr lang="cs-CZ" dirty="0" smtClean="0"/>
              <a:t> </a:t>
            </a:r>
            <a:r>
              <a:rPr lang="cs-CZ" dirty="0" err="1" smtClean="0"/>
              <a:t>inhabitants</a:t>
            </a:r>
            <a:r>
              <a:rPr lang="cs-CZ" dirty="0" smtClean="0"/>
              <a:t>, but much more </a:t>
            </a:r>
            <a:r>
              <a:rPr lang="cs-CZ" dirty="0" err="1" smtClean="0"/>
              <a:t>sheep</a:t>
            </a:r>
            <a:r>
              <a:rPr lang="cs-CZ" dirty="0" smtClean="0"/>
              <a:t> (</a:t>
            </a:r>
            <a:r>
              <a:rPr lang="cs-CZ" dirty="0" err="1" smtClean="0"/>
              <a:t>stations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currency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Australian</a:t>
            </a:r>
            <a:r>
              <a:rPr lang="cs-CZ" dirty="0" smtClean="0"/>
              <a:t> </a:t>
            </a:r>
            <a:r>
              <a:rPr lang="cs-CZ" dirty="0" err="1" smtClean="0"/>
              <a:t>dollar</a:t>
            </a:r>
            <a:r>
              <a:rPr lang="cs-CZ" dirty="0" smtClean="0"/>
              <a:t> 	(</a:t>
            </a:r>
            <a:r>
              <a:rPr lang="cs-CZ" dirty="0" err="1" smtClean="0"/>
              <a:t>changing</a:t>
            </a:r>
            <a:r>
              <a:rPr lang="cs-CZ" dirty="0" smtClean="0"/>
              <a:t> rate</a:t>
            </a:r>
            <a:r>
              <a:rPr lang="cs-CZ" dirty="0"/>
              <a:t>-</a:t>
            </a:r>
            <a:r>
              <a:rPr lang="cs-CZ" dirty="0" smtClean="0"/>
              <a:t>18,90 CZK/1 </a:t>
            </a:r>
            <a:r>
              <a:rPr lang="cs-CZ" dirty="0" err="1" smtClean="0"/>
              <a:t>dollar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Time</a:t>
            </a:r>
            <a:r>
              <a:rPr lang="cs-CZ" dirty="0" smtClean="0"/>
              <a:t> shift </a:t>
            </a:r>
            <a:r>
              <a:rPr lang="cs-CZ" dirty="0" err="1" smtClean="0"/>
              <a:t>is</a:t>
            </a:r>
            <a:r>
              <a:rPr lang="cs-CZ" dirty="0" smtClean="0"/>
              <a:t> 8 </a:t>
            </a:r>
            <a:r>
              <a:rPr lang="cs-CZ" dirty="0" err="1" smtClean="0"/>
              <a:t>hours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/>
              <a:t>f</a:t>
            </a:r>
            <a:r>
              <a:rPr lang="cs-CZ" dirty="0" err="1" smtClean="0"/>
              <a:t>light</a:t>
            </a:r>
            <a:r>
              <a:rPr lang="cs-CZ" dirty="0" smtClean="0"/>
              <a:t> </a:t>
            </a:r>
            <a:r>
              <a:rPr lang="cs-CZ" dirty="0" err="1" smtClean="0"/>
              <a:t>ticket</a:t>
            </a:r>
            <a:r>
              <a:rPr lang="cs-CZ" dirty="0" smtClean="0"/>
              <a:t> </a:t>
            </a:r>
            <a:r>
              <a:rPr lang="cs-CZ" dirty="0" err="1" smtClean="0"/>
              <a:t>costs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30,000 CZK and a </a:t>
            </a:r>
            <a:r>
              <a:rPr lang="cs-CZ" dirty="0" err="1" smtClean="0"/>
              <a:t>flight</a:t>
            </a:r>
            <a:r>
              <a:rPr lang="cs-CZ" dirty="0" smtClean="0"/>
              <a:t> </a:t>
            </a:r>
            <a:r>
              <a:rPr lang="cs-CZ" dirty="0" err="1" smtClean="0"/>
              <a:t>takes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 24 </a:t>
            </a:r>
            <a:r>
              <a:rPr lang="cs-CZ" dirty="0" err="1" smtClean="0"/>
              <a:t>hours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r>
              <a:rPr lang="cs-CZ" dirty="0" smtClean="0"/>
              <a:t>  </a:t>
            </a:r>
            <a:r>
              <a:rPr lang="cs-CZ" dirty="0" err="1" smtClean="0"/>
              <a:t>flights</a:t>
            </a:r>
            <a:r>
              <a:rPr lang="cs-CZ" dirty="0" smtClean="0"/>
              <a:t> are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airport</a:t>
            </a:r>
            <a:r>
              <a:rPr lang="cs-CZ" dirty="0" smtClean="0"/>
              <a:t> in </a:t>
            </a:r>
            <a:r>
              <a:rPr lang="cs-CZ" dirty="0" err="1" smtClean="0"/>
              <a:t>Vienna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airports</a:t>
            </a:r>
            <a:r>
              <a:rPr lang="cs-CZ" dirty="0" smtClean="0"/>
              <a:t> in </a:t>
            </a:r>
            <a:r>
              <a:rPr lang="cs-CZ" dirty="0" err="1" smtClean="0"/>
              <a:t>Germany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Canberra-the </a:t>
            </a:r>
            <a:r>
              <a:rPr lang="cs-CZ" dirty="0" err="1" smtClean="0"/>
              <a:t>capital</a:t>
            </a:r>
            <a:r>
              <a:rPr lang="cs-CZ" dirty="0" smtClean="0"/>
              <a:t> city</a:t>
            </a: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</p:txBody>
      </p:sp>
      <p:sp>
        <p:nvSpPr>
          <p:cNvPr id="2" name="TextovéPole 1"/>
          <p:cNvSpPr txBox="1"/>
          <p:nvPr/>
        </p:nvSpPr>
        <p:spPr>
          <a:xfrm>
            <a:off x="251520" y="1124744"/>
            <a:ext cx="8914111" cy="2308324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US" sz="2400" dirty="0"/>
              <a:t>As the seat of the government of Australia, Canberra is </a:t>
            </a:r>
            <a:endParaRPr lang="cs-CZ" sz="2400" dirty="0" smtClean="0"/>
          </a:p>
          <a:p>
            <a:r>
              <a:rPr lang="en-US" sz="2400" dirty="0" smtClean="0"/>
              <a:t>the </a:t>
            </a:r>
            <a:r>
              <a:rPr lang="en-US" sz="2400" dirty="0"/>
              <a:t>site </a:t>
            </a:r>
            <a:r>
              <a:rPr lang="cs-CZ" sz="2400" dirty="0" smtClean="0"/>
              <a:t>o</a:t>
            </a:r>
            <a:r>
              <a:rPr lang="en-US" sz="2400" dirty="0" smtClean="0"/>
              <a:t>f</a:t>
            </a:r>
            <a:r>
              <a:rPr lang="cs-CZ" sz="2400" dirty="0" smtClean="0"/>
              <a:t> </a:t>
            </a:r>
            <a:r>
              <a:rPr lang="en-US" sz="2400" u="sng" dirty="0"/>
              <a:t>Parliament </a:t>
            </a:r>
            <a:r>
              <a:rPr lang="en-US" sz="2400" u="sng" dirty="0" err="1"/>
              <a:t>Hous</a:t>
            </a:r>
            <a:r>
              <a:rPr lang="cs-CZ" sz="2400" u="sng" dirty="0"/>
              <a:t>e</a:t>
            </a:r>
            <a:r>
              <a:rPr lang="en-US" sz="2400" dirty="0"/>
              <a:t>, the </a:t>
            </a:r>
            <a:r>
              <a:rPr lang="cs-CZ" sz="2400" dirty="0"/>
              <a:t> </a:t>
            </a:r>
            <a:r>
              <a:rPr lang="cs-CZ" sz="2400" dirty="0" err="1" smtClean="0"/>
              <a:t>High</a:t>
            </a:r>
            <a:r>
              <a:rPr lang="cs-CZ" sz="2400" dirty="0" smtClean="0"/>
              <a:t> </a:t>
            </a:r>
            <a:r>
              <a:rPr lang="cs-CZ" sz="2400" dirty="0" err="1"/>
              <a:t>Court</a:t>
            </a:r>
            <a:r>
              <a:rPr lang="cs-CZ" sz="2400" dirty="0" smtClean="0"/>
              <a:t>. </a:t>
            </a:r>
            <a:r>
              <a:rPr lang="en-US" sz="2400" dirty="0" smtClean="0"/>
              <a:t>and </a:t>
            </a:r>
            <a:r>
              <a:rPr lang="en-US" sz="2400" dirty="0"/>
              <a:t>numerous</a:t>
            </a:r>
            <a:endParaRPr lang="cs-CZ" sz="2400" dirty="0" smtClean="0"/>
          </a:p>
          <a:p>
            <a:r>
              <a:rPr lang="en-US" sz="2400" dirty="0" smtClean="0"/>
              <a:t>government departments</a:t>
            </a:r>
            <a:r>
              <a:rPr lang="cs-CZ" sz="2400" dirty="0" smtClean="0"/>
              <a:t> </a:t>
            </a:r>
            <a:r>
              <a:rPr lang="en-US" sz="2400" dirty="0"/>
              <a:t>and </a:t>
            </a:r>
            <a:r>
              <a:rPr lang="en-US" sz="2400" dirty="0" smtClean="0"/>
              <a:t>agencies</a:t>
            </a:r>
            <a:r>
              <a:rPr lang="cs-CZ" sz="2400" dirty="0" smtClean="0"/>
              <a:t>, </a:t>
            </a:r>
            <a:r>
              <a:rPr lang="cs-CZ" sz="2400" dirty="0" err="1" smtClean="0"/>
              <a:t>National</a:t>
            </a:r>
            <a:r>
              <a:rPr lang="cs-CZ" sz="2400" dirty="0" smtClean="0"/>
              <a:t> </a:t>
            </a:r>
            <a:r>
              <a:rPr lang="cs-CZ" sz="2400" dirty="0" err="1" smtClean="0"/>
              <a:t>Library</a:t>
            </a:r>
            <a:r>
              <a:rPr lang="cs-CZ" sz="2400" dirty="0" smtClean="0"/>
              <a:t> and </a:t>
            </a:r>
          </a:p>
          <a:p>
            <a:r>
              <a:rPr lang="cs-CZ" sz="2400" dirty="0" smtClean="0"/>
              <a:t>University.</a:t>
            </a:r>
            <a:endParaRPr lang="cs-CZ" sz="2400" dirty="0"/>
          </a:p>
          <a:p>
            <a:endParaRPr lang="cs-CZ" sz="2400" dirty="0" smtClean="0"/>
          </a:p>
          <a:p>
            <a:r>
              <a:rPr lang="en-US" sz="2400" dirty="0" smtClean="0"/>
              <a:t> 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8575" y="2708920"/>
            <a:ext cx="3376305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571055"/>
            <a:ext cx="2647950" cy="17240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509120"/>
            <a:ext cx="2619375" cy="17430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Canberra-the </a:t>
            </a:r>
            <a:r>
              <a:rPr lang="cs-CZ" dirty="0" err="1" smtClean="0"/>
              <a:t>capital</a:t>
            </a:r>
            <a:r>
              <a:rPr lang="cs-CZ" dirty="0" smtClean="0"/>
              <a:t>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err="1" smtClean="0"/>
              <a:t>Planned</a:t>
            </a:r>
            <a:r>
              <a:rPr lang="cs-CZ" sz="2400" dirty="0" smtClean="0"/>
              <a:t> and </a:t>
            </a:r>
            <a:r>
              <a:rPr lang="cs-CZ" sz="2400" dirty="0" err="1" smtClean="0"/>
              <a:t>designed</a:t>
            </a:r>
            <a:r>
              <a:rPr lang="cs-CZ" sz="2400" dirty="0" smtClean="0"/>
              <a:t>  by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American</a:t>
            </a:r>
            <a:r>
              <a:rPr lang="cs-CZ" sz="2400" dirty="0" smtClean="0"/>
              <a:t> </a:t>
            </a:r>
            <a:r>
              <a:rPr lang="cs-CZ" sz="2400" dirty="0" err="1" smtClean="0"/>
              <a:t>architect</a:t>
            </a:r>
            <a:endParaRPr lang="cs-CZ" sz="2400" dirty="0" smtClean="0"/>
          </a:p>
          <a:p>
            <a:r>
              <a:rPr lang="cs-CZ" sz="2400" dirty="0" err="1" smtClean="0"/>
              <a:t>Compared</a:t>
            </a:r>
            <a:r>
              <a:rPr lang="cs-CZ" sz="2400" dirty="0" smtClean="0"/>
              <a:t> to Washington, D.C (</a:t>
            </a:r>
            <a:r>
              <a:rPr lang="cs-CZ" sz="2400" dirty="0" err="1" smtClean="0"/>
              <a:t>both</a:t>
            </a:r>
            <a:r>
              <a:rPr lang="cs-CZ" sz="2400" dirty="0" smtClean="0"/>
              <a:t> </a:t>
            </a:r>
            <a:r>
              <a:rPr lang="cs-CZ" sz="2400" dirty="0" err="1" smtClean="0"/>
              <a:t>cities</a:t>
            </a:r>
            <a:r>
              <a:rPr lang="cs-CZ" sz="2400" dirty="0" smtClean="0"/>
              <a:t> are </a:t>
            </a:r>
            <a:r>
              <a:rPr lang="cs-CZ" sz="2400" dirty="0" err="1" smtClean="0"/>
              <a:t>built</a:t>
            </a:r>
            <a:r>
              <a:rPr lang="cs-CZ" sz="2400" dirty="0" smtClean="0"/>
              <a:t> as </a:t>
            </a:r>
            <a:r>
              <a:rPr lang="cs-CZ" sz="2400" dirty="0" err="1" smtClean="0"/>
              <a:t>capital</a:t>
            </a:r>
            <a:r>
              <a:rPr lang="cs-CZ" sz="2400" dirty="0" smtClean="0"/>
              <a:t> </a:t>
            </a:r>
            <a:r>
              <a:rPr lang="cs-CZ" sz="2400" dirty="0" err="1" smtClean="0"/>
              <a:t>cities</a:t>
            </a:r>
            <a:r>
              <a:rPr lang="cs-CZ" sz="2400" dirty="0" smtClean="0"/>
              <a:t> )</a:t>
            </a:r>
          </a:p>
          <a:p>
            <a:r>
              <a:rPr lang="cs-CZ" sz="2400" dirty="0" smtClean="0"/>
              <a:t>1901-foundation </a:t>
            </a:r>
            <a:r>
              <a:rPr lang="cs-CZ" sz="2400" dirty="0" err="1" smtClean="0"/>
              <a:t>of</a:t>
            </a:r>
            <a:r>
              <a:rPr lang="cs-CZ" sz="2400" dirty="0" smtClean="0"/>
              <a:t> The </a:t>
            </a:r>
            <a:r>
              <a:rPr lang="cs-CZ" sz="2400" dirty="0" err="1" smtClean="0"/>
              <a:t>Commonwealth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Australia</a:t>
            </a:r>
            <a:r>
              <a:rPr lang="cs-CZ" sz="2400" dirty="0" smtClean="0"/>
              <a:t> (</a:t>
            </a:r>
            <a:r>
              <a:rPr lang="cs-CZ" sz="2400" dirty="0" err="1" smtClean="0"/>
              <a:t>federation</a:t>
            </a:r>
            <a:r>
              <a:rPr lang="cs-CZ" sz="2400" dirty="0" smtClean="0"/>
              <a:t>)-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decided</a:t>
            </a:r>
            <a:r>
              <a:rPr lang="cs-CZ" sz="2400" dirty="0" smtClean="0"/>
              <a:t>  </a:t>
            </a:r>
            <a:r>
              <a:rPr lang="cs-CZ" sz="2400" dirty="0" err="1" smtClean="0"/>
              <a:t>that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should</a:t>
            </a:r>
            <a:r>
              <a:rPr lang="cs-CZ" sz="2400" dirty="0" smtClean="0"/>
              <a:t> </a:t>
            </a:r>
            <a:r>
              <a:rPr lang="cs-CZ" sz="2400" dirty="0" err="1" smtClean="0"/>
              <a:t>be</a:t>
            </a:r>
            <a:r>
              <a:rPr lang="cs-CZ" sz="2400" dirty="0" smtClean="0"/>
              <a:t> </a:t>
            </a:r>
            <a:r>
              <a:rPr lang="cs-CZ" sz="2400" dirty="0" err="1" smtClean="0"/>
              <a:t>located</a:t>
            </a:r>
            <a:r>
              <a:rPr lang="cs-CZ" sz="2400" dirty="0" smtClean="0"/>
              <a:t> </a:t>
            </a:r>
            <a:r>
              <a:rPr lang="cs-CZ" sz="2400" dirty="0" err="1" smtClean="0"/>
              <a:t>between</a:t>
            </a:r>
            <a:r>
              <a:rPr lang="cs-CZ" sz="2400" dirty="0" smtClean="0"/>
              <a:t> the </a:t>
            </a:r>
            <a:r>
              <a:rPr lang="cs-CZ" sz="2400" dirty="0" err="1" smtClean="0"/>
              <a:t>two</a:t>
            </a:r>
            <a:r>
              <a:rPr lang="cs-CZ" sz="2400" dirty="0" smtClean="0"/>
              <a:t> rival </a:t>
            </a:r>
            <a:r>
              <a:rPr lang="cs-CZ" sz="2400" dirty="0" err="1" smtClean="0"/>
              <a:t>cities</a:t>
            </a:r>
            <a:r>
              <a:rPr lang="cs-CZ" sz="2400" dirty="0" smtClean="0"/>
              <a:t> :Sydney and Melbourne</a:t>
            </a:r>
          </a:p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territory</a:t>
            </a:r>
            <a:r>
              <a:rPr lang="cs-CZ" sz="2400" dirty="0" smtClean="0"/>
              <a:t>, </a:t>
            </a:r>
            <a:r>
              <a:rPr lang="cs-CZ" sz="2400" dirty="0" err="1" smtClean="0"/>
              <a:t>where</a:t>
            </a:r>
            <a:r>
              <a:rPr lang="cs-CZ" sz="2400" dirty="0" smtClean="0"/>
              <a:t> the </a:t>
            </a:r>
            <a:r>
              <a:rPr lang="cs-CZ" sz="2400" dirty="0" err="1" smtClean="0"/>
              <a:t>capital</a:t>
            </a:r>
            <a:r>
              <a:rPr lang="cs-CZ" sz="2400" dirty="0" smtClean="0"/>
              <a:t>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constructed</a:t>
            </a:r>
            <a:r>
              <a:rPr lang="cs-CZ" sz="2400" dirty="0" smtClean="0"/>
              <a:t>,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called</a:t>
            </a:r>
            <a:r>
              <a:rPr lang="cs-CZ" sz="2400" dirty="0" smtClean="0"/>
              <a:t> The </a:t>
            </a:r>
            <a:r>
              <a:rPr lang="cs-CZ" sz="2400" dirty="0" err="1" smtClean="0"/>
              <a:t>Australian</a:t>
            </a:r>
            <a:r>
              <a:rPr lang="cs-CZ" sz="2400" dirty="0" smtClean="0"/>
              <a:t> </a:t>
            </a:r>
            <a:r>
              <a:rPr lang="cs-CZ" sz="2400" dirty="0" err="1" smtClean="0"/>
              <a:t>Capital</a:t>
            </a:r>
            <a:r>
              <a:rPr lang="cs-CZ" sz="2400" dirty="0" smtClean="0"/>
              <a:t> </a:t>
            </a:r>
            <a:r>
              <a:rPr lang="cs-CZ" sz="2400" dirty="0" err="1" smtClean="0"/>
              <a:t>Territory</a:t>
            </a: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87007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7529264" cy="1570186"/>
          </a:xfrm>
        </p:spPr>
        <p:txBody>
          <a:bodyPr/>
          <a:lstStyle/>
          <a:p>
            <a:r>
              <a:rPr lang="cs-CZ" sz="4400" dirty="0" smtClean="0">
                <a:solidFill>
                  <a:schemeClr val="tx2"/>
                </a:solidFill>
              </a:rPr>
              <a:t>Sydney</a:t>
            </a:r>
            <a:r>
              <a:rPr lang="cs-CZ" sz="3200" dirty="0" smtClean="0"/>
              <a:t>-the </a:t>
            </a:r>
            <a:r>
              <a:rPr lang="cs-CZ" sz="3200" dirty="0" err="1" smtClean="0"/>
              <a:t>largest</a:t>
            </a:r>
            <a:r>
              <a:rPr lang="cs-CZ" sz="3200" dirty="0" smtClean="0"/>
              <a:t> and </a:t>
            </a:r>
            <a:r>
              <a:rPr lang="cs-CZ" sz="3200" dirty="0" err="1" smtClean="0"/>
              <a:t>oldest</a:t>
            </a:r>
            <a:r>
              <a:rPr lang="cs-CZ" sz="3200" dirty="0" smtClean="0"/>
              <a:t> city (New </a:t>
            </a:r>
            <a:r>
              <a:rPr lang="cs-CZ" sz="3200" dirty="0" err="1" smtClean="0"/>
              <a:t>South</a:t>
            </a:r>
            <a:r>
              <a:rPr lang="cs-CZ" sz="3200" dirty="0" smtClean="0"/>
              <a:t> Wales).</a:t>
            </a:r>
            <a:r>
              <a:rPr lang="cs-CZ" sz="3200" dirty="0" err="1" smtClean="0"/>
              <a:t>Founded</a:t>
            </a:r>
            <a:r>
              <a:rPr lang="cs-CZ" sz="3200" dirty="0" smtClean="0"/>
              <a:t> as a </a:t>
            </a:r>
            <a:r>
              <a:rPr lang="cs-CZ" sz="3200" dirty="0" err="1" smtClean="0"/>
              <a:t>penal</a:t>
            </a:r>
            <a:r>
              <a:rPr lang="cs-CZ" sz="3200" dirty="0" smtClean="0"/>
              <a:t> </a:t>
            </a:r>
            <a:r>
              <a:rPr lang="cs-CZ" sz="3200" dirty="0" err="1" smtClean="0"/>
              <a:t>colony</a:t>
            </a:r>
            <a:r>
              <a:rPr lang="cs-CZ" sz="3200" dirty="0" smtClean="0"/>
              <a:t> </a:t>
            </a:r>
            <a:r>
              <a:rPr lang="cs-CZ" sz="3200" dirty="0" err="1" smtClean="0"/>
              <a:t>for</a:t>
            </a:r>
            <a:r>
              <a:rPr lang="cs-CZ" sz="3200" dirty="0" smtClean="0"/>
              <a:t> the </a:t>
            </a:r>
            <a:r>
              <a:rPr lang="cs-CZ" sz="3200" dirty="0" err="1" smtClean="0"/>
              <a:t>British</a:t>
            </a:r>
            <a:r>
              <a:rPr lang="cs-CZ" sz="3200" dirty="0" smtClean="0"/>
              <a:t>.</a:t>
            </a:r>
            <a:r>
              <a:rPr lang="en-US" sz="3200" dirty="0" smtClean="0"/>
              <a:t> </a:t>
            </a:r>
            <a:r>
              <a:rPr lang="cs-CZ" sz="3200" dirty="0" err="1" smtClean="0"/>
              <a:t>Famous</a:t>
            </a:r>
            <a:r>
              <a:rPr lang="cs-CZ" sz="3200" dirty="0" smtClean="0"/>
              <a:t> </a:t>
            </a:r>
            <a:r>
              <a:rPr lang="cs-CZ" sz="3200" dirty="0" err="1" smtClean="0"/>
              <a:t>for</a:t>
            </a:r>
            <a:r>
              <a:rPr lang="cs-CZ" sz="3200" dirty="0" smtClean="0"/>
              <a:t> </a:t>
            </a:r>
            <a:r>
              <a:rPr lang="en-US" sz="3200" dirty="0" smtClean="0"/>
              <a:t>“</a:t>
            </a:r>
            <a:r>
              <a:rPr lang="cs-CZ" sz="3200" dirty="0" smtClean="0"/>
              <a:t> </a:t>
            </a:r>
            <a:r>
              <a:rPr lang="cs-CZ" sz="3200" dirty="0" err="1" smtClean="0"/>
              <a:t>beach</a:t>
            </a:r>
            <a:r>
              <a:rPr lang="cs-CZ" sz="3200" dirty="0" smtClean="0"/>
              <a:t> </a:t>
            </a:r>
            <a:r>
              <a:rPr lang="cs-CZ" sz="3200" dirty="0" err="1" smtClean="0"/>
              <a:t>culture</a:t>
            </a:r>
            <a:r>
              <a:rPr lang="en-US" sz="3200" dirty="0" smtClean="0"/>
              <a:t> “</a:t>
            </a:r>
            <a:br>
              <a:rPr lang="en-US" sz="3200" dirty="0" smtClean="0"/>
            </a:br>
            <a:r>
              <a:rPr lang="cs-CZ" sz="3200" dirty="0" smtClean="0"/>
              <a:t>(Surfing has </a:t>
            </a:r>
            <a:r>
              <a:rPr lang="cs-CZ" sz="3200" dirty="0" err="1" smtClean="0"/>
              <a:t>been</a:t>
            </a:r>
            <a:r>
              <a:rPr lang="cs-CZ" sz="3200" dirty="0" smtClean="0"/>
              <a:t> a </a:t>
            </a:r>
            <a:r>
              <a:rPr lang="cs-CZ" sz="3200" dirty="0" err="1" smtClean="0"/>
              <a:t>nationwide</a:t>
            </a:r>
            <a:r>
              <a:rPr lang="cs-CZ" sz="3200" dirty="0" smtClean="0"/>
              <a:t> </a:t>
            </a:r>
            <a:r>
              <a:rPr lang="cs-CZ" sz="3200" dirty="0" err="1" smtClean="0"/>
              <a:t>passion</a:t>
            </a:r>
            <a:r>
              <a:rPr lang="cs-CZ" sz="3200" dirty="0" smtClean="0"/>
              <a:t>.)</a:t>
            </a:r>
          </a:p>
        </p:txBody>
      </p:sp>
      <p:pic>
        <p:nvPicPr>
          <p:cNvPr id="19459" name="Obrázek 4" descr="images (4)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64606" y="3078252"/>
            <a:ext cx="5067300" cy="3781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 rot="10800000" flipV="1">
            <a:off x="4716016" y="3078252"/>
            <a:ext cx="22247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OPERA HOUSE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73" y="2564904"/>
            <a:ext cx="4229008" cy="3569511"/>
          </a:xfrm>
        </p:spPr>
      </p:pic>
      <p:sp>
        <p:nvSpPr>
          <p:cNvPr id="5" name="TextovéPole 4"/>
          <p:cNvSpPr txBox="1"/>
          <p:nvPr/>
        </p:nvSpPr>
        <p:spPr>
          <a:xfrm>
            <a:off x="683568" y="5373216"/>
            <a:ext cx="20717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HARBOUR BRIDGE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Zástupný symbol pro obsah 3" descr="melbourne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027658" y="2564904"/>
            <a:ext cx="5815709" cy="4094956"/>
          </a:xfrm>
        </p:spPr>
      </p:pic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Melbourne-second </a:t>
            </a:r>
            <a:r>
              <a:rPr lang="cs-CZ" dirty="0" err="1" smtClean="0"/>
              <a:t>largest</a:t>
            </a:r>
            <a:r>
              <a:rPr lang="cs-CZ" dirty="0" smtClean="0"/>
              <a:t> city and </a:t>
            </a:r>
            <a:r>
              <a:rPr lang="cs-CZ" dirty="0" err="1" smtClean="0"/>
              <a:t>cultural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endParaRPr lang="cs-CZ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672" y="1743074"/>
            <a:ext cx="3375624" cy="2622030"/>
          </a:xfrm>
          <a:prstGeom prst="rect">
            <a:avLst/>
          </a:prstGeom>
        </p:spPr>
      </p:pic>
      <p:pic>
        <p:nvPicPr>
          <p:cNvPr id="1026" name="Picture 2" descr="https://encrypted-tbn1.gstatic.com/images?q=tbn:ANd9GcSAtUd51fY7R81fTNjfLExa2aPdXkBF5Up2K5OqW2LweY9JHVJEpEdLQPfq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8952" y="1837554"/>
            <a:ext cx="1905000" cy="2095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4653136"/>
            <a:ext cx="790633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Three</a:t>
            </a:r>
            <a:r>
              <a:rPr lang="cs-CZ" sz="2400" dirty="0" smtClean="0"/>
              <a:t> major </a:t>
            </a:r>
            <a:r>
              <a:rPr lang="cs-CZ" sz="2400" dirty="0" err="1" smtClean="0"/>
              <a:t>annual</a:t>
            </a:r>
            <a:r>
              <a:rPr lang="cs-CZ" sz="2400" dirty="0" smtClean="0"/>
              <a:t> </a:t>
            </a:r>
            <a:r>
              <a:rPr lang="cs-CZ" sz="2400" dirty="0" err="1" smtClean="0"/>
              <a:t>international</a:t>
            </a:r>
            <a:r>
              <a:rPr lang="cs-CZ" sz="2400" dirty="0" smtClean="0"/>
              <a:t> </a:t>
            </a:r>
            <a:r>
              <a:rPr lang="cs-CZ" sz="2400" dirty="0" err="1" smtClean="0"/>
              <a:t>events</a:t>
            </a:r>
            <a:r>
              <a:rPr lang="cs-CZ" sz="2400" dirty="0" smtClean="0"/>
              <a:t> také pace </a:t>
            </a:r>
            <a:r>
              <a:rPr lang="cs-CZ" sz="2400" dirty="0" err="1" smtClean="0"/>
              <a:t>there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-the </a:t>
            </a:r>
            <a:r>
              <a:rPr lang="cs-CZ" sz="2400" dirty="0" err="1" smtClean="0"/>
              <a:t>Australian</a:t>
            </a:r>
            <a:r>
              <a:rPr lang="cs-CZ" sz="2400" dirty="0" smtClean="0"/>
              <a:t> Open(</a:t>
            </a:r>
            <a:r>
              <a:rPr lang="cs-CZ" sz="2400" dirty="0" err="1" smtClean="0"/>
              <a:t>tennis</a:t>
            </a:r>
            <a:r>
              <a:rPr lang="cs-CZ" sz="2400" dirty="0" smtClean="0"/>
              <a:t> </a:t>
            </a:r>
            <a:r>
              <a:rPr lang="cs-CZ" sz="2400" dirty="0" err="1" smtClean="0"/>
              <a:t>tournament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-the Melbourne  Cup (</a:t>
            </a:r>
            <a:r>
              <a:rPr lang="cs-CZ" sz="2400" dirty="0" err="1" smtClean="0"/>
              <a:t>horse</a:t>
            </a:r>
            <a:r>
              <a:rPr lang="cs-CZ" sz="2400" dirty="0" smtClean="0"/>
              <a:t> </a:t>
            </a:r>
            <a:r>
              <a:rPr lang="cs-CZ" sz="2400" dirty="0" err="1" smtClean="0"/>
              <a:t>racing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-the </a:t>
            </a:r>
            <a:r>
              <a:rPr lang="cs-CZ" sz="2400" dirty="0" err="1" smtClean="0"/>
              <a:t>Australian</a:t>
            </a:r>
            <a:r>
              <a:rPr lang="cs-CZ" sz="2400" dirty="0" smtClean="0"/>
              <a:t> Grand Prix (</a:t>
            </a:r>
            <a:r>
              <a:rPr lang="cs-CZ" sz="2400" dirty="0" err="1" smtClean="0"/>
              <a:t>Formula</a:t>
            </a:r>
            <a:r>
              <a:rPr lang="cs-CZ" sz="2400" dirty="0" smtClean="0"/>
              <a:t> </a:t>
            </a:r>
            <a:r>
              <a:rPr lang="cs-CZ" sz="2400" dirty="0" err="1" smtClean="0"/>
              <a:t>One</a:t>
            </a:r>
            <a:r>
              <a:rPr lang="cs-CZ" sz="2400" dirty="0" smtClean="0"/>
              <a:t>)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498178"/>
          </a:xfrm>
        </p:spPr>
        <p:txBody>
          <a:bodyPr/>
          <a:lstStyle/>
          <a:p>
            <a:r>
              <a:rPr lang="cs-CZ" dirty="0" smtClean="0"/>
              <a:t>Perth-</a:t>
            </a:r>
            <a:r>
              <a:rPr lang="cs-CZ" sz="3200" dirty="0" err="1" smtClean="0"/>
              <a:t>located</a:t>
            </a:r>
            <a:r>
              <a:rPr lang="cs-CZ" sz="3200" dirty="0" smtClean="0"/>
              <a:t>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west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smtClean="0"/>
              <a:t>-</a:t>
            </a:r>
            <a:r>
              <a:rPr lang="cs-CZ" sz="3200" dirty="0" err="1" smtClean="0"/>
              <a:t>the</a:t>
            </a:r>
            <a:r>
              <a:rPr lang="cs-CZ" sz="3200" dirty="0" smtClean="0"/>
              <a:t> most </a:t>
            </a:r>
            <a:r>
              <a:rPr lang="cs-CZ" sz="3200" dirty="0" err="1" smtClean="0"/>
              <a:t>detached</a:t>
            </a:r>
            <a:r>
              <a:rPr lang="cs-CZ" sz="3200" dirty="0" smtClean="0"/>
              <a:t> city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world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-</a:t>
            </a:r>
            <a:r>
              <a:rPr lang="cs-CZ" sz="3200" dirty="0" err="1" smtClean="0"/>
              <a:t>yachting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-</a:t>
            </a:r>
            <a:r>
              <a:rPr lang="cs-CZ" sz="3200" dirty="0" err="1" smtClean="0"/>
              <a:t>gold</a:t>
            </a:r>
            <a:endParaRPr lang="cs-CZ" sz="3200" dirty="0" smtClean="0"/>
          </a:p>
        </p:txBody>
      </p:sp>
      <p:pic>
        <p:nvPicPr>
          <p:cNvPr id="21506" name="Zástupný symbol pro obsah 3" descr="stažený soubor (9)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4243" y="2564904"/>
            <a:ext cx="3691805" cy="3691805"/>
          </a:xfrm>
        </p:spPr>
      </p:pic>
      <p:pic>
        <p:nvPicPr>
          <p:cNvPr id="21507" name="Obrázek 4" descr="perth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00500" y="3000375"/>
            <a:ext cx="4892675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Adelaide-</a:t>
            </a:r>
            <a:r>
              <a:rPr lang="cs-CZ" dirty="0" err="1" smtClean="0"/>
              <a:t>surrounded</a:t>
            </a:r>
            <a:r>
              <a:rPr lang="cs-CZ" dirty="0" smtClean="0"/>
              <a:t> by </a:t>
            </a:r>
            <a:r>
              <a:rPr lang="cs-CZ" dirty="0" err="1" smtClean="0"/>
              <a:t>vineyards</a:t>
            </a:r>
            <a:endParaRPr lang="cs-CZ" dirty="0" smtClean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7" y="1505923"/>
            <a:ext cx="4868359" cy="365126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5178" y="3140968"/>
            <a:ext cx="4484424" cy="335898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Natural </a:t>
            </a:r>
            <a:r>
              <a:rPr lang="cs-CZ" dirty="0" err="1" smtClean="0"/>
              <a:t>wonders</a:t>
            </a:r>
            <a:r>
              <a:rPr lang="cs-CZ" dirty="0" smtClean="0"/>
              <a:t> in </a:t>
            </a:r>
            <a:r>
              <a:rPr lang="cs-CZ" dirty="0" err="1" smtClean="0"/>
              <a:t>Australia</a:t>
            </a:r>
            <a:endParaRPr lang="cs-CZ" dirty="0" smtClean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4572396" cy="2603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149080"/>
            <a:ext cx="412115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64088" y="3356992"/>
            <a:ext cx="36776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Ayers</a:t>
            </a:r>
            <a:r>
              <a:rPr lang="cs-CZ" sz="3200" dirty="0" smtClean="0"/>
              <a:t> Rock-</a:t>
            </a:r>
            <a:r>
              <a:rPr lang="cs-CZ" sz="3200" dirty="0" err="1" smtClean="0"/>
              <a:t>Uluru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2146" y="4153435"/>
            <a:ext cx="4155305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Great </a:t>
            </a:r>
            <a:r>
              <a:rPr lang="cs-CZ" sz="3200" dirty="0" err="1" smtClean="0"/>
              <a:t>Barrier</a:t>
            </a:r>
            <a:r>
              <a:rPr lang="cs-CZ" sz="3200" dirty="0" smtClean="0"/>
              <a:t> </a:t>
            </a:r>
            <a:r>
              <a:rPr lang="cs-CZ" sz="3200" dirty="0" err="1" smtClean="0"/>
              <a:t>Reef</a:t>
            </a:r>
            <a:r>
              <a:rPr lang="cs-CZ" sz="3200" dirty="0" smtClean="0"/>
              <a:t>-</a:t>
            </a:r>
          </a:p>
          <a:p>
            <a:r>
              <a:rPr lang="cs-CZ" sz="2400" dirty="0" err="1"/>
              <a:t>a</a:t>
            </a:r>
            <a:r>
              <a:rPr lang="cs-CZ" sz="2400" dirty="0" err="1" smtClean="0"/>
              <a:t>t</a:t>
            </a:r>
            <a:r>
              <a:rPr lang="cs-CZ" sz="2400" dirty="0" smtClean="0"/>
              <a:t> </a:t>
            </a:r>
            <a:r>
              <a:rPr lang="cs-CZ" sz="2400" dirty="0" err="1" smtClean="0"/>
              <a:t>present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world´s</a:t>
            </a:r>
            <a:r>
              <a:rPr lang="cs-CZ" sz="2400" dirty="0" smtClean="0"/>
              <a:t> </a:t>
            </a:r>
            <a:r>
              <a:rPr lang="cs-CZ" sz="2400" dirty="0" err="1" smtClean="0"/>
              <a:t>largest</a:t>
            </a:r>
            <a:endParaRPr lang="cs-CZ" sz="2400" dirty="0" smtClean="0"/>
          </a:p>
          <a:p>
            <a:r>
              <a:rPr lang="cs-CZ" sz="2400" dirty="0" err="1"/>
              <a:t>c</a:t>
            </a:r>
            <a:r>
              <a:rPr lang="cs-CZ" sz="2400" dirty="0" err="1" smtClean="0"/>
              <a:t>oral</a:t>
            </a:r>
            <a:r>
              <a:rPr lang="cs-CZ" sz="2400" dirty="0" smtClean="0"/>
              <a:t> </a:t>
            </a:r>
            <a:r>
              <a:rPr lang="cs-CZ" sz="2400" dirty="0" err="1" smtClean="0"/>
              <a:t>reef</a:t>
            </a:r>
            <a:r>
              <a:rPr lang="cs-CZ" sz="2400" dirty="0" smtClean="0"/>
              <a:t> </a:t>
            </a:r>
            <a:r>
              <a:rPr lang="cs-CZ" sz="2400" dirty="0" err="1" smtClean="0"/>
              <a:t>systém.Home</a:t>
            </a:r>
            <a:r>
              <a:rPr lang="cs-CZ" sz="2400" dirty="0" smtClean="0"/>
              <a:t> to</a:t>
            </a:r>
          </a:p>
          <a:p>
            <a:r>
              <a:rPr lang="cs-CZ" sz="2400" dirty="0" smtClean="0"/>
              <a:t> more </a:t>
            </a:r>
            <a:r>
              <a:rPr lang="cs-CZ" sz="2400" dirty="0" err="1" smtClean="0"/>
              <a:t>than</a:t>
            </a:r>
            <a:r>
              <a:rPr lang="cs-CZ" sz="2400" dirty="0" smtClean="0"/>
              <a:t> 2,000 species </a:t>
            </a:r>
            <a:r>
              <a:rPr lang="cs-CZ" sz="2400" dirty="0" err="1" smtClean="0"/>
              <a:t>of</a:t>
            </a:r>
            <a:endParaRPr lang="cs-CZ" sz="2400" dirty="0" smtClean="0"/>
          </a:p>
          <a:p>
            <a:r>
              <a:rPr lang="cs-CZ" sz="2400" dirty="0" err="1"/>
              <a:t>f</a:t>
            </a:r>
            <a:r>
              <a:rPr lang="cs-CZ" sz="2400" dirty="0" err="1" smtClean="0"/>
              <a:t>ish,corals,fungi</a:t>
            </a:r>
            <a:r>
              <a:rPr lang="cs-CZ" sz="2400" dirty="0" smtClean="0"/>
              <a:t>…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Snorkelling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diving-reasons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Australia</a:t>
            </a:r>
            <a:endParaRPr lang="cs-CZ" dirty="0" smtClean="0"/>
          </a:p>
        </p:txBody>
      </p:sp>
      <p:pic>
        <p:nvPicPr>
          <p:cNvPr id="26626" name="Zástupný symbol pro obsah 5" descr="images (6)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1714500"/>
            <a:ext cx="3517900" cy="2371725"/>
          </a:xfr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542989"/>
            <a:ext cx="4920153" cy="3262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xfrm>
            <a:off x="323528" y="-171400"/>
            <a:ext cx="7601272" cy="2016224"/>
          </a:xfrm>
        </p:spPr>
        <p:txBody>
          <a:bodyPr/>
          <a:lstStyle/>
          <a:p>
            <a:r>
              <a:rPr lang="cs-CZ" dirty="0" err="1" smtClean="0"/>
              <a:t>Tasmania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400" dirty="0" smtClean="0"/>
              <a:t>-</a:t>
            </a:r>
            <a:r>
              <a:rPr lang="cs-CZ" sz="2400" dirty="0" err="1" smtClean="0"/>
              <a:t>varied</a:t>
            </a:r>
            <a:r>
              <a:rPr lang="cs-CZ" sz="2400" dirty="0" smtClean="0"/>
              <a:t> </a:t>
            </a:r>
            <a:r>
              <a:rPr lang="cs-CZ" sz="2400" dirty="0" err="1" smtClean="0"/>
              <a:t>countryside-mountain</a:t>
            </a:r>
            <a:r>
              <a:rPr lang="cs-CZ" sz="2400" dirty="0" smtClean="0"/>
              <a:t> </a:t>
            </a:r>
            <a:r>
              <a:rPr lang="cs-CZ" sz="2400" dirty="0" err="1" smtClean="0"/>
              <a:t>ranges,dense</a:t>
            </a:r>
            <a:r>
              <a:rPr lang="cs-CZ" sz="2400" dirty="0" smtClean="0"/>
              <a:t> </a:t>
            </a:r>
            <a:r>
              <a:rPr lang="cs-CZ" sz="2400" dirty="0" err="1" smtClean="0"/>
              <a:t>forests,hills,unique</a:t>
            </a:r>
            <a:r>
              <a:rPr lang="cs-CZ" sz="2400" dirty="0" smtClean="0"/>
              <a:t> fauna and flora-more </a:t>
            </a:r>
            <a:r>
              <a:rPr lang="cs-CZ" sz="2400" dirty="0" err="1" smtClean="0"/>
              <a:t>than</a:t>
            </a:r>
            <a:r>
              <a:rPr lang="cs-CZ" sz="2400" dirty="0" smtClean="0"/>
              <a:t> 20%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its</a:t>
            </a:r>
            <a:r>
              <a:rPr lang="cs-CZ" sz="2400" dirty="0" smtClean="0"/>
              <a:t> </a:t>
            </a:r>
            <a:r>
              <a:rPr lang="cs-CZ" sz="2400" dirty="0" err="1" smtClean="0"/>
              <a:t>territory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on </a:t>
            </a:r>
            <a:r>
              <a:rPr lang="cs-CZ" sz="2400" dirty="0" err="1" smtClean="0"/>
              <a:t>the</a:t>
            </a:r>
            <a:r>
              <a:rPr lang="cs-CZ" sz="2400" dirty="0" smtClean="0"/>
              <a:t> UNESCO </a:t>
            </a:r>
            <a:r>
              <a:rPr lang="cs-CZ" sz="2400" dirty="0" err="1"/>
              <a:t>W</a:t>
            </a:r>
            <a:r>
              <a:rPr lang="cs-CZ" sz="2400" dirty="0" err="1" smtClean="0"/>
              <a:t>orld</a:t>
            </a:r>
            <a:r>
              <a:rPr lang="cs-CZ" sz="2400" dirty="0" smtClean="0"/>
              <a:t> </a:t>
            </a:r>
            <a:r>
              <a:rPr lang="cs-CZ" sz="2400" dirty="0" err="1" smtClean="0"/>
              <a:t>Heritage</a:t>
            </a:r>
            <a:r>
              <a:rPr lang="cs-CZ" sz="2400" dirty="0" smtClean="0"/>
              <a:t> List</a:t>
            </a:r>
            <a:endParaRPr lang="cs-CZ" dirty="0" smtClean="0"/>
          </a:p>
        </p:txBody>
      </p:sp>
      <p:pic>
        <p:nvPicPr>
          <p:cNvPr id="28677" name="Obrázek 6" descr="tasmá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535" y="1793814"/>
            <a:ext cx="3539877" cy="2355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5" y="2040854"/>
            <a:ext cx="4896544" cy="3141568"/>
          </a:xfr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506" y="4379334"/>
            <a:ext cx="2390775" cy="19145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>
          <a:xfrm>
            <a:off x="175780" y="198438"/>
            <a:ext cx="7467600" cy="1143000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err="1"/>
              <a:t>A</a:t>
            </a:r>
            <a:r>
              <a:rPr lang="cs-CZ" dirty="0" err="1" smtClean="0"/>
              <a:t>nimals</a:t>
            </a:r>
            <a:r>
              <a:rPr lang="cs-CZ" dirty="0" smtClean="0"/>
              <a:t> in </a:t>
            </a:r>
            <a:r>
              <a:rPr lang="cs-CZ" dirty="0" err="1" smtClean="0"/>
              <a:t>Australia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endemites-rare</a:t>
            </a:r>
            <a:r>
              <a:rPr lang="cs-CZ" dirty="0" smtClean="0"/>
              <a:t>)</a:t>
            </a:r>
          </a:p>
        </p:txBody>
      </p:sp>
      <p:pic>
        <p:nvPicPr>
          <p:cNvPr id="29699" name="Obrázek 4" descr="images (15)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50" y="4500563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2" name="Obrázek 7" descr="stažený soubor (15)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8" y="2000250"/>
            <a:ext cx="2667000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3" name="Obrázek 8" descr="stažený soubor (16)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50" y="2034021"/>
            <a:ext cx="246697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4" name="TextovéPole 9"/>
          <p:cNvSpPr txBox="1">
            <a:spLocks noChangeArrowheads="1"/>
          </p:cNvSpPr>
          <p:nvPr/>
        </p:nvSpPr>
        <p:spPr bwMode="auto">
          <a:xfrm>
            <a:off x="6734174" y="1571625"/>
            <a:ext cx="214312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err="1"/>
              <a:t>Wombat</a:t>
            </a:r>
            <a:endParaRPr lang="cs-CZ" dirty="0"/>
          </a:p>
        </p:txBody>
      </p:sp>
      <p:sp>
        <p:nvSpPr>
          <p:cNvPr id="29705" name="TextovéPole 10"/>
          <p:cNvSpPr txBox="1">
            <a:spLocks noChangeArrowheads="1"/>
          </p:cNvSpPr>
          <p:nvPr/>
        </p:nvSpPr>
        <p:spPr bwMode="auto">
          <a:xfrm>
            <a:off x="714375" y="1500188"/>
            <a:ext cx="17859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Platypus</a:t>
            </a:r>
          </a:p>
        </p:txBody>
      </p:sp>
      <p:sp>
        <p:nvSpPr>
          <p:cNvPr id="29706" name="TextovéPole 11"/>
          <p:cNvSpPr txBox="1">
            <a:spLocks noChangeArrowheads="1"/>
          </p:cNvSpPr>
          <p:nvPr/>
        </p:nvSpPr>
        <p:spPr bwMode="auto">
          <a:xfrm>
            <a:off x="3477275" y="3891396"/>
            <a:ext cx="17859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Koala</a:t>
            </a:r>
          </a:p>
        </p:txBody>
      </p:sp>
      <p:sp>
        <p:nvSpPr>
          <p:cNvPr id="29707" name="TextovéPole 12"/>
          <p:cNvSpPr txBox="1">
            <a:spLocks noChangeArrowheads="1"/>
          </p:cNvSpPr>
          <p:nvPr/>
        </p:nvSpPr>
        <p:spPr bwMode="auto">
          <a:xfrm>
            <a:off x="642938" y="4000500"/>
            <a:ext cx="17859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Kangaroo</a:t>
            </a:r>
          </a:p>
        </p:txBody>
      </p:sp>
      <p:sp>
        <p:nvSpPr>
          <p:cNvPr id="29708" name="TextovéPole 13"/>
          <p:cNvSpPr txBox="1">
            <a:spLocks noChangeArrowheads="1"/>
          </p:cNvSpPr>
          <p:nvPr/>
        </p:nvSpPr>
        <p:spPr bwMode="auto">
          <a:xfrm>
            <a:off x="7072313" y="4071938"/>
            <a:ext cx="16430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Parrots</a:t>
            </a:r>
          </a:p>
        </p:txBody>
      </p:sp>
      <p:sp>
        <p:nvSpPr>
          <p:cNvPr id="29709" name="TextovéPole 14"/>
          <p:cNvSpPr txBox="1">
            <a:spLocks noChangeArrowheads="1"/>
          </p:cNvSpPr>
          <p:nvPr/>
        </p:nvSpPr>
        <p:spPr bwMode="auto">
          <a:xfrm>
            <a:off x="3714750" y="1315243"/>
            <a:ext cx="16430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err="1"/>
              <a:t>Ostrich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9850" y="198438"/>
            <a:ext cx="2619375" cy="174307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436144" y="1870075"/>
            <a:ext cx="2628900" cy="1743075"/>
          </a:xfrm>
          <a:prstGeom prst="rect">
            <a:avLst/>
          </a:prstGeom>
        </p:spPr>
      </p:pic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1644" y="4448574"/>
            <a:ext cx="2143125" cy="2143125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0545" y="4319660"/>
            <a:ext cx="2257425" cy="20193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Dangerous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r>
              <a:rPr lang="cs-CZ" dirty="0" smtClean="0"/>
              <a:t> in </a:t>
            </a:r>
            <a:r>
              <a:rPr lang="cs-CZ" dirty="0" err="1" smtClean="0"/>
              <a:t>Australia</a:t>
            </a:r>
            <a:endParaRPr lang="cs-CZ" dirty="0"/>
          </a:p>
        </p:txBody>
      </p:sp>
      <p:pic>
        <p:nvPicPr>
          <p:cNvPr id="3072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7156" y="4786313"/>
            <a:ext cx="2301662" cy="1724025"/>
          </a:xfrm>
        </p:spPr>
      </p:pic>
      <p:pic>
        <p:nvPicPr>
          <p:cNvPr id="30725" name="Obrázek 6" descr="stažený soubor (17)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50" y="2071688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6" name="TextovéPole 7"/>
          <p:cNvSpPr txBox="1">
            <a:spLocks noChangeArrowheads="1"/>
          </p:cNvSpPr>
          <p:nvPr/>
        </p:nvSpPr>
        <p:spPr bwMode="auto">
          <a:xfrm>
            <a:off x="1214438" y="1500188"/>
            <a:ext cx="15001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Shark</a:t>
            </a:r>
          </a:p>
        </p:txBody>
      </p:sp>
      <p:sp>
        <p:nvSpPr>
          <p:cNvPr id="30727" name="TextovéPole 8"/>
          <p:cNvSpPr txBox="1">
            <a:spLocks noChangeArrowheads="1"/>
          </p:cNvSpPr>
          <p:nvPr/>
        </p:nvSpPr>
        <p:spPr bwMode="auto">
          <a:xfrm>
            <a:off x="5004048" y="1196752"/>
            <a:ext cx="228257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err="1" smtClean="0"/>
              <a:t>Insects</a:t>
            </a:r>
            <a:endParaRPr lang="cs-CZ" dirty="0"/>
          </a:p>
        </p:txBody>
      </p:sp>
      <p:sp>
        <p:nvSpPr>
          <p:cNvPr id="30728" name="TextovéPole 9"/>
          <p:cNvSpPr txBox="1">
            <a:spLocks noChangeArrowheads="1"/>
          </p:cNvSpPr>
          <p:nvPr/>
        </p:nvSpPr>
        <p:spPr bwMode="auto">
          <a:xfrm>
            <a:off x="519112" y="3963084"/>
            <a:ext cx="157162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err="1" smtClean="0"/>
              <a:t>Reptiles-snakes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55976" y="1685131"/>
            <a:ext cx="42242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The </a:t>
            </a:r>
            <a:r>
              <a:rPr lang="en-US" dirty="0" err="1"/>
              <a:t>redback</a:t>
            </a:r>
            <a:r>
              <a:rPr lang="en-US" dirty="0"/>
              <a:t> spider can cause </a:t>
            </a:r>
            <a:r>
              <a:rPr lang="en-US" dirty="0" smtClean="0"/>
              <a:t>painful</a:t>
            </a:r>
            <a:endParaRPr lang="cs-CZ" dirty="0" smtClean="0"/>
          </a:p>
          <a:p>
            <a:r>
              <a:rPr lang="en-US" dirty="0" smtClean="0"/>
              <a:t> </a:t>
            </a:r>
            <a:r>
              <a:rPr lang="en-US" dirty="0"/>
              <a:t>bites and is potentially fatal to humans.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466975"/>
            <a:ext cx="2514600" cy="18192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375" y="4656138"/>
            <a:ext cx="2609850" cy="17526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004048" y="4286250"/>
            <a:ext cx="18793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Crocodile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Flora in Australia</a:t>
            </a:r>
          </a:p>
        </p:txBody>
      </p:sp>
      <p:pic>
        <p:nvPicPr>
          <p:cNvPr id="3174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764704"/>
            <a:ext cx="3810000" cy="2857500"/>
          </a:xfrm>
        </p:spPr>
      </p:pic>
      <p:pic>
        <p:nvPicPr>
          <p:cNvPr id="31747" name="Obrázek 4" descr="tea tree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0427" y="1679503"/>
            <a:ext cx="3145933" cy="297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8" name="TextovéPole 5"/>
          <p:cNvSpPr txBox="1">
            <a:spLocks noChangeArrowheads="1"/>
          </p:cNvSpPr>
          <p:nvPr/>
        </p:nvSpPr>
        <p:spPr bwMode="auto">
          <a:xfrm>
            <a:off x="278305" y="1309615"/>
            <a:ext cx="157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err="1"/>
              <a:t>Tea</a:t>
            </a:r>
            <a:r>
              <a:rPr lang="cs-CZ" dirty="0"/>
              <a:t> </a:t>
            </a:r>
            <a:r>
              <a:rPr lang="cs-CZ" dirty="0" err="1"/>
              <a:t>tree</a:t>
            </a:r>
            <a:endParaRPr lang="cs-CZ" dirty="0"/>
          </a:p>
        </p:txBody>
      </p:sp>
      <p:sp>
        <p:nvSpPr>
          <p:cNvPr id="31749" name="TextovéPole 6"/>
          <p:cNvSpPr txBox="1">
            <a:spLocks noChangeArrowheads="1"/>
          </p:cNvSpPr>
          <p:nvPr/>
        </p:nvSpPr>
        <p:spPr bwMode="auto">
          <a:xfrm>
            <a:off x="5148064" y="188640"/>
            <a:ext cx="228029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err="1"/>
              <a:t>Eucalyptus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7504" y="4797152"/>
            <a:ext cx="38026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 is commonly used to treat skin and </a:t>
            </a:r>
            <a:endParaRPr lang="cs-CZ" dirty="0" smtClean="0"/>
          </a:p>
          <a:p>
            <a:r>
              <a:rPr lang="en-US" dirty="0" smtClean="0"/>
              <a:t>respiratory </a:t>
            </a:r>
            <a:r>
              <a:rPr lang="en-US" dirty="0"/>
              <a:t>infections. 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0187" y="3743954"/>
            <a:ext cx="1657350" cy="275272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3616749"/>
            <a:ext cx="2945904" cy="294590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012160" y="4077072"/>
            <a:ext cx="2646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Pharmaceutical</a:t>
            </a:r>
            <a:r>
              <a:rPr lang="cs-CZ" dirty="0" smtClean="0"/>
              <a:t> </a:t>
            </a:r>
            <a:r>
              <a:rPr lang="cs-CZ" dirty="0" err="1" smtClean="0"/>
              <a:t>industry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Typical</a:t>
            </a:r>
            <a:r>
              <a:rPr lang="cs-CZ" dirty="0" smtClean="0"/>
              <a:t> </a:t>
            </a:r>
            <a:r>
              <a:rPr lang="cs-CZ" dirty="0" err="1" smtClean="0"/>
              <a:t>Australian</a:t>
            </a:r>
            <a:r>
              <a:rPr lang="cs-CZ" dirty="0" smtClean="0"/>
              <a:t> </a:t>
            </a:r>
            <a:r>
              <a:rPr lang="cs-CZ" dirty="0" err="1" smtClean="0"/>
              <a:t>souvenirs</a:t>
            </a:r>
            <a:r>
              <a:rPr lang="cs-CZ" dirty="0" smtClean="0"/>
              <a:t> </a:t>
            </a:r>
          </a:p>
        </p:txBody>
      </p:sp>
      <p:pic>
        <p:nvPicPr>
          <p:cNvPr id="32770" name="Zástupný symbol pro obsah 3" descr="images (17)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643563" y="4214813"/>
            <a:ext cx="2943225" cy="2205037"/>
          </a:xfrm>
        </p:spPr>
      </p:pic>
      <p:pic>
        <p:nvPicPr>
          <p:cNvPr id="32771" name="Obrázek 4" descr="d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50" y="4357688"/>
            <a:ext cx="2600325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2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25022" y="1643063"/>
            <a:ext cx="1627181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TextovéPole 6"/>
          <p:cNvSpPr txBox="1">
            <a:spLocks noChangeArrowheads="1"/>
          </p:cNvSpPr>
          <p:nvPr/>
        </p:nvSpPr>
        <p:spPr bwMode="auto">
          <a:xfrm>
            <a:off x="5786438" y="1857375"/>
            <a:ext cx="200025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err="1" smtClean="0"/>
              <a:t>Boomerang-used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a </a:t>
            </a:r>
            <a:r>
              <a:rPr lang="cs-CZ" dirty="0" err="1" smtClean="0"/>
              <a:t>weapon</a:t>
            </a:r>
            <a:r>
              <a:rPr lang="cs-CZ" dirty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hunting</a:t>
            </a:r>
            <a:r>
              <a:rPr lang="cs-CZ" dirty="0" smtClean="0"/>
              <a:t>, </a:t>
            </a:r>
            <a:r>
              <a:rPr lang="cs-CZ" dirty="0" err="1" smtClean="0"/>
              <a:t>now</a:t>
            </a:r>
            <a:r>
              <a:rPr lang="cs-CZ" dirty="0" smtClean="0"/>
              <a:t> a </a:t>
            </a:r>
            <a:r>
              <a:rPr lang="cs-CZ" dirty="0" err="1" smtClean="0"/>
              <a:t>toy.Isn´t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dangerous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2774" name="TextovéPole 7"/>
          <p:cNvSpPr txBox="1">
            <a:spLocks noChangeArrowheads="1"/>
          </p:cNvSpPr>
          <p:nvPr/>
        </p:nvSpPr>
        <p:spPr bwMode="auto">
          <a:xfrm>
            <a:off x="3500438" y="4714875"/>
            <a:ext cx="1643062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err="1" smtClean="0"/>
              <a:t>Didgeridoo</a:t>
            </a:r>
            <a:r>
              <a:rPr lang="cs-CZ" dirty="0" smtClean="0"/>
              <a:t>-musical instrument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Australian</a:t>
            </a:r>
            <a:r>
              <a:rPr lang="cs-CZ" dirty="0" smtClean="0"/>
              <a:t> </a:t>
            </a:r>
            <a:r>
              <a:rPr lang="cs-CZ" dirty="0" err="1" smtClean="0"/>
              <a:t>sports-</a:t>
            </a:r>
            <a:r>
              <a:rPr lang="cs-CZ" sz="2400" dirty="0" err="1" smtClean="0"/>
              <a:t>rugby,cricket,swimming,yachting,surfing,horse</a:t>
            </a:r>
            <a:r>
              <a:rPr lang="cs-CZ" sz="2400" dirty="0" smtClean="0"/>
              <a:t> </a:t>
            </a:r>
            <a:r>
              <a:rPr lang="cs-CZ" sz="2400" dirty="0" err="1" smtClean="0"/>
              <a:t>riding,tennis,athletics,Formula</a:t>
            </a:r>
            <a:r>
              <a:rPr lang="cs-CZ" sz="2400" dirty="0" smtClean="0"/>
              <a:t> </a:t>
            </a:r>
            <a:r>
              <a:rPr lang="cs-CZ" sz="2400" dirty="0" err="1" smtClean="0"/>
              <a:t>One</a:t>
            </a:r>
            <a:r>
              <a:rPr lang="cs-CZ" sz="2400" dirty="0" smtClean="0"/>
              <a:t> </a:t>
            </a:r>
            <a:r>
              <a:rPr lang="cs-CZ" sz="2400" dirty="0" err="1" smtClean="0"/>
              <a:t>racing,basketball</a:t>
            </a:r>
            <a:r>
              <a:rPr lang="cs-CZ" sz="2400" dirty="0" smtClean="0"/>
              <a:t>……</a:t>
            </a:r>
          </a:p>
        </p:txBody>
      </p:sp>
      <p:pic>
        <p:nvPicPr>
          <p:cNvPr id="3379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948050"/>
            <a:ext cx="2390775" cy="1343311"/>
          </a:xfrm>
        </p:spPr>
      </p:pic>
      <p:pic>
        <p:nvPicPr>
          <p:cNvPr id="3379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25884" y="1718930"/>
            <a:ext cx="3222679" cy="17820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35896" y="3933056"/>
            <a:ext cx="3714750" cy="23364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090036"/>
            <a:ext cx="1866900" cy="24574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personalities</a:t>
            </a:r>
            <a:r>
              <a:rPr lang="cs-CZ" dirty="0" smtClean="0"/>
              <a:t>- </a:t>
            </a:r>
            <a:r>
              <a:rPr lang="cs-CZ" dirty="0" err="1" smtClean="0"/>
              <a:t>Aussies</a:t>
            </a:r>
            <a:endParaRPr lang="cs-CZ" dirty="0" smtClean="0"/>
          </a:p>
        </p:txBody>
      </p:sp>
      <p:pic>
        <p:nvPicPr>
          <p:cNvPr id="34818" name="Zástupný symbol pro obsah 3" descr="kylie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429375" y="1571625"/>
            <a:ext cx="2120900" cy="2928938"/>
          </a:xfrm>
        </p:spPr>
      </p:pic>
      <p:pic>
        <p:nvPicPr>
          <p:cNvPr id="34819" name="Obrázek 4" descr="stažený soubor (22)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5" y="1500188"/>
            <a:ext cx="2176463" cy="303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0" name="Obrázek 5" descr="stažený soubor (23)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43313" y="1857375"/>
            <a:ext cx="188595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1" name="Obrázek 6" descr="stažený soubor (21)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357563" y="4572000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831" y="4572000"/>
            <a:ext cx="2314575" cy="19716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7457256" cy="4929411"/>
          </a:xfrm>
        </p:spPr>
        <p:txBody>
          <a:bodyPr/>
          <a:lstStyle/>
          <a:p>
            <a:pPr marL="36512" indent="0">
              <a:buNone/>
            </a:pPr>
            <a:r>
              <a:rPr lang="en-US" sz="2000" b="1" dirty="0" smtClean="0">
                <a:solidFill>
                  <a:schemeClr val="accent3"/>
                </a:solidFill>
              </a:rPr>
              <a:t>Australia Day</a:t>
            </a:r>
            <a:r>
              <a:rPr lang="en-US" sz="2000" dirty="0" smtClean="0">
                <a:solidFill>
                  <a:schemeClr val="accent3"/>
                </a:solidFill>
              </a:rPr>
              <a:t> is the official national d</a:t>
            </a:r>
            <a:r>
              <a:rPr lang="cs-CZ" sz="2000" dirty="0" err="1" smtClean="0">
                <a:solidFill>
                  <a:schemeClr val="accent3"/>
                </a:solidFill>
              </a:rPr>
              <a:t>ay</a:t>
            </a:r>
            <a:r>
              <a:rPr lang="en-US" sz="2000" dirty="0" smtClean="0">
                <a:solidFill>
                  <a:schemeClr val="accent3"/>
                </a:solidFill>
              </a:rPr>
              <a:t> of </a:t>
            </a:r>
            <a:r>
              <a:rPr lang="cs-CZ" sz="2000" dirty="0" smtClean="0">
                <a:solidFill>
                  <a:schemeClr val="accent3"/>
                </a:solidFill>
              </a:rPr>
              <a:t> </a:t>
            </a:r>
            <a:r>
              <a:rPr lang="cs-CZ" sz="2000" dirty="0" err="1">
                <a:solidFill>
                  <a:schemeClr val="accent3"/>
                </a:solidFill>
              </a:rPr>
              <a:t>A</a:t>
            </a:r>
            <a:r>
              <a:rPr lang="cs-CZ" sz="2000" dirty="0" err="1" smtClean="0">
                <a:solidFill>
                  <a:schemeClr val="accent3"/>
                </a:solidFill>
              </a:rPr>
              <a:t>ustralia</a:t>
            </a:r>
            <a:r>
              <a:rPr lang="en-US" sz="2000" dirty="0" smtClean="0">
                <a:solidFill>
                  <a:schemeClr val="accent3"/>
                </a:solidFill>
              </a:rPr>
              <a:t>. Celebrated annually on 26 January, it marks the anniversary of the 1788 arrival of the </a:t>
            </a:r>
            <a:r>
              <a:rPr lang="cs-CZ" sz="2000" dirty="0" smtClean="0">
                <a:solidFill>
                  <a:schemeClr val="accent3"/>
                </a:solidFill>
              </a:rPr>
              <a:t> </a:t>
            </a:r>
            <a:r>
              <a:rPr lang="cs-CZ" sz="2000" dirty="0" err="1" smtClean="0">
                <a:solidFill>
                  <a:schemeClr val="accent3"/>
                </a:solidFill>
              </a:rPr>
              <a:t>First</a:t>
            </a:r>
            <a:r>
              <a:rPr lang="cs-CZ" sz="2000" dirty="0" smtClean="0">
                <a:solidFill>
                  <a:schemeClr val="accent3"/>
                </a:solidFill>
              </a:rPr>
              <a:t> </a:t>
            </a:r>
            <a:r>
              <a:rPr lang="cs-CZ" sz="2000" dirty="0" err="1" smtClean="0">
                <a:solidFill>
                  <a:schemeClr val="accent3"/>
                </a:solidFill>
              </a:rPr>
              <a:t>Fleet</a:t>
            </a:r>
            <a:r>
              <a:rPr lang="en-US" sz="2000" dirty="0" smtClean="0">
                <a:solidFill>
                  <a:schemeClr val="accent3"/>
                </a:solidFill>
              </a:rPr>
              <a:t> of </a:t>
            </a:r>
            <a:r>
              <a:rPr lang="cs-CZ" sz="2000" dirty="0">
                <a:solidFill>
                  <a:schemeClr val="accent3"/>
                </a:solidFill>
              </a:rPr>
              <a:t>B</a:t>
            </a:r>
            <a:r>
              <a:rPr lang="en-US" sz="2000" dirty="0" err="1" smtClean="0">
                <a:solidFill>
                  <a:schemeClr val="accent3"/>
                </a:solidFill>
              </a:rPr>
              <a:t>ritish</a:t>
            </a:r>
            <a:r>
              <a:rPr lang="en-US" sz="2000" dirty="0" smtClean="0">
                <a:solidFill>
                  <a:schemeClr val="accent3"/>
                </a:solidFill>
              </a:rPr>
              <a:t> </a:t>
            </a:r>
            <a:r>
              <a:rPr lang="cs-CZ" sz="2000" dirty="0" smtClean="0">
                <a:solidFill>
                  <a:schemeClr val="accent3"/>
                </a:solidFill>
              </a:rPr>
              <a:t>s</a:t>
            </a:r>
            <a:r>
              <a:rPr lang="en-US" sz="2000" dirty="0" smtClean="0">
                <a:solidFill>
                  <a:schemeClr val="accent3"/>
                </a:solidFill>
              </a:rPr>
              <a:t>hips </a:t>
            </a:r>
            <a:r>
              <a:rPr lang="cs-CZ" sz="2000" dirty="0" smtClean="0">
                <a:solidFill>
                  <a:schemeClr val="accent3"/>
                </a:solidFill>
              </a:rPr>
              <a:t>in</a:t>
            </a:r>
            <a:r>
              <a:rPr lang="en-US" sz="2000" dirty="0" smtClean="0">
                <a:solidFill>
                  <a:schemeClr val="accent3"/>
                </a:solidFill>
              </a:rPr>
              <a:t> </a:t>
            </a:r>
            <a:r>
              <a:rPr lang="cs-CZ" sz="2000" dirty="0" smtClean="0">
                <a:solidFill>
                  <a:schemeClr val="accent3"/>
                </a:solidFill>
              </a:rPr>
              <a:t> New </a:t>
            </a:r>
            <a:r>
              <a:rPr lang="cs-CZ" sz="2000" dirty="0" err="1">
                <a:solidFill>
                  <a:schemeClr val="accent3"/>
                </a:solidFill>
              </a:rPr>
              <a:t>S</a:t>
            </a:r>
            <a:r>
              <a:rPr lang="cs-CZ" sz="2000" dirty="0" err="1" smtClean="0">
                <a:solidFill>
                  <a:schemeClr val="accent3"/>
                </a:solidFill>
              </a:rPr>
              <a:t>outh</a:t>
            </a:r>
            <a:r>
              <a:rPr lang="cs-CZ" sz="2000" dirty="0" smtClean="0">
                <a:solidFill>
                  <a:schemeClr val="accent3"/>
                </a:solidFill>
              </a:rPr>
              <a:t> Wales</a:t>
            </a:r>
            <a:r>
              <a:rPr lang="cs-CZ" sz="2000" dirty="0">
                <a:solidFill>
                  <a:schemeClr val="accent3"/>
                </a:solidFill>
              </a:rPr>
              <a:t>.</a:t>
            </a:r>
            <a:r>
              <a:rPr lang="en-US" sz="2000" dirty="0" smtClean="0">
                <a:solidFill>
                  <a:schemeClr val="accent3"/>
                </a:solidFill>
              </a:rPr>
              <a:t> </a:t>
            </a:r>
            <a:r>
              <a:rPr lang="en-US" sz="2000" dirty="0" smtClean="0"/>
              <a:t>In </a:t>
            </a:r>
            <a:r>
              <a:rPr lang="en-US" sz="2000" dirty="0"/>
              <a:t>contemporary Australia, celebrations reflect the diverse society and landscape of the nation, and are marked by community and family </a:t>
            </a:r>
            <a:r>
              <a:rPr lang="en-US" sz="2000" dirty="0" smtClean="0"/>
              <a:t>events</a:t>
            </a:r>
            <a:endParaRPr lang="cs-CZ" sz="20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69348" y="2852936"/>
            <a:ext cx="4423131" cy="225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8056" y="3429000"/>
            <a:ext cx="4250254" cy="235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7467600" cy="1143000"/>
          </a:xfrm>
        </p:spPr>
        <p:txBody>
          <a:bodyPr/>
          <a:lstStyle/>
          <a:p>
            <a:r>
              <a:rPr lang="cs-CZ" dirty="0" err="1" smtClean="0"/>
              <a:t>Australia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4491883"/>
            <a:ext cx="1914525" cy="2381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35024"/>
            <a:ext cx="7467600" cy="1143000"/>
          </a:xfrm>
        </p:spPr>
        <p:txBody>
          <a:bodyPr/>
          <a:lstStyle/>
          <a:p>
            <a:r>
              <a:rPr lang="cs-CZ" dirty="0" err="1" smtClean="0"/>
              <a:t>Sources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7467600" cy="5217443"/>
          </a:xfrm>
        </p:spPr>
        <p:txBody>
          <a:bodyPr/>
          <a:lstStyle/>
          <a:p>
            <a:r>
              <a:rPr lang="cs-CZ" sz="1800" dirty="0" smtClean="0">
                <a:hlinkClick r:id="rId2"/>
              </a:rPr>
              <a:t>http://www.immigration2australia.com/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http://en.wikipedia.org/wiki/File:Flag_of_Australia.svg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http://www.worldatlas.com/webimage/countrys/oceania/au.htm7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http://www.oapb.cz/skolst/projekt2009/anj/australia/population.htm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http://ozziesaffa.blogspot.cz/2010/04/australia-aborigine-infanticide.html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http://en.wikipedia.org/wiki/Canberra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http://www.iryla.com/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http://de.wikipedia.org/wiki/Sydney_Harbour_Bridge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http://www.studentpoint.cz/8-sport/2814-do-2.-kola-australian-open-postoupilo-deset-cechu#.U0sZAFV_sTw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http://www.sabrehq.com/destnations/melbourne.htm</a:t>
            </a:r>
            <a:endParaRPr lang="cs-CZ" sz="1800" dirty="0" smtClean="0"/>
          </a:p>
          <a:p>
            <a:r>
              <a:rPr lang="cs-CZ" sz="1800" dirty="0" smtClean="0">
                <a:hlinkClick r:id="rId12"/>
              </a:rPr>
              <a:t>http://www.rainharvest.co.za/2012/08/australia-perth-water-crisis-sparks-plea-for-help/</a:t>
            </a:r>
            <a:endParaRPr lang="cs-CZ" sz="1800" dirty="0" smtClean="0"/>
          </a:p>
          <a:p>
            <a:r>
              <a:rPr lang="cs-CZ" sz="1800" dirty="0">
                <a:hlinkClick r:id="rId13"/>
              </a:rPr>
              <a:t>http://</a:t>
            </a:r>
            <a:r>
              <a:rPr lang="cs-CZ" sz="1800" dirty="0" smtClean="0">
                <a:hlinkClick r:id="rId13"/>
              </a:rPr>
              <a:t>turtledove.wikia.com/wiki/Perth</a:t>
            </a:r>
            <a:endParaRPr lang="cs-CZ" sz="1800" dirty="0" smtClean="0"/>
          </a:p>
          <a:p>
            <a:r>
              <a:rPr lang="cs-CZ" sz="1800" dirty="0">
                <a:hlinkClick r:id="rId14"/>
              </a:rPr>
              <a:t>http://</a:t>
            </a:r>
            <a:r>
              <a:rPr lang="cs-CZ" sz="1800" dirty="0" smtClean="0">
                <a:hlinkClick r:id="rId14"/>
              </a:rPr>
              <a:t>www.touristmaker.com/cities/adelaide.html</a:t>
            </a:r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19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603448"/>
            <a:ext cx="7673280" cy="2021086"/>
          </a:xfrm>
        </p:spPr>
        <p:txBody>
          <a:bodyPr/>
          <a:lstStyle/>
          <a:p>
            <a:r>
              <a:rPr lang="cs-CZ" dirty="0" err="1" smtClean="0"/>
              <a:t>Sources</a:t>
            </a:r>
            <a:r>
              <a:rPr lang="cs-CZ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7745288" cy="5361459"/>
          </a:xfrm>
        </p:spPr>
        <p:txBody>
          <a:bodyPr/>
          <a:lstStyle/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www.flightsaustralia.com.au/Cheap-Flights-Adelaide-to-India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http://www.lyonsarch.com.au/anu-john-curtin-school-of-medical-research-stage</a:t>
            </a:r>
            <a:r>
              <a:rPr lang="cs-CZ" sz="1800" dirty="0" smtClean="0">
                <a:hlinkClick r:id="rId3"/>
              </a:rPr>
              <a:t>/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www.best-masters.com/ranking-master-in-australia/master-auditing-and-accounting/university-of-canberra-master-of-professional-accounting.html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http://sepetjian.wordpress.com/2012/05/04/age-limiting-factors-the-great-barrier-reef</a:t>
            </a:r>
            <a:r>
              <a:rPr lang="cs-CZ" sz="1800" dirty="0" smtClean="0">
                <a:hlinkClick r:id="rId5"/>
              </a:rPr>
              <a:t>/</a:t>
            </a:r>
            <a:endParaRPr lang="cs-CZ" sz="1800" dirty="0" smtClean="0"/>
          </a:p>
          <a:p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www.banyan-tree.com.au/recommendations/uluru.html</a:t>
            </a:r>
            <a:endParaRPr lang="cs-CZ" sz="1800" dirty="0" smtClean="0"/>
          </a:p>
          <a:p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vacationidea.com/family/Vacation_Australia_Sea_Turtles_Hatching_Beach.html</a:t>
            </a:r>
            <a:endParaRPr lang="cs-CZ" sz="1800" dirty="0" smtClean="0"/>
          </a:p>
          <a:p>
            <a:r>
              <a:rPr lang="cs-CZ" sz="1800" dirty="0">
                <a:hlinkClick r:id="rId8"/>
              </a:rPr>
              <a:t>http://www.placestoseeinyourlifetime.com/top-10-diving-sites-in-the-world-8457</a:t>
            </a:r>
            <a:r>
              <a:rPr lang="cs-CZ" sz="1800" dirty="0" smtClean="0">
                <a:hlinkClick r:id="rId8"/>
              </a:rPr>
              <a:t>/</a:t>
            </a:r>
            <a:endParaRPr lang="cs-CZ" sz="1800" dirty="0" smtClean="0"/>
          </a:p>
          <a:p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www.bookyourgolf.net/region/Tasmania</a:t>
            </a:r>
            <a:endParaRPr lang="cs-CZ" sz="1800" dirty="0" smtClean="0"/>
          </a:p>
          <a:p>
            <a:r>
              <a:rPr lang="cs-CZ" sz="1800" dirty="0">
                <a:hlinkClick r:id="rId10"/>
              </a:rPr>
              <a:t>http://www.allianceabroad.com/tasmania</a:t>
            </a:r>
            <a:r>
              <a:rPr lang="cs-CZ" sz="1800" dirty="0" smtClean="0">
                <a:hlinkClick r:id="rId10"/>
              </a:rPr>
              <a:t>/</a:t>
            </a:r>
            <a:endParaRPr lang="cs-CZ" sz="1800" dirty="0" smtClean="0"/>
          </a:p>
          <a:p>
            <a:r>
              <a:rPr lang="cs-CZ" sz="1800" dirty="0">
                <a:hlinkClick r:id="rId11"/>
              </a:rPr>
              <a:t>http://</a:t>
            </a:r>
            <a:r>
              <a:rPr lang="cs-CZ" sz="1800" dirty="0" smtClean="0">
                <a:hlinkClick r:id="rId11"/>
              </a:rPr>
              <a:t>www.tasmaniatrip.com/tasmania-devil.html</a:t>
            </a:r>
            <a:endParaRPr lang="cs-CZ" sz="1800" dirty="0" smtClean="0"/>
          </a:p>
          <a:p>
            <a:r>
              <a:rPr lang="cs-CZ" sz="1800" dirty="0">
                <a:hlinkClick r:id="rId12"/>
              </a:rPr>
              <a:t>http://zactopia.wordpress.com/2010/08/16/why-you-should-give-a-square-shit-about-wombats</a:t>
            </a:r>
            <a:r>
              <a:rPr lang="cs-CZ" sz="1800" dirty="0" smtClean="0">
                <a:hlinkClick r:id="rId12"/>
              </a:rPr>
              <a:t>/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648303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603448"/>
            <a:ext cx="7745288" cy="2021086"/>
          </a:xfrm>
        </p:spPr>
        <p:txBody>
          <a:bodyPr/>
          <a:lstStyle/>
          <a:p>
            <a:r>
              <a:rPr lang="cs-CZ" dirty="0" err="1" smtClean="0"/>
              <a:t>Sources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92696"/>
            <a:ext cx="7745288" cy="5145435"/>
          </a:xfrm>
        </p:spPr>
        <p:txBody>
          <a:bodyPr/>
          <a:lstStyle/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scienceforkids.kidipede.com/biology/animals/chordates/mammals/platypus.htm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digitaljournal.com/blog/8232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http://www.redorbit.com/news/science/1543585/research_challenges_assumptions_of_flightless_bird_evolution</a:t>
            </a:r>
            <a:r>
              <a:rPr lang="cs-CZ" sz="1800" dirty="0" smtClean="0">
                <a:hlinkClick r:id="rId4"/>
              </a:rPr>
              <a:t>/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</a:t>
            </a:r>
            <a:r>
              <a:rPr lang="cs-CZ" sz="1800" dirty="0">
                <a:hlinkClick r:id="rId5"/>
              </a:rPr>
              <a:t>://hdwallpappers.com/kangaroo-wallpaper</a:t>
            </a:r>
            <a:r>
              <a:rPr lang="cs-CZ" sz="1800" dirty="0" smtClean="0">
                <a:hlinkClick r:id="rId5"/>
              </a:rPr>
              <a:t>/</a:t>
            </a:r>
            <a:endParaRPr lang="cs-CZ" sz="1800" dirty="0" smtClean="0"/>
          </a:p>
          <a:p>
            <a:r>
              <a:rPr lang="cs-CZ" sz="1800" dirty="0">
                <a:hlinkClick r:id="rId6"/>
              </a:rPr>
              <a:t>http://newswatch.nationalgeographic.com/2012/08/25/top-25-wild-bird-photographs-of-the-week-21/rainbow-lorikeet-nsw-australia-peter-styring</a:t>
            </a:r>
            <a:r>
              <a:rPr lang="cs-CZ" sz="1800" dirty="0" smtClean="0">
                <a:hlinkClick r:id="rId6"/>
              </a:rPr>
              <a:t>/</a:t>
            </a:r>
            <a:endParaRPr lang="cs-CZ" sz="1800" dirty="0" smtClean="0"/>
          </a:p>
          <a:p>
            <a:r>
              <a:rPr lang="cs-CZ" sz="1800" dirty="0">
                <a:hlinkClick r:id="rId7"/>
              </a:rPr>
              <a:t>http://animalspicwallpaper.com/koala-bears-koala-bears-wallpaper-koala-bears-picture-koala-bears-3</a:t>
            </a:r>
            <a:r>
              <a:rPr lang="cs-CZ" sz="1800" dirty="0" smtClean="0">
                <a:hlinkClick r:id="rId7"/>
              </a:rPr>
              <a:t>/</a:t>
            </a:r>
            <a:endParaRPr lang="cs-CZ" sz="1800" dirty="0" smtClean="0"/>
          </a:p>
          <a:p>
            <a:r>
              <a:rPr lang="cs-CZ" sz="1800" dirty="0">
                <a:hlinkClick r:id="rId8"/>
              </a:rPr>
              <a:t>http://www.listandalucia.com/news/news-world/surfer-dies-after-shark-attack-in-australia</a:t>
            </a:r>
            <a:r>
              <a:rPr lang="cs-CZ" sz="1800" dirty="0" smtClean="0">
                <a:hlinkClick r:id="rId8"/>
              </a:rPr>
              <a:t>/</a:t>
            </a:r>
            <a:endParaRPr lang="cs-CZ" sz="1800" dirty="0" smtClean="0"/>
          </a:p>
          <a:p>
            <a:r>
              <a:rPr lang="cs-CZ" sz="1800" dirty="0">
                <a:solidFill>
                  <a:schemeClr val="bg1"/>
                </a:solidFill>
              </a:rPr>
              <a:t>http://www.australiangeographic.com.au/topics/wildlife/2012/08/australian-spiders-the-10-most-dangerous</a:t>
            </a:r>
            <a:r>
              <a:rPr lang="cs-CZ" sz="1800" dirty="0" smtClean="0">
                <a:solidFill>
                  <a:schemeClr val="bg1"/>
                </a:solidFill>
              </a:rPr>
              <a:t>/</a:t>
            </a:r>
          </a:p>
          <a:p>
            <a:r>
              <a:rPr lang="cs-CZ" sz="1800" dirty="0">
                <a:solidFill>
                  <a:schemeClr val="bg1"/>
                </a:solidFill>
              </a:rPr>
              <a:t>http://www.australiazoo.com.au/our-animals/amazing-animals/reptiles/?</a:t>
            </a:r>
            <a:r>
              <a:rPr lang="cs-CZ" sz="1800" dirty="0" smtClean="0">
                <a:solidFill>
                  <a:schemeClr val="bg1"/>
                </a:solidFill>
              </a:rPr>
              <a:t>reptile=venomous_snakes</a:t>
            </a:r>
          </a:p>
          <a:p>
            <a:r>
              <a:rPr lang="cs-CZ" sz="1800" dirty="0">
                <a:solidFill>
                  <a:schemeClr val="bg1"/>
                </a:solidFill>
              </a:rPr>
              <a:t>http://</a:t>
            </a:r>
            <a:r>
              <a:rPr lang="cs-CZ" sz="1800" dirty="0" smtClean="0">
                <a:solidFill>
                  <a:schemeClr val="bg1"/>
                </a:solidFill>
              </a:rPr>
              <a:t>en.wikipedia.org/wiki/Saltwater_crocodile</a:t>
            </a:r>
          </a:p>
          <a:p>
            <a:endParaRPr lang="cs-CZ" sz="1800" dirty="0" smtClean="0">
              <a:solidFill>
                <a:schemeClr val="bg1"/>
              </a:solidFill>
            </a:endParaRP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146213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387424"/>
            <a:ext cx="7924800" cy="1805062"/>
          </a:xfrm>
        </p:spPr>
        <p:txBody>
          <a:bodyPr/>
          <a:lstStyle/>
          <a:p>
            <a:r>
              <a:rPr lang="cs-CZ" dirty="0" err="1" smtClean="0"/>
              <a:t>Sources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7817296" cy="5217443"/>
          </a:xfrm>
        </p:spPr>
        <p:txBody>
          <a:bodyPr/>
          <a:lstStyle/>
          <a:p>
            <a:r>
              <a:rPr lang="cs-CZ" sz="1800" dirty="0">
                <a:solidFill>
                  <a:schemeClr val="bg1"/>
                </a:solidFill>
              </a:rPr>
              <a:t>http://</a:t>
            </a:r>
            <a:r>
              <a:rPr lang="cs-CZ" sz="1800" dirty="0" smtClean="0">
                <a:solidFill>
                  <a:schemeClr val="bg1"/>
                </a:solidFill>
              </a:rPr>
              <a:t>www.bohemia-style.com/Tea-Trees-and-Their-Therapeutic-Properties-sp-47.html</a:t>
            </a:r>
          </a:p>
          <a:p>
            <a:r>
              <a:rPr lang="cs-CZ" sz="1800" dirty="0">
                <a:solidFill>
                  <a:schemeClr val="bg1"/>
                </a:solidFill>
              </a:rPr>
              <a:t>http://</a:t>
            </a:r>
            <a:r>
              <a:rPr lang="cs-CZ" sz="1800" dirty="0" smtClean="0">
                <a:solidFill>
                  <a:schemeClr val="bg1"/>
                </a:solidFill>
              </a:rPr>
              <a:t>www.earthmother.ie/products/Optima-Antiseptic-Tea-Tree-Oil-10mls.html</a:t>
            </a:r>
          </a:p>
          <a:p>
            <a:r>
              <a:rPr lang="cs-CZ" sz="1800" dirty="0">
                <a:solidFill>
                  <a:schemeClr val="bg1"/>
                </a:solidFill>
              </a:rPr>
              <a:t>http://</a:t>
            </a:r>
            <a:r>
              <a:rPr lang="cs-CZ" sz="1800" dirty="0" smtClean="0">
                <a:solidFill>
                  <a:schemeClr val="bg1"/>
                </a:solidFill>
              </a:rPr>
              <a:t>www.alibaba.com/product-detail/Eucalyptus-Trees_111509297/showimage.html</a:t>
            </a:r>
          </a:p>
          <a:p>
            <a:r>
              <a:rPr lang="cs-CZ" sz="1800" dirty="0">
                <a:solidFill>
                  <a:schemeClr val="bg1"/>
                </a:solidFill>
              </a:rPr>
              <a:t>http://</a:t>
            </a:r>
            <a:r>
              <a:rPr lang="cs-CZ" sz="1800" dirty="0" smtClean="0">
                <a:solidFill>
                  <a:schemeClr val="bg1"/>
                </a:solidFill>
              </a:rPr>
              <a:t>www.drugstore.com/now-essential-oils-eucalyptus-oil-100-pure/qxp399607</a:t>
            </a:r>
          </a:p>
          <a:p>
            <a:r>
              <a:rPr lang="cs-CZ" sz="1800" dirty="0">
                <a:solidFill>
                  <a:schemeClr val="bg1"/>
                </a:solidFill>
              </a:rPr>
              <a:t>http://</a:t>
            </a:r>
            <a:r>
              <a:rPr lang="cs-CZ" sz="1800" dirty="0" smtClean="0">
                <a:solidFill>
                  <a:schemeClr val="bg1"/>
                </a:solidFill>
              </a:rPr>
              <a:t>www.downunderweb.com/souvenirs.html</a:t>
            </a:r>
          </a:p>
          <a:p>
            <a:r>
              <a:rPr lang="cs-CZ" sz="1800" dirty="0">
                <a:solidFill>
                  <a:schemeClr val="bg1"/>
                </a:solidFill>
              </a:rPr>
              <a:t>http://</a:t>
            </a:r>
            <a:r>
              <a:rPr lang="cs-CZ" sz="1800" dirty="0" smtClean="0">
                <a:solidFill>
                  <a:schemeClr val="bg1"/>
                </a:solidFill>
              </a:rPr>
              <a:t>www.didgeridoo.es/austral.html</a:t>
            </a:r>
          </a:p>
          <a:p>
            <a:r>
              <a:rPr lang="cs-CZ" sz="1800" dirty="0">
                <a:solidFill>
                  <a:schemeClr val="bg1"/>
                </a:solidFill>
              </a:rPr>
              <a:t>http://www.spiralapacov.cz/2011/12</a:t>
            </a:r>
            <a:r>
              <a:rPr lang="cs-CZ" sz="1800" dirty="0" smtClean="0">
                <a:solidFill>
                  <a:schemeClr val="bg1"/>
                </a:solidFill>
              </a:rPr>
              <a:t>/</a:t>
            </a:r>
          </a:p>
          <a:p>
            <a:r>
              <a:rPr lang="cs-CZ" sz="1800" dirty="0">
                <a:solidFill>
                  <a:schemeClr val="bg1"/>
                </a:solidFill>
              </a:rPr>
              <a:t>http://</a:t>
            </a:r>
            <a:r>
              <a:rPr lang="cs-CZ" sz="1800" dirty="0" smtClean="0">
                <a:solidFill>
                  <a:schemeClr val="bg1"/>
                </a:solidFill>
              </a:rPr>
              <a:t>www.theepochtimes.com/n2/australia/australian-sports-briefs-sunday-sept-12-42429.html</a:t>
            </a:r>
          </a:p>
          <a:p>
            <a:r>
              <a:rPr lang="cs-CZ" sz="1800" dirty="0">
                <a:solidFill>
                  <a:schemeClr val="bg1"/>
                </a:solidFill>
              </a:rPr>
              <a:t>http://</a:t>
            </a:r>
            <a:r>
              <a:rPr lang="cs-CZ" sz="1800" dirty="0" smtClean="0">
                <a:solidFill>
                  <a:schemeClr val="bg1"/>
                </a:solidFill>
              </a:rPr>
              <a:t>www.odt.co.nz/sport/cricket/20235/cricket-symonds-expelled-australian-team</a:t>
            </a:r>
          </a:p>
          <a:p>
            <a:r>
              <a:rPr lang="cs-CZ" sz="1800" dirty="0">
                <a:solidFill>
                  <a:schemeClr val="bg1"/>
                </a:solidFill>
              </a:rPr>
              <a:t>http://</a:t>
            </a:r>
            <a:r>
              <a:rPr lang="cs-CZ" sz="1800" dirty="0" smtClean="0">
                <a:solidFill>
                  <a:schemeClr val="bg1"/>
                </a:solidFill>
              </a:rPr>
              <a:t>www.dailytelegraph.com.au/ian-thorpe-set-to-reveal-swimming-future-tomorrow/story-e6freuy9-1225998200634</a:t>
            </a:r>
          </a:p>
          <a:p>
            <a:r>
              <a:rPr lang="cs-CZ" sz="1800" dirty="0">
                <a:solidFill>
                  <a:schemeClr val="bg1"/>
                </a:solidFill>
              </a:rPr>
              <a:t>https://</a:t>
            </a:r>
            <a:r>
              <a:rPr lang="cs-CZ" sz="1800" dirty="0" smtClean="0">
                <a:solidFill>
                  <a:schemeClr val="bg1"/>
                </a:solidFill>
              </a:rPr>
              <a:t>www.surfingaustralia.com/shop/product.php?id=25</a:t>
            </a:r>
          </a:p>
          <a:p>
            <a:endParaRPr lang="cs-CZ" sz="1800" dirty="0" smtClean="0">
              <a:solidFill>
                <a:schemeClr val="bg1"/>
              </a:solidFill>
            </a:endParaRPr>
          </a:p>
          <a:p>
            <a:endParaRPr lang="cs-CZ" sz="1800" dirty="0" smtClean="0">
              <a:solidFill>
                <a:schemeClr val="bg1"/>
              </a:solidFill>
            </a:endParaRPr>
          </a:p>
          <a:p>
            <a:endParaRPr lang="cs-CZ" sz="1800" dirty="0" smtClean="0">
              <a:solidFill>
                <a:schemeClr val="bg1"/>
              </a:solidFill>
            </a:endParaRPr>
          </a:p>
          <a:p>
            <a:endParaRPr lang="cs-CZ" sz="1800" dirty="0" smtClean="0">
              <a:solidFill>
                <a:schemeClr val="bg1"/>
              </a:solidFill>
            </a:endParaRPr>
          </a:p>
          <a:p>
            <a:endParaRPr lang="cs-CZ" sz="1800" dirty="0" smtClean="0">
              <a:solidFill>
                <a:schemeClr val="bg1"/>
              </a:solidFill>
            </a:endParaRPr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42725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Sources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>
                <a:solidFill>
                  <a:schemeClr val="bg1"/>
                </a:solidFill>
              </a:rPr>
              <a:t>http://</a:t>
            </a:r>
            <a:r>
              <a:rPr lang="cs-CZ" sz="1800" dirty="0" smtClean="0">
                <a:solidFill>
                  <a:schemeClr val="bg1"/>
                </a:solidFill>
              </a:rPr>
              <a:t>www.people.com/people/nicole_kidman/</a:t>
            </a:r>
          </a:p>
          <a:p>
            <a:r>
              <a:rPr lang="cs-CZ" sz="1800" dirty="0">
                <a:solidFill>
                  <a:schemeClr val="bg1"/>
                </a:solidFill>
              </a:rPr>
              <a:t>http://</a:t>
            </a:r>
            <a:r>
              <a:rPr lang="cs-CZ" sz="1800" dirty="0" smtClean="0">
                <a:solidFill>
                  <a:schemeClr val="bg1"/>
                </a:solidFill>
              </a:rPr>
              <a:t>cs.wikipedia.org/wiki/Kylie_Minogue</a:t>
            </a:r>
          </a:p>
          <a:p>
            <a:r>
              <a:rPr lang="cs-CZ" sz="1800" dirty="0">
                <a:solidFill>
                  <a:schemeClr val="bg1"/>
                </a:solidFill>
              </a:rPr>
              <a:t>http://</a:t>
            </a:r>
            <a:r>
              <a:rPr lang="cs-CZ" sz="1800" dirty="0" smtClean="0">
                <a:solidFill>
                  <a:schemeClr val="bg1"/>
                </a:solidFill>
              </a:rPr>
              <a:t>www.femina.cz/magazin/celebrity/mel-gibson-pan-jekyll-i-hyde.html</a:t>
            </a:r>
          </a:p>
          <a:p>
            <a:r>
              <a:rPr lang="cs-CZ" sz="1800" dirty="0">
                <a:solidFill>
                  <a:schemeClr val="bg1"/>
                </a:solidFill>
              </a:rPr>
              <a:t>http://</a:t>
            </a:r>
            <a:r>
              <a:rPr lang="cs-CZ" sz="1800" dirty="0" smtClean="0">
                <a:solidFill>
                  <a:schemeClr val="bg1"/>
                </a:solidFill>
              </a:rPr>
              <a:t>buboblog.blogspot.cz/2009/11/buboblog-quiz-acdc-versus-spinal-tap.html</a:t>
            </a:r>
          </a:p>
          <a:p>
            <a:r>
              <a:rPr lang="cs-CZ" sz="1800" dirty="0">
                <a:solidFill>
                  <a:schemeClr val="bg1"/>
                </a:solidFill>
              </a:rPr>
              <a:t>http://kckangaroo.wordpress.com/2011/01/29/week-4-australia-day/2011-01-26-australia-day1-4</a:t>
            </a:r>
            <a:r>
              <a:rPr lang="cs-CZ" sz="1800" dirty="0" smtClean="0">
                <a:solidFill>
                  <a:schemeClr val="bg1"/>
                </a:solidFill>
              </a:rPr>
              <a:t>/</a:t>
            </a:r>
          </a:p>
          <a:p>
            <a:r>
              <a:rPr lang="cs-CZ" sz="1800" dirty="0">
                <a:solidFill>
                  <a:schemeClr val="bg1"/>
                </a:solidFill>
              </a:rPr>
              <a:t>http://</a:t>
            </a:r>
            <a:r>
              <a:rPr lang="cs-CZ" sz="1800" dirty="0" smtClean="0">
                <a:solidFill>
                  <a:schemeClr val="bg1"/>
                </a:solidFill>
              </a:rPr>
              <a:t>femme-fitale.com/2014/01/to-australia.html</a:t>
            </a:r>
          </a:p>
          <a:p>
            <a:r>
              <a:rPr lang="cs-CZ" sz="1800" dirty="0">
                <a:solidFill>
                  <a:schemeClr val="bg1"/>
                </a:solidFill>
              </a:rPr>
              <a:t>http://</a:t>
            </a:r>
            <a:r>
              <a:rPr lang="cs-CZ" sz="1800" dirty="0" smtClean="0">
                <a:solidFill>
                  <a:schemeClr val="bg1"/>
                </a:solidFill>
              </a:rPr>
              <a:t>www.thememphisagency.com/our-work/aussie-bbq-legends</a:t>
            </a:r>
          </a:p>
          <a:p>
            <a:r>
              <a:rPr lang="cs-CZ" sz="1800" dirty="0">
                <a:solidFill>
                  <a:schemeClr val="bg1"/>
                </a:solidFill>
              </a:rPr>
              <a:t>http://en.wikipedia.org/wiki/Steve_Irwin</a:t>
            </a:r>
            <a:endParaRPr lang="cs-CZ" sz="1800" dirty="0" smtClean="0">
              <a:solidFill>
                <a:schemeClr val="bg1"/>
              </a:solidFill>
            </a:endParaRP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560303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Vlastní 2">
      <a:dk1>
        <a:sysClr val="windowText" lastClr="000000"/>
      </a:dk1>
      <a:lt1>
        <a:srgbClr val="FFC000"/>
      </a:lt1>
      <a:dk2>
        <a:srgbClr val="F88608"/>
      </a:dk2>
      <a:lt2>
        <a:srgbClr val="FFC000"/>
      </a:lt2>
      <a:accent1>
        <a:srgbClr val="3B3B3B"/>
      </a:accent1>
      <a:accent2>
        <a:srgbClr val="F88608"/>
      </a:accent2>
      <a:accent3>
        <a:srgbClr val="FFC000"/>
      </a:accent3>
      <a:accent4>
        <a:srgbClr val="3B3B3B"/>
      </a:accent4>
      <a:accent5>
        <a:srgbClr val="FFC000"/>
      </a:accent5>
      <a:accent6>
        <a:srgbClr val="F88608"/>
      </a:accent6>
      <a:hlink>
        <a:srgbClr val="000000"/>
      </a:hlink>
      <a:folHlink>
        <a:srgbClr val="FFC00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Default 2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647</TotalTime>
  <Words>653</Words>
  <Application>Microsoft Office PowerPoint</Application>
  <PresentationFormat>Předvádění na obrazovce (4:3)</PresentationFormat>
  <Paragraphs>186</Paragraphs>
  <Slides>29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29</vt:i4>
      </vt:variant>
    </vt:vector>
  </HeadingPairs>
  <TitlesOfParts>
    <vt:vector size="43" baseType="lpstr">
      <vt:lpstr>Microsoft YaHei</vt:lpstr>
      <vt:lpstr>Arial</vt:lpstr>
      <vt:lpstr>Calibri</vt:lpstr>
      <vt:lpstr>Franklin Gothic Book</vt:lpstr>
      <vt:lpstr>Lucida Sans Unicode</vt:lpstr>
      <vt:lpstr>Mangal</vt:lpstr>
      <vt:lpstr>Perpetua</vt:lpstr>
      <vt:lpstr>StarSymbol</vt:lpstr>
      <vt:lpstr>Tahoma</vt:lpstr>
      <vt:lpstr>Times New Roman</vt:lpstr>
      <vt:lpstr>Wingdings 2</vt:lpstr>
      <vt:lpstr>Technický</vt:lpstr>
      <vt:lpstr>Motiv systému Office</vt:lpstr>
      <vt:lpstr>Default 2</vt:lpstr>
      <vt:lpstr>Prezentace aplikace PowerPoint</vt:lpstr>
      <vt:lpstr>Prezentace aplikace PowerPoint</vt:lpstr>
      <vt:lpstr>Australia Down Under OZ       </vt:lpstr>
      <vt:lpstr>AUSTRALIAN FLAG</vt:lpstr>
      <vt:lpstr>Who is the head of state?  </vt:lpstr>
      <vt:lpstr>MAP-CHARACTERIZE GEOGRAPHY OF AUSTRALIA</vt:lpstr>
      <vt:lpstr>Aborigines</vt:lpstr>
      <vt:lpstr>Basic information</vt:lpstr>
      <vt:lpstr>Canberra-the capital city </vt:lpstr>
      <vt:lpstr>Canberra-the capital city</vt:lpstr>
      <vt:lpstr>Sydney-the largest and oldest city (New South Wales).Founded as a penal colony for the British. Famous for “ beach culture “ (Surfing has been a nationwide passion.)</vt:lpstr>
      <vt:lpstr>Melbourne-second largest city and cultural capital</vt:lpstr>
      <vt:lpstr>Perth-located in the west -the most detached city in the world -yachting -gold</vt:lpstr>
      <vt:lpstr>Adelaide-surrounded by vineyards</vt:lpstr>
      <vt:lpstr>Natural wonders in Australia</vt:lpstr>
      <vt:lpstr>Snorkelling or diving-reasons for going to Australia</vt:lpstr>
      <vt:lpstr>Tasmania -varied countryside-mountain ranges,dense forests,hills,unique fauna and flora-more than 20% of its territory is on the UNESCO World Heritage List</vt:lpstr>
      <vt:lpstr> Animals in Australia (endemites-rare)</vt:lpstr>
      <vt:lpstr>Dangerous animals in Australia</vt:lpstr>
      <vt:lpstr>Flora in Australia</vt:lpstr>
      <vt:lpstr>Typical Australian souvenirs </vt:lpstr>
      <vt:lpstr>Australian sports-rugby,cricket,swimming,yachting,surfing,horse riding,tennis,athletics,Formula One racing,basketball……</vt:lpstr>
      <vt:lpstr>Famous personalities- Aussies</vt:lpstr>
      <vt:lpstr>Australia Day</vt:lpstr>
      <vt:lpstr>Sources:</vt:lpstr>
      <vt:lpstr>Sources:</vt:lpstr>
      <vt:lpstr>Sources:</vt:lpstr>
      <vt:lpstr>Sources:</vt:lpstr>
      <vt:lpstr>Sources:</vt:lpstr>
    </vt:vector>
  </TitlesOfParts>
  <Company>eMachines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Australia</dc:title>
  <dc:creator>Valued eMachines Customer</dc:creator>
  <cp:lastModifiedBy>Zelenková Alena</cp:lastModifiedBy>
  <cp:revision>65</cp:revision>
  <dcterms:created xsi:type="dcterms:W3CDTF">2013-02-18T20:47:14Z</dcterms:created>
  <dcterms:modified xsi:type="dcterms:W3CDTF">2014-04-15T09:59:17Z</dcterms:modified>
</cp:coreProperties>
</file>