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661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FF2ACFA-96E5-4F47-8036-0B9B79B3C610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AEC01E4-7462-44BD-B5B9-4529FAFD05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1B547CC-B9DD-418D-B1B2-44AAFF0C765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2665C48-11CA-4140-9671-8C936AAB8EA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47E0AAC-3357-477E-95D0-836A227A8AA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BAF0158-5CD2-4C1F-8334-4E237A2EA9D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59EC36-5B34-4414-A938-3BD6A2EFBDE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741D44-C4E6-4F1E-8DCF-C8649B8F2AA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7045820-C68E-49B7-AA67-59AF43CD488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AFCECBC-6176-4B9B-BAB8-0F70A38E85E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D5D6ED-C943-4403-910C-73BC65E85B4D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6A15F8-9356-4693-8147-50B3926747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1BC24-985B-450C-944B-A1CADC5EDD0C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754F25-0933-40B3-A58B-8C57F8AAB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598B95-7859-4A4D-A8EB-2409F8977ACB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C1015F-FDEF-43F0-82D6-E08AE14159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FDA4F-8C17-4F26-8E0F-F700EE42EDEE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22258-B92F-4138-96FF-56A4A1DE6C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D9677D-AFFA-4BA9-B0A5-61BB376B6A65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622D6-F728-43A3-A336-01945856AE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C0219-528D-46ED-8BE0-D3B1276FEFF0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73F893-40C1-4DF8-8F98-E6A50400D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99ECA-D716-4FD1-8CF7-8C4489BD2B44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1AE25-2C51-4067-8F91-4C0B48A9C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DA6A8-EF1A-4BCB-9451-D3257ED8731A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6A8A0-545F-49C4-AFF0-6EABA1F590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D0DA3-0506-4475-8E45-CC7AD3C3EF64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BE706-AD38-4DD5-8EB3-DFC5E43D3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7B793-767C-45B9-86B4-37B58C89456F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B5912-CC04-422F-9AEA-8B296FFB62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06B84-B444-4B90-8559-4DFBB57FD3EE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DD03A-2B99-4F12-9C2D-D4A2D16527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887242A-2D68-4AD0-AF14-F0DD56ADFF37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E90B7D-0C1C-44D6-84DF-8FE422DF2C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1" r:id="rId4"/>
    <p:sldLayoutId id="2147483735" r:id="rId5"/>
    <p:sldLayoutId id="2147483730" r:id="rId6"/>
    <p:sldLayoutId id="2147483736" r:id="rId7"/>
    <p:sldLayoutId id="2147483737" r:id="rId8"/>
    <p:sldLayoutId id="2147483738" r:id="rId9"/>
    <p:sldLayoutId id="2147483729" r:id="rId10"/>
    <p:sldLayoutId id="2147483739" r:id="rId11"/>
  </p:sldLayoutIdLst>
  <p:transition spd="med">
    <p:pull dir="d"/>
  </p:transition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381000" y="6381750"/>
            <a:ext cx="6711950" cy="7143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81000" y="6597650"/>
            <a:ext cx="5630863" cy="71438"/>
          </a:xfrm>
        </p:spPr>
        <p:txBody>
          <a:bodyPr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4339" name="obrázek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333375"/>
            <a:ext cx="633730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55" name="Group 19"/>
          <p:cNvGraphicFramePr>
            <a:graphicFrameLocks noGrp="1"/>
          </p:cNvGraphicFramePr>
          <p:nvPr/>
        </p:nvGraphicFramePr>
        <p:xfrm>
          <a:off x="611188" y="2276475"/>
          <a:ext cx="7632700" cy="3875088"/>
        </p:xfrm>
        <a:graphic>
          <a:graphicData uri="http://schemas.openxmlformats.org/drawingml/2006/table">
            <a:tbl>
              <a:tblPr/>
              <a:tblGrid>
                <a:gridCol w="7632700"/>
              </a:tblGrid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Milena Hainišová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17.2.2012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VY_32_INOVACE_09_DĚJEPIS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Středověk- Poslední Přemyslovci a Lucemburkové na českém trůně - opakování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Poslední Přemyslovci a </a:t>
            </a:r>
            <a:r>
              <a:rPr lang="cs-CZ" b="1" dirty="0" err="1" smtClean="0"/>
              <a:t>Lucemburkové</a:t>
            </a:r>
            <a:r>
              <a:rPr lang="cs-CZ" b="1" dirty="0" smtClean="0"/>
              <a:t> na českém trůně</a:t>
            </a:r>
            <a:endParaRPr lang="cs-CZ" b="1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Wingdings 2" pitchFamily="18" charset="2"/>
              <a:buNone/>
            </a:pPr>
            <a:r>
              <a:rPr lang="cs-CZ" b="1" smtClean="0"/>
              <a:t>1. Vytvoř správné dvojice: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    Karel IV.                           král železný a    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                                             zlatý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    Václav III.                         Dekret 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                                             kutnohorský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    Přemysl II.                        bitva na Vítkově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    Václav IV.                         bitva u Kresčaku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    Jan Lucemburský             zavražděn    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                                             v Olomouci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   Zikmund Lucemburský      Vita Caroli</a:t>
            </a:r>
          </a:p>
          <a:p>
            <a:pPr marL="514350" indent="-514350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Wingdings 2" pitchFamily="18" charset="2"/>
              <a:buNone/>
            </a:pPr>
            <a:r>
              <a:rPr lang="cs-CZ" b="1" smtClean="0"/>
              <a:t>Řešení: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</a:t>
            </a:r>
            <a:r>
              <a:rPr lang="cs-CZ" smtClean="0">
                <a:solidFill>
                  <a:srgbClr val="FF0000"/>
                </a:solidFill>
              </a:rPr>
              <a:t>Karel IV.                          </a:t>
            </a:r>
            <a:r>
              <a:rPr lang="cs-CZ" smtClean="0">
                <a:solidFill>
                  <a:srgbClr val="7030A0"/>
                </a:solidFill>
              </a:rPr>
              <a:t>král železný a zlatý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</a:t>
            </a:r>
            <a:r>
              <a:rPr lang="cs-CZ" smtClean="0">
                <a:solidFill>
                  <a:srgbClr val="92D050"/>
                </a:solidFill>
              </a:rPr>
              <a:t>Václav III.           </a:t>
            </a:r>
            <a:r>
              <a:rPr lang="cs-CZ" smtClean="0">
                <a:solidFill>
                  <a:srgbClr val="00B0F0"/>
                </a:solidFill>
              </a:rPr>
              <a:t>  </a:t>
            </a:r>
            <a:r>
              <a:rPr lang="cs-CZ" smtClean="0">
                <a:solidFill>
                  <a:srgbClr val="92D050"/>
                </a:solidFill>
              </a:rPr>
              <a:t>          </a:t>
            </a:r>
            <a:r>
              <a:rPr lang="cs-CZ" smtClean="0">
                <a:solidFill>
                  <a:srgbClr val="C00000"/>
                </a:solidFill>
              </a:rPr>
              <a:t>Dekret kutnohorský 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</a:t>
            </a:r>
            <a:r>
              <a:rPr lang="cs-CZ" smtClean="0">
                <a:solidFill>
                  <a:srgbClr val="7030A0"/>
                </a:solidFill>
              </a:rPr>
              <a:t>Přemysl II.                      </a:t>
            </a:r>
            <a:r>
              <a:rPr lang="cs-CZ" smtClean="0">
                <a:solidFill>
                  <a:srgbClr val="00B0F0"/>
                </a:solidFill>
              </a:rPr>
              <a:t>bitva na Vítkově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</a:t>
            </a:r>
            <a:r>
              <a:rPr lang="cs-CZ" smtClean="0">
                <a:solidFill>
                  <a:srgbClr val="C00000"/>
                </a:solidFill>
              </a:rPr>
              <a:t>Václav IV.                       </a:t>
            </a:r>
            <a:r>
              <a:rPr lang="cs-CZ" smtClean="0"/>
              <a:t>bitva u Kresčaku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Jan Lucemburský           </a:t>
            </a:r>
            <a:r>
              <a:rPr lang="cs-CZ" smtClean="0">
                <a:solidFill>
                  <a:srgbClr val="92D050"/>
                </a:solidFill>
              </a:rPr>
              <a:t>vymření    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>
                <a:solidFill>
                  <a:srgbClr val="92D050"/>
                </a:solidFill>
              </a:rPr>
              <a:t>                                         Přemyslovců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>
                <a:solidFill>
                  <a:srgbClr val="43661C"/>
                </a:solidFill>
              </a:rPr>
              <a:t>  </a:t>
            </a:r>
            <a:r>
              <a:rPr lang="cs-CZ" smtClean="0">
                <a:solidFill>
                  <a:srgbClr val="00B0F0"/>
                </a:solidFill>
              </a:rPr>
              <a:t>Zikmund Lucemburský   </a:t>
            </a:r>
            <a:r>
              <a:rPr lang="cs-CZ" smtClean="0">
                <a:solidFill>
                  <a:srgbClr val="FF0000"/>
                </a:solidFill>
              </a:rPr>
              <a:t>Vita Caroli</a:t>
            </a:r>
          </a:p>
          <a:p>
            <a:pPr marL="514350" indent="-514350">
              <a:buFont typeface="Wingdings 2" pitchFamily="18" charset="2"/>
              <a:buNone/>
            </a:pPr>
            <a:endParaRPr lang="cs-CZ" smtClean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2. Oprav chybná tvrzení: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a) Jan Lucemburský nechal zhotovit nové korunovační klenoty.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b) V bitvě u Kresčaku  padl Karel IV.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c) Karlova univerzita byla založena r. 1344.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d) Karel IV. bývá označován za krále železného a zlatého.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Řešení: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a) </a:t>
            </a:r>
            <a:r>
              <a:rPr lang="cs-CZ" smtClean="0">
                <a:solidFill>
                  <a:srgbClr val="FF0000"/>
                </a:solidFill>
              </a:rPr>
              <a:t>Karel IV. </a:t>
            </a:r>
            <a:r>
              <a:rPr lang="cs-CZ" smtClean="0"/>
              <a:t>nechal zhotovit nové korunovační klenoty.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b) V bitvě u Kresčaku  padl </a:t>
            </a:r>
            <a:r>
              <a:rPr lang="cs-CZ" smtClean="0">
                <a:solidFill>
                  <a:srgbClr val="FF0000"/>
                </a:solidFill>
              </a:rPr>
              <a:t>Jan Lucemburský</a:t>
            </a:r>
            <a:r>
              <a:rPr lang="cs-CZ" smtClean="0"/>
              <a:t>.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c) Karlova univerzita byla založena r. </a:t>
            </a:r>
            <a:r>
              <a:rPr lang="cs-CZ" smtClean="0">
                <a:solidFill>
                  <a:srgbClr val="FF0000"/>
                </a:solidFill>
              </a:rPr>
              <a:t>1348</a:t>
            </a:r>
            <a:r>
              <a:rPr lang="cs-CZ" smtClean="0"/>
              <a:t>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d) Karel IV. bývá označován za </a:t>
            </a:r>
            <a:r>
              <a:rPr lang="cs-CZ" smtClean="0">
                <a:solidFill>
                  <a:srgbClr val="FF0000"/>
                </a:solidFill>
              </a:rPr>
              <a:t>Otce vlasti</a:t>
            </a:r>
            <a:r>
              <a:rPr lang="cs-CZ" smtClean="0"/>
              <a:t>.</a:t>
            </a:r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3. </a:t>
            </a:r>
            <a:r>
              <a:rPr lang="cs-CZ" sz="3600" b="1" dirty="0" smtClean="0"/>
              <a:t>Rozhodni, zda je tvrzení pravdivé: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Jan Lucemburský pobýval většinou na anglickém dvoře.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ANO/NE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Karel IV. založil klášter ve Zbraslavi.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ANO/NE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Za vlády Jana Lucemburského a Karla IV. se český stát stal uznávanou středoevropskou velmocí.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ANO/NE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Jan Lucemburský byl zabit protestanty v bitvě u Kresčaku.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ANO/NE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Karel IV. se stal císařem roku 1366.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ANO/NE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b="1" dirty="0" smtClean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Řešení: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Jan Lucemburský pobýval většinou na anglickém dvoře.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ANO/</a:t>
            </a:r>
            <a:r>
              <a:rPr lang="cs-CZ" dirty="0" smtClean="0">
                <a:solidFill>
                  <a:srgbClr val="FF0000"/>
                </a:solidFill>
              </a:rPr>
              <a:t>NE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Karel IV. založil klášter ve Zbraslavi.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ANO/</a:t>
            </a:r>
            <a:r>
              <a:rPr lang="cs-CZ" dirty="0" smtClean="0">
                <a:solidFill>
                  <a:srgbClr val="FF0000"/>
                </a:solidFill>
              </a:rPr>
              <a:t>NE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Za vlády Jana Lucemburského a Karla IV. se český stát stal uznávanou středoevropskou velmocí.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  <a:r>
              <a:rPr lang="cs-CZ" dirty="0" smtClean="0"/>
              <a:t>/NE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Jan Lucemburský byl zabit protestanty v bitvě u Kresčaku.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ANO/</a:t>
            </a:r>
            <a:r>
              <a:rPr lang="cs-CZ" dirty="0" smtClean="0">
                <a:solidFill>
                  <a:srgbClr val="FF0000"/>
                </a:solidFill>
              </a:rPr>
              <a:t>NE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Karel IV. se stal císařem roku 1355.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  <a:r>
              <a:rPr lang="cs-CZ" dirty="0" smtClean="0"/>
              <a:t>/NE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600" b="1" dirty="0" smtClean="0"/>
              <a:t>4. Označ správnou odpověď: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1. Přemysl Otakar II. byl poražen vojskem: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a) Rudolfa Habsburského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b) Oty Braniborského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c) Matyáše Korvína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2. Který český král byl vězněn na Bezdězu?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a) Václav III.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b) Jan Lucemburský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c) Václav II.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3. Václav III. zdědil 3 královské koruny: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a) </a:t>
            </a:r>
            <a:r>
              <a:rPr lang="cs-CZ" dirty="0" err="1" smtClean="0"/>
              <a:t>českou-uherskou-polskou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b) </a:t>
            </a:r>
            <a:r>
              <a:rPr lang="cs-CZ" dirty="0" err="1" smtClean="0"/>
              <a:t>českou-saskou-uherskou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c) </a:t>
            </a:r>
            <a:r>
              <a:rPr lang="cs-CZ" dirty="0" err="1" smtClean="0"/>
              <a:t>českou-rakouskou-uherskou</a:t>
            </a:r>
            <a:endParaRPr lang="cs-CZ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500" b="1" dirty="0" smtClean="0"/>
              <a:t>Řešení: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/>
              <a:t>1. Přemysl Otakar II. byl poražen vojskem: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>
                <a:solidFill>
                  <a:srgbClr val="FF0000"/>
                </a:solidFill>
              </a:rPr>
              <a:t>         a) Rudolfa Habsburského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/>
              <a:t>         b) Oty Braniborského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/>
              <a:t>         c) Matyáše Korvína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/>
              <a:t>    2. Který český král byl vězněn na Bezdězu?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/>
              <a:t>         a) Václav III.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/>
              <a:t>         b) Jan Lucemburský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/>
              <a:t>         </a:t>
            </a:r>
            <a:r>
              <a:rPr lang="cs-CZ" sz="2800" dirty="0">
                <a:solidFill>
                  <a:srgbClr val="FF0000"/>
                </a:solidFill>
              </a:rPr>
              <a:t>c) Václav II.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/>
              <a:t>    3. Václav III. zdědil 3 královské koruny: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/>
              <a:t>         </a:t>
            </a:r>
            <a:r>
              <a:rPr lang="cs-CZ" sz="2800" dirty="0">
                <a:solidFill>
                  <a:srgbClr val="FF0000"/>
                </a:solidFill>
              </a:rPr>
              <a:t>a) </a:t>
            </a:r>
            <a:r>
              <a:rPr lang="cs-CZ" sz="2800" dirty="0" err="1">
                <a:solidFill>
                  <a:srgbClr val="FF0000"/>
                </a:solidFill>
              </a:rPr>
              <a:t>českou-uherskou-polskou</a:t>
            </a:r>
            <a:endParaRPr lang="cs-CZ" sz="2800" dirty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/>
              <a:t>         b) </a:t>
            </a:r>
            <a:r>
              <a:rPr lang="cs-CZ" sz="2800" dirty="0" err="1"/>
              <a:t>českou-saskou-uherskou</a:t>
            </a:r>
            <a:endParaRPr lang="cs-CZ" sz="2800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/>
              <a:t>         c) </a:t>
            </a:r>
            <a:r>
              <a:rPr lang="cs-CZ" sz="2800" dirty="0" err="1"/>
              <a:t>českou-rakouskou-uherskou</a:t>
            </a:r>
            <a:endParaRPr lang="cs-CZ" sz="2800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2500" b="1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2500" b="1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Zdroj: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Vlastní tvorba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Anotace: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Žáci si zopakují učivo o rodě Přemyslovců a Lucemburků. Svoje odpovědi si společně kontrolují po jednotlivých úkolech.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92</TotalTime>
  <Words>398</Words>
  <Application>Microsoft Office PowerPoint</Application>
  <PresentationFormat>Předvádění na obrazovce (4:3)</PresentationFormat>
  <Paragraphs>96</Paragraphs>
  <Slides>10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10</vt:i4>
      </vt:variant>
    </vt:vector>
  </HeadingPairs>
  <TitlesOfParts>
    <vt:vector size="25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SlamovaLi</cp:lastModifiedBy>
  <cp:revision>20</cp:revision>
  <dcterms:created xsi:type="dcterms:W3CDTF">2011-10-25T07:09:35Z</dcterms:created>
  <dcterms:modified xsi:type="dcterms:W3CDTF">2012-04-02T08:26:37Z</dcterms:modified>
</cp:coreProperties>
</file>