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2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1848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3525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2848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0817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6446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2930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6314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8920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4300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6457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5831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EF7E8-D7EB-4CA5-B665-07BA85C4DA93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FE1C4-4DCE-4C07-BDA0-F50439BF0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4643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1" cy="6624735"/>
          </a:xfrm>
          <a:solidFill>
            <a:srgbClr val="F4F9AD"/>
          </a:solidFill>
          <a:ln>
            <a:solidFill>
              <a:schemeClr val="tx1"/>
            </a:solidFill>
          </a:ln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1668492"/>
              </p:ext>
            </p:extLst>
          </p:nvPr>
        </p:nvGraphicFramePr>
        <p:xfrm>
          <a:off x="827583" y="1268760"/>
          <a:ext cx="7704857" cy="36003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3459"/>
                <a:gridCol w="1870784"/>
                <a:gridCol w="820898"/>
                <a:gridCol w="237628"/>
                <a:gridCol w="129311"/>
                <a:gridCol w="993718"/>
                <a:gridCol w="1058525"/>
                <a:gridCol w="1130534"/>
              </a:tblGrid>
              <a:tr h="10937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Obchodní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akademie a Střední odborná škola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gen. F. Fajtla, Louny,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p. o. Osvoboditelů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380, Louny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CZ.1.07/1.5.00/34.0052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sady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  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DUM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3.2_25_03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Tematický okruh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Vývoj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písma 3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– Starověká písma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Zuzana Koděrová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Datum tvorby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29.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9. 2013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ARR 1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083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jsou v prezentaci  seznámeni se vznikem písma, s jeho vývojem, použitím v historii lidstva a s  odborným názvoslovím písma.</a:t>
                      </a: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Metodický pokyn: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 výklad s pracovními listy 1, 2 pro žáky                     cílová skupina žáků: 16 – 19 let</a:t>
                      </a: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Obrázek 2" descr="http://mail.centrum.cz/download.php?bid=000058f52b655bb40200d5c9&amp;idx=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519" y="1417026"/>
            <a:ext cx="3275496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1" descr="http://mail.centrum.cz/download.php?bid=000058f52b655bb40200d5c9&amp;idx=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7214" y="1417026"/>
            <a:ext cx="805474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4788" y="5157190"/>
            <a:ext cx="7747652" cy="2923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300" b="1" i="1" dirty="0" smtClean="0">
                <a:solidFill>
                  <a:schemeClr val="bg1"/>
                </a:solidFill>
              </a:rPr>
              <a:t> </a:t>
            </a:r>
            <a:r>
              <a:rPr lang="cs-CZ" sz="1300" b="1" i="1" dirty="0" smtClean="0"/>
              <a:t>Autorem </a:t>
            </a:r>
            <a:r>
              <a:rPr lang="cs-CZ" sz="1300" b="1" i="1" dirty="0"/>
              <a:t>materiálu a všech jeho částí, není-li uvedeno jinak, je </a:t>
            </a:r>
            <a:r>
              <a:rPr lang="cs-CZ" sz="1300" b="1" i="1" dirty="0" smtClean="0"/>
              <a:t>Zuzana Koděrová.    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5357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1205" y="116631"/>
            <a:ext cx="8885288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404667"/>
            <a:ext cx="7560844" cy="561661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pPr lvl="0"/>
            <a:r>
              <a:rPr lang="cs-CZ" b="1" dirty="0">
                <a:solidFill>
                  <a:srgbClr val="002060"/>
                </a:solidFill>
              </a:rPr>
              <a:t>        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989588" y="1988838"/>
            <a:ext cx="5184574" cy="22467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0" b="1" i="0" u="none" strike="noStrike" kern="1200" cap="none" spc="0" baseline="0" dirty="0">
                <a:solidFill>
                  <a:srgbClr val="00FF00"/>
                </a:solidFill>
                <a:uFillTx/>
                <a:latin typeface="Tempus Sans ITC" pitchFamily="82"/>
              </a:rPr>
              <a:t>Písmo</a:t>
            </a:r>
          </a:p>
        </p:txBody>
      </p:sp>
      <p:sp>
        <p:nvSpPr>
          <p:cNvPr id="6" name="Obdélník 5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5511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1205" y="116631"/>
            <a:ext cx="8885288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404667"/>
            <a:ext cx="7560844" cy="561661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pPr lvl="0"/>
            <a:r>
              <a:rPr lang="cs-CZ" b="1" dirty="0">
                <a:solidFill>
                  <a:srgbClr val="002060"/>
                </a:solidFill>
              </a:rPr>
              <a:t>        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064133" y="1484784"/>
            <a:ext cx="6984772" cy="39703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9000" b="1" i="0" u="none" strike="noStrike" kern="1200" cap="none" spc="0" baseline="0" dirty="0">
                <a:solidFill>
                  <a:srgbClr val="FFFF00"/>
                </a:solidFill>
                <a:uFillTx/>
                <a:latin typeface="Tempus Sans ITC" pitchFamily="82"/>
              </a:rPr>
              <a:t>Vývoj písma </a:t>
            </a:r>
            <a:r>
              <a:rPr lang="cs-CZ" sz="9000" b="1" i="0" u="none" strike="noStrike" kern="1200" cap="none" spc="0" baseline="0" dirty="0" smtClean="0">
                <a:solidFill>
                  <a:srgbClr val="FFFF00"/>
                </a:solidFill>
                <a:uFillTx/>
                <a:latin typeface="Tempus Sans ITC" pitchFamily="82"/>
              </a:rPr>
              <a:t>3</a:t>
            </a:r>
            <a:endParaRPr lang="cs-CZ" sz="9000" b="1" i="0" u="none" strike="noStrike" kern="1200" cap="none" spc="0" baseline="0" dirty="0">
              <a:solidFill>
                <a:srgbClr val="FFFF00"/>
              </a:solidFill>
              <a:uFillTx/>
              <a:latin typeface="Tempus Sans ITC" pitchFamily="82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7200" b="1" i="0" u="none" strike="noStrike" kern="1200" cap="none" spc="0" baseline="0" dirty="0">
                <a:solidFill>
                  <a:srgbClr val="FFFF00"/>
                </a:solidFill>
                <a:uFillTx/>
                <a:latin typeface="Tempus Sans ITC" pitchFamily="82"/>
              </a:rPr>
              <a:t> Starověká písma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9000" b="1" i="0" u="none" strike="noStrike" kern="1200" cap="none" spc="0" baseline="0" dirty="0">
              <a:solidFill>
                <a:srgbClr val="FFFF00"/>
              </a:solidFill>
              <a:uFillTx/>
              <a:latin typeface="Tempus Sans ITC" pitchFamily="82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740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19732" y="188217"/>
            <a:ext cx="7632844" cy="6321777"/>
          </a:xfrm>
          <a:solidFill>
            <a:schemeClr val="accent3">
              <a:lumMod val="20000"/>
              <a:lumOff val="80000"/>
            </a:schemeClr>
          </a:solidFill>
          <a:effectLst>
            <a:softEdge rad="6350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3310662" y="1603195"/>
            <a:ext cx="2304257" cy="737061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0" cap="none" spc="0" baseline="0" dirty="0">
                <a:solidFill>
                  <a:srgbClr val="4F6228"/>
                </a:solidFill>
                <a:uFillTx/>
                <a:latin typeface="Times New Roman" pitchFamily="18"/>
                <a:cs typeface="Times New Roman" pitchFamily="18"/>
              </a:rPr>
              <a:t>Hlaholice</a:t>
            </a:r>
            <a:endParaRPr lang="cs-CZ" sz="3200" b="1" i="0" u="none" strike="noStrike" kern="1200" cap="none" spc="0" baseline="0" dirty="0">
              <a:solidFill>
                <a:srgbClr val="4F6228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ovéPole 2"/>
          <p:cNvSpPr txBox="1"/>
          <p:nvPr/>
        </p:nvSpPr>
        <p:spPr>
          <a:xfrm>
            <a:off x="1618474" y="3356992"/>
            <a:ext cx="5688632" cy="20005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>
                <a:solidFill>
                  <a:srgbClr val="000000"/>
                </a:solidFill>
                <a:latin typeface="Book Antiqua" pitchFamily="18"/>
              </a:rPr>
              <a:t>	</a:t>
            </a:r>
            <a:endParaRPr lang="cs-CZ" sz="2000" dirty="0" smtClean="0">
              <a:solidFill>
                <a:srgbClr val="000000"/>
              </a:solidFill>
              <a:latin typeface="Book Antiqua" pitchFamily="18"/>
            </a:endParaRP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 smtClean="0">
                <a:solidFill>
                  <a:srgbClr val="000000"/>
                </a:solidFill>
                <a:latin typeface="Book Antiqua" pitchFamily="18"/>
              </a:rPr>
              <a:t>•</a:t>
            </a:r>
            <a:r>
              <a:rPr lang="cs-CZ" sz="2000" dirty="0">
                <a:solidFill>
                  <a:srgbClr val="000000"/>
                </a:solidFill>
                <a:latin typeface="Book Antiqua" pitchFamily="18"/>
              </a:rPr>
              <a:t> </a:t>
            </a:r>
            <a:r>
              <a:rPr lang="cs-CZ" sz="2000" dirty="0" smtClean="0">
                <a:solidFill>
                  <a:srgbClr val="000000"/>
                </a:solidFill>
                <a:latin typeface="Book Antiqua" pitchFamily="18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Book Antiqua" pitchFamily="18"/>
              </a:rPr>
              <a:t>43 znaků obtížná čitelná</a:t>
            </a: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>
                <a:solidFill>
                  <a:srgbClr val="000000"/>
                </a:solidFill>
                <a:latin typeface="Book Antiqua" pitchFamily="18"/>
              </a:rPr>
              <a:t>	</a:t>
            </a: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 smtClean="0">
                <a:solidFill>
                  <a:srgbClr val="000000"/>
                </a:solidFill>
                <a:latin typeface="Book Antiqua" pitchFamily="18"/>
              </a:rPr>
              <a:t>•</a:t>
            </a:r>
            <a:r>
              <a:rPr lang="cs-CZ" sz="2000" dirty="0">
                <a:solidFill>
                  <a:srgbClr val="000000"/>
                </a:solidFill>
                <a:latin typeface="Book Antiqua" pitchFamily="18"/>
              </a:rPr>
              <a:t> </a:t>
            </a:r>
            <a:r>
              <a:rPr lang="cs-CZ" sz="2000" dirty="0" smtClean="0">
                <a:solidFill>
                  <a:srgbClr val="000000"/>
                </a:solidFill>
                <a:latin typeface="Book Antiqua" pitchFamily="18"/>
              </a:rPr>
              <a:t> měla dvě formy</a:t>
            </a:r>
            <a:r>
              <a:rPr lang="cs-CZ" sz="2800" dirty="0" smtClean="0">
                <a:solidFill>
                  <a:srgbClr val="000000"/>
                </a:solidFill>
                <a:latin typeface="Book Antiqua" pitchFamily="18"/>
              </a:rPr>
              <a:t>:</a:t>
            </a:r>
            <a:r>
              <a:rPr lang="cs-CZ" sz="2800" dirty="0">
                <a:solidFill>
                  <a:srgbClr val="000000"/>
                </a:solidFill>
                <a:latin typeface="Book Antiqua" pitchFamily="18"/>
              </a:rPr>
              <a:t> </a:t>
            </a:r>
            <a:r>
              <a:rPr lang="cs-CZ" sz="2800" dirty="0" smtClean="0">
                <a:solidFill>
                  <a:srgbClr val="000000"/>
                </a:solidFill>
                <a:latin typeface="Book Antiqua" pitchFamily="18"/>
              </a:rPr>
              <a:t>      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Book Antiqua" pitchFamily="18"/>
              </a:rPr>
              <a:t>•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Book Antiqua" pitchFamily="18"/>
              </a:rPr>
              <a:t> okrouhlou	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  <a:latin typeface="Book Antiqua" pitchFamily="18"/>
            </a:endParaRP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Book Antiqua" pitchFamily="18"/>
              </a:rPr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Book Antiqua" pitchFamily="18"/>
              </a:rPr>
              <a:t>                               •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Book Antiqua" pitchFamily="18"/>
              </a:rPr>
              <a:t> 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Book Antiqua" pitchFamily="18"/>
              </a:rPr>
              <a:t>hranatou</a:t>
            </a:r>
            <a:r>
              <a:rPr lang="cs-CZ" sz="2800" b="1" i="0" u="none" strike="noStrike" kern="1200" cap="none" spc="0" baseline="0" dirty="0" smtClean="0">
                <a:solidFill>
                  <a:schemeClr val="accent6">
                    <a:lumMod val="75000"/>
                  </a:schemeClr>
                </a:solidFill>
                <a:uFillTx/>
                <a:latin typeface="Book Antiqua" pitchFamily="18"/>
              </a:rPr>
              <a:t> </a:t>
            </a:r>
            <a:endParaRPr lang="cs-CZ" sz="2800" b="1" i="0" u="none" strike="noStrike" kern="1200" cap="none" spc="0" baseline="0" dirty="0">
              <a:solidFill>
                <a:schemeClr val="accent6">
                  <a:lumMod val="75000"/>
                </a:schemeClr>
              </a:solidFill>
              <a:uFillTx/>
              <a:latin typeface="Book Antiqua" pitchFamily="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74470" y="2636912"/>
            <a:ext cx="6192688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existovala v</a:t>
            </a:r>
            <a:r>
              <a:rPr lang="cs-CZ" sz="3200" dirty="0"/>
              <a:t> </a:t>
            </a:r>
            <a:r>
              <a:rPr lang="cs-CZ" sz="3200" dirty="0" smtClean="0"/>
              <a:t>Čechách</a:t>
            </a:r>
            <a:r>
              <a:rPr lang="cs-CZ" sz="3200" dirty="0"/>
              <a:t> </a:t>
            </a:r>
            <a:r>
              <a:rPr lang="cs-CZ" sz="3200" dirty="0" smtClean="0"/>
              <a:t>do</a:t>
            </a:r>
            <a:r>
              <a:rPr lang="cs-CZ" sz="3200" dirty="0"/>
              <a:t> </a:t>
            </a:r>
            <a:r>
              <a:rPr lang="cs-CZ" sz="3200" dirty="0" smtClean="0"/>
              <a:t> 11. století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5597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217691" y="260648"/>
            <a:ext cx="8652501" cy="6321777"/>
          </a:xfrm>
          <a:solidFill>
            <a:schemeClr val="accent3">
              <a:lumMod val="20000"/>
              <a:lumOff val="80000"/>
            </a:schemeClr>
          </a:solidFill>
          <a:effectLst>
            <a:softEdge rad="3175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3568" y="779047"/>
            <a:ext cx="7259825" cy="51706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 dirty="0">
                <a:solidFill>
                  <a:srgbClr val="0070C0"/>
                </a:solidFill>
                <a:uFillTx/>
                <a:latin typeface="Book Antiqua" pitchFamily="18"/>
              </a:rPr>
              <a:t>tvůrcem nejstaršího slovanského písma (glagolica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) </a:t>
            </a:r>
            <a:endParaRPr lang="cs-CZ" sz="2000" b="0" i="0" u="none" strike="noStrike" kern="1200" cap="none" spc="0" baseline="0" dirty="0" smtClean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dirty="0">
              <a:solidFill>
                <a:srgbClr val="000000"/>
              </a:solidFill>
              <a:latin typeface="Book Antiqua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byl 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soluňský učenec Konstantin Filosof (později přijal jméno Kyrillos – Cyril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 přišel se svým bratrem Metodějem kolem roku 855 </a:t>
            </a:r>
            <a:endParaRPr lang="cs-CZ" sz="2000" b="0" i="0" u="none" strike="noStrike" kern="1200" cap="none" spc="0" baseline="0" dirty="0" smtClean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>
                <a:solidFill>
                  <a:srgbClr val="000000"/>
                </a:solidFill>
                <a:latin typeface="Book Antiqua" pitchFamily="18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latin typeface="Book Antiqua" pitchFamily="18"/>
              </a:rPr>
              <a:t>   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do 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Velkomoravské říše, aby šířil křesťanství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mezi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>
                <a:solidFill>
                  <a:srgbClr val="000000"/>
                </a:solidFill>
                <a:latin typeface="Book Antiqua" pitchFamily="18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latin typeface="Book Antiqua" pitchFamily="18"/>
              </a:rPr>
              <a:t>   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západními 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Slovany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Konstantin použil běžné malé řecké písmo, doplnil několika znaky hebrejsko-samuritskými a do staroslovanského jazyka, který byl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podobný 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staročeštině, přeložil z řečtiny část bible a náboženské knihy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.</a:t>
            </a: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1035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504063" y="188640"/>
            <a:ext cx="8190302" cy="6321777"/>
          </a:xfrm>
          <a:solidFill>
            <a:schemeClr val="accent3">
              <a:lumMod val="20000"/>
              <a:lumOff val="80000"/>
            </a:schemeClr>
          </a:solidFill>
          <a:effectLst>
            <a:softEdge rad="3175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1043609" y="1500722"/>
            <a:ext cx="6624735" cy="12003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Odtud </a:t>
            </a: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se kyrilice šířila </a:t>
            </a:r>
            <a:endParaRPr lang="cs-CZ" sz="3600" b="0" i="0" u="none" strike="noStrike" kern="1200" cap="none" spc="0" baseline="0" dirty="0" smtClean="0">
              <a:solidFill>
                <a:srgbClr val="000000"/>
              </a:solidFill>
              <a:uFillTx/>
              <a:latin typeface="Calibri"/>
            </a:endParaRP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do </a:t>
            </a: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Srbska, na Ukrajinu a do Ruska</a:t>
            </a:r>
            <a:r>
              <a:rPr lang="cs-CZ" sz="3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cs-CZ" sz="3600" b="0" i="0" u="none" strike="noStrike" kern="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</p:txBody>
      </p:sp>
      <p:sp>
        <p:nvSpPr>
          <p:cNvPr id="8" name="TextovéPole 5"/>
          <p:cNvSpPr txBox="1"/>
          <p:nvPr/>
        </p:nvSpPr>
        <p:spPr>
          <a:xfrm>
            <a:off x="4703904" y="4581128"/>
            <a:ext cx="1663299" cy="33855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s</a:t>
            </a:r>
            <a:r>
              <a:rPr lang="cs-CZ" sz="1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oučasná cyrilice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33544" y="762058"/>
            <a:ext cx="7056784" cy="738664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ve starém Velkém Bulharsku, kam po odchodu z Čech Metoděj přišel, se vedle </a:t>
            </a:r>
            <a:r>
              <a:rPr lang="cs-CZ" sz="2400" b="1" dirty="0" smtClean="0">
                <a:solidFill>
                  <a:srgbClr val="7030A0"/>
                </a:solidFill>
              </a:rPr>
              <a:t>HLAHOLICE </a:t>
            </a:r>
            <a:r>
              <a:rPr lang="cs-CZ" sz="2400" b="1" dirty="0">
                <a:solidFill>
                  <a:srgbClr val="7030A0"/>
                </a:solidFill>
              </a:rPr>
              <a:t>rozšířila praktičtější </a:t>
            </a:r>
            <a:r>
              <a:rPr lang="cs-CZ" sz="2400" b="1" dirty="0" smtClean="0">
                <a:solidFill>
                  <a:srgbClr val="7030A0"/>
                </a:solidFill>
              </a:rPr>
              <a:t>KYRILICE(Cyrilice). 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93949" y="3140968"/>
            <a:ext cx="6624736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285750" lvl="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dirty="0">
                <a:solidFill>
                  <a:srgbClr val="000000"/>
                </a:solidFill>
              </a:rPr>
              <a:t>Svůj název dostalo toto písmo na počest Cyrila, </a:t>
            </a:r>
            <a:endParaRPr lang="cs-CZ" sz="2400" b="1" dirty="0" smtClean="0">
              <a:solidFill>
                <a:srgbClr val="000000"/>
              </a:solidFill>
            </a:endParaRP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dirty="0">
                <a:solidFill>
                  <a:srgbClr val="000000"/>
                </a:solidFill>
              </a:rPr>
              <a:t> </a:t>
            </a:r>
            <a:r>
              <a:rPr lang="cs-CZ" sz="2400" b="1" dirty="0" smtClean="0">
                <a:solidFill>
                  <a:srgbClr val="000000"/>
                </a:solidFill>
              </a:rPr>
              <a:t>    který </a:t>
            </a:r>
            <a:r>
              <a:rPr lang="cs-CZ" sz="2400" b="1" dirty="0">
                <a:solidFill>
                  <a:srgbClr val="000000"/>
                </a:solidFill>
              </a:rPr>
              <a:t>byl prohlášen za svatého</a:t>
            </a:r>
          </a:p>
        </p:txBody>
      </p:sp>
      <p:pic>
        <p:nvPicPr>
          <p:cNvPr id="1026" name="Picture 2" descr="C:\Users\Koděrová\Desktop\fotomix\100_809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7601" y="4142229"/>
            <a:ext cx="3024335" cy="206277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90456" y="5756699"/>
            <a:ext cx="87674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11" name="Obdélník 10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8201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 animBg="1"/>
      <p:bldP spid="10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323528" y="203563"/>
            <a:ext cx="8496943" cy="6321777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3347864" y="404658"/>
            <a:ext cx="1939460" cy="737061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Latinka</a:t>
            </a: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ovéPole 4"/>
          <p:cNvSpPr txBox="1"/>
          <p:nvPr/>
        </p:nvSpPr>
        <p:spPr>
          <a:xfrm>
            <a:off x="971595" y="1141719"/>
            <a:ext cx="7272808" cy="523220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latinská abeceda měla 24 písmen a postrádá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znaky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dirty="0">
                <a:solidFill>
                  <a:srgbClr val="000000"/>
                </a:solidFill>
                <a:latin typeface="Book Antiqua" pitchFamily="18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latin typeface="Book Antiqua" pitchFamily="18"/>
              </a:rPr>
              <a:t>   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 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pro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J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, K, U, Y, W </a:t>
            </a:r>
            <a:endParaRPr lang="cs-CZ" sz="2000" b="0" i="0" u="none" strike="noStrike" kern="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 </a:t>
            </a:r>
            <a:r>
              <a:rPr lang="cs-CZ" sz="2000" b="1" i="0" u="none" strike="noStrike" kern="1200" cap="none" spc="0" baseline="0" dirty="0">
                <a:solidFill>
                  <a:schemeClr val="tx2">
                    <a:lumMod val="75000"/>
                  </a:schemeClr>
                </a:solidFill>
                <a:uFillTx/>
                <a:latin typeface="Book Antiqua" pitchFamily="18"/>
              </a:rPr>
              <a:t>písmo se v dalším vývoji rozdělilo: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0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 </a:t>
            </a:r>
            <a:r>
              <a:rPr lang="cs-CZ" sz="2400" b="1" i="0" u="none" strike="noStrike" kern="1200" cap="none" spc="0" baseline="0" dirty="0">
                <a:solidFill>
                  <a:srgbClr val="984807"/>
                </a:solidFill>
                <a:uFillTx/>
                <a:latin typeface="Book Antiqua" pitchFamily="18"/>
              </a:rPr>
              <a:t>latinka archaická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vycházela z řeckého písma a má </a:t>
            </a:r>
            <a:r>
              <a:rPr lang="cs-CZ" sz="2000" b="0" i="0" u="none" strike="noStrike" kern="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trochu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 orientální ráz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dalším vývojem vznikaly národní písmové formy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/>
            </a:r>
            <a:b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</a:b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 </a:t>
            </a:r>
            <a:r>
              <a:rPr lang="cs-CZ" sz="2400" b="1" i="0" u="none" strike="noStrike" kern="1200" cap="none" spc="0" baseline="0" dirty="0">
                <a:solidFill>
                  <a:srgbClr val="984807"/>
                </a:solidFill>
                <a:uFillTx/>
                <a:latin typeface="Book Antiqua" pitchFamily="18"/>
              </a:rPr>
              <a:t>římská písma nápisová </a:t>
            </a:r>
            <a:endParaRPr lang="cs-CZ" sz="2000" b="0" i="0" u="none" strike="noStrike" kern="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0" cap="none" spc="0" baseline="0" dirty="0">
                <a:solidFill>
                  <a:srgbClr val="0070C0"/>
                </a:solidFill>
                <a:uFillTx/>
                <a:latin typeface="Book Antiqua" pitchFamily="18"/>
              </a:rPr>
              <a:t> C</a:t>
            </a:r>
            <a:r>
              <a:rPr lang="cs-CZ" sz="2400" b="0" i="0" u="none" strike="noStrike" kern="1200" cap="none" spc="0" baseline="0" dirty="0">
                <a:solidFill>
                  <a:srgbClr val="0070C0"/>
                </a:solidFill>
                <a:uFillTx/>
                <a:latin typeface="Book Antiqua" pitchFamily="18"/>
              </a:rPr>
              <a:t>apitalis monumentalis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písmo tesané do tvrdých </a:t>
            </a:r>
            <a:r>
              <a:rPr lang="cs-CZ" sz="20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Book Antiqua" pitchFamily="18"/>
              </a:rPr>
              <a:t>materiálů (kámen) </a:t>
            </a: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- prošlo dlouhým vývojem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 dirty="0">
                <a:solidFill>
                  <a:srgbClr val="0070C0"/>
                </a:solidFill>
                <a:uFillTx/>
                <a:latin typeface="Book Antiqua" pitchFamily="18"/>
              </a:rPr>
              <a:t> Capitalis rustica</a:t>
            </a:r>
            <a:r>
              <a:rPr lang="cs-CZ" sz="2400" b="0" i="0" u="none" strike="noStrike" kern="1200" cap="none" spc="0" baseline="0" dirty="0">
                <a:solidFill>
                  <a:srgbClr val="0070C0"/>
                </a:solidFill>
                <a:uFillTx/>
                <a:latin typeface="Book Antiqua" pitchFamily="18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písmo psané nebo malované, ornamentální, kterým byly </a:t>
            </a:r>
            <a:endParaRPr lang="cs-CZ" sz="2000" b="0" i="0" u="none" strike="noStrike" kern="0" cap="none" spc="0" baseline="0" dirty="0">
              <a:solidFill>
                <a:srgbClr val="000000"/>
              </a:solidFill>
              <a:uFillTx/>
              <a:latin typeface="Book Antiqua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0" i="0" u="none" strike="noStrike" kern="1200" cap="none" spc="0" baseline="0" dirty="0">
                <a:solidFill>
                  <a:srgbClr val="000000"/>
                </a:solidFill>
                <a:uFillTx/>
                <a:latin typeface="Book Antiqua" pitchFamily="18"/>
              </a:rPr>
              <a:t>do různých odolných i méně odolných materiálů publikovány veřejné i soukromé dokumenty</a:t>
            </a:r>
            <a:endParaRPr lang="cs-CZ" sz="1600" b="1" i="0" u="none" strike="noStrike" kern="1200" cap="none" spc="0" baseline="0" dirty="0">
              <a:solidFill>
                <a:srgbClr val="000000"/>
              </a:solidFill>
              <a:uFillTx/>
              <a:latin typeface="Book Antiqua" pitchFamily="18"/>
              <a:ea typeface="Arial Unicode MS" pitchFamily="34"/>
              <a:cs typeface="Arial Unicode MS" pitchFamily="34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3868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bg1"/>
          </a:solidFill>
          <a:effectLst>
            <a:softEdge rad="3175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</a:p>
          <a:p>
            <a:pPr lvl="0">
              <a:spcBef>
                <a:spcPts val="1300"/>
              </a:spcBef>
            </a:pPr>
            <a:r>
              <a:rPr lang="cs-CZ" sz="4800" b="1" dirty="0" smtClean="0">
                <a:solidFill>
                  <a:srgbClr val="002060"/>
                </a:solidFill>
              </a:rPr>
              <a:t> 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5" name="Obdélník 1"/>
          <p:cNvSpPr/>
          <p:nvPr/>
        </p:nvSpPr>
        <p:spPr>
          <a:xfrm>
            <a:off x="1707662" y="809913"/>
            <a:ext cx="5976664" cy="737061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 smtClean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Rustika </a:t>
            </a: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kapitála - moderní</a:t>
            </a: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6" name="Picture 3" descr="C:\Users\Koděrová\Desktop\záloha\Pictures\písma\rustika kapitála moderní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2165462" y="2708920"/>
            <a:ext cx="4072168" cy="343169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1735540" y="1554559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Elegantní kapitála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Nástroj na psaní – třtinové, rákosové pero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35540" y="2307213"/>
            <a:ext cx="539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ateriál: inkoust ze sazí duběnek, jiná barviva doby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46483" y="4869160"/>
            <a:ext cx="23297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 smtClean="0"/>
              <a:t>HARRIS</a:t>
            </a:r>
            <a:r>
              <a:rPr lang="cs-CZ" sz="900" b="1" dirty="0"/>
              <a:t>, David. </a:t>
            </a:r>
            <a:r>
              <a:rPr lang="cs-CZ" sz="900" b="1" i="1" dirty="0"/>
              <a:t>Kaligrafie: </a:t>
            </a:r>
            <a:r>
              <a:rPr lang="cs-CZ" sz="900" b="1" dirty="0"/>
              <a:t>nakl. Slovart </a:t>
            </a:r>
            <a:r>
              <a:rPr lang="cs-CZ" sz="900" b="1" dirty="0" smtClean="0"/>
              <a:t>2004</a:t>
            </a:r>
            <a:endParaRPr lang="cs-CZ" sz="900" b="1" dirty="0"/>
          </a:p>
        </p:txBody>
      </p:sp>
      <p:sp>
        <p:nvSpPr>
          <p:cNvPr id="10" name="Obdélník 9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621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9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accent3">
              <a:lumMod val="20000"/>
              <a:lumOff val="80000"/>
            </a:schemeClr>
          </a:solidFill>
          <a:effectLst>
            <a:softEdge rad="3175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Obdélník 1"/>
          <p:cNvSpPr/>
          <p:nvPr/>
        </p:nvSpPr>
        <p:spPr>
          <a:xfrm>
            <a:off x="1629552" y="546308"/>
            <a:ext cx="5976664" cy="737061"/>
          </a:xfrm>
          <a:prstGeom prst="rect">
            <a:avLst/>
          </a:prstGeom>
          <a:solidFill>
            <a:srgbClr val="C3D69B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Rustika minuskula - moderní</a:t>
            </a: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6" name="Picture 2" descr="C:\Users\Koděrová\Desktop\záloha\Pictures\písma\rustika minuskula moderní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523564" y="1412775"/>
            <a:ext cx="6188640" cy="473022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5383848" y="5876305"/>
            <a:ext cx="23283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b="1" dirty="0"/>
              <a:t>HARRIS, David. </a:t>
            </a:r>
            <a:r>
              <a:rPr lang="cs-CZ" sz="900" b="1" i="1" dirty="0"/>
              <a:t>Kaligrafie: </a:t>
            </a:r>
            <a:r>
              <a:rPr lang="cs-CZ" sz="900" b="1" dirty="0"/>
              <a:t>nakl. Slovart </a:t>
            </a:r>
            <a:r>
              <a:rPr lang="cs-CZ" sz="900" b="1" dirty="0" smtClean="0"/>
              <a:t>2004</a:t>
            </a:r>
            <a:endParaRPr lang="cs-CZ" sz="900" b="1" dirty="0"/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7136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323528" y="332656"/>
            <a:ext cx="8640960" cy="6264695"/>
          </a:xfrm>
          <a:solidFill>
            <a:srgbClr val="C3D69B"/>
          </a:solidFill>
          <a:effectLst>
            <a:softEdge rad="1270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827583" y="502706"/>
            <a:ext cx="3672411" cy="4001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 smtClean="0">
                <a:solidFill>
                  <a:srgbClr val="984807"/>
                </a:solidFill>
                <a:uFillTx/>
                <a:latin typeface="Calibri"/>
              </a:rPr>
              <a:t>3.2_25_03_Pracovní list_1 </a:t>
            </a:r>
            <a:endParaRPr lang="cs-CZ" sz="2000" b="1" i="0" u="none" strike="noStrike" kern="1200" cap="none" spc="0" baseline="0" dirty="0">
              <a:solidFill>
                <a:srgbClr val="984807"/>
              </a:solidFill>
              <a:uFillTx/>
              <a:latin typeface="Calibri"/>
            </a:endParaRPr>
          </a:p>
        </p:txBody>
      </p:sp>
      <p:sp>
        <p:nvSpPr>
          <p:cNvPr id="6" name="TextovéPole 8"/>
          <p:cNvSpPr txBox="1"/>
          <p:nvPr/>
        </p:nvSpPr>
        <p:spPr>
          <a:xfrm>
            <a:off x="827583" y="902816"/>
            <a:ext cx="7704855" cy="55707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>
                <a:solidFill>
                  <a:srgbClr val="4A452A"/>
                </a:solidFill>
                <a:uFillTx/>
                <a:latin typeface="Calibri"/>
              </a:rPr>
              <a:t>     </a:t>
            </a:r>
            <a:endParaRPr lang="cs-CZ" sz="2000" b="1" i="0" u="none" strike="noStrike" kern="1200" cap="none" spc="0" baseline="0" dirty="0" smtClean="0">
              <a:solidFill>
                <a:srgbClr val="4A452A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 dirty="0" smtClean="0">
                <a:solidFill>
                  <a:schemeClr val="accent6">
                    <a:lumMod val="50000"/>
                  </a:schemeClr>
                </a:solidFill>
                <a:uFillTx/>
                <a:latin typeface="Calibri"/>
              </a:rPr>
              <a:t>       Písemné opakování: </a:t>
            </a:r>
            <a:endParaRPr lang="cs-CZ" sz="2800" b="1" i="0" u="none" strike="noStrike" kern="1200" cap="none" spc="0" baseline="0" dirty="0">
              <a:solidFill>
                <a:schemeClr val="accent6">
                  <a:lumMod val="50000"/>
                </a:schemeClr>
              </a:solidFill>
              <a:uFillTx/>
              <a:latin typeface="Calibri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1" i="0" u="none" strike="noStrike" kern="1200" cap="none" spc="0" baseline="0" dirty="0">
              <a:solidFill>
                <a:srgbClr val="4A452A"/>
              </a:solidFill>
              <a:uFillTx/>
              <a:latin typeface="Calibri"/>
            </a:endParaRPr>
          </a:p>
          <a:p>
            <a:pPr marL="514350" marR="0" lvl="0" indent="-5143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dirty="0" smtClean="0">
                <a:solidFill>
                  <a:srgbClr val="000000"/>
                </a:solidFill>
                <a:latin typeface="Calibri"/>
              </a:rPr>
              <a:t>Jak nazýváme</a:t>
            </a:r>
            <a:r>
              <a:rPr lang="cs-CZ" sz="2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 egyptské písmo, jak vypadalo?</a:t>
            </a:r>
            <a:endParaRPr lang="cs-CZ" sz="2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514350" marR="0" lvl="0" indent="-5143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kern="0" dirty="0" smtClean="0">
                <a:solidFill>
                  <a:srgbClr val="000000"/>
                </a:solidFill>
                <a:latin typeface="Calibri"/>
              </a:rPr>
              <a:t>Kde</a:t>
            </a:r>
            <a:r>
              <a:rPr lang="cs-CZ" sz="28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používali </a:t>
            </a:r>
            <a:r>
              <a:rPr lang="cs-CZ" sz="28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Egypťané</a:t>
            </a:r>
            <a:r>
              <a:rPr lang="cs-CZ" sz="2800" b="0" i="0" u="none" strike="noStrike" kern="0" cap="none" spc="0" dirty="0" smtClean="0">
                <a:solidFill>
                  <a:srgbClr val="000000"/>
                </a:solidFill>
                <a:uFillTx/>
                <a:latin typeface="Calibri"/>
              </a:rPr>
              <a:t> své obrázkové</a:t>
            </a:r>
            <a:r>
              <a:rPr lang="cs-CZ" sz="28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 písmo?</a:t>
            </a:r>
            <a:endParaRPr lang="cs-CZ" sz="2800" b="0" i="0" u="none" strike="noStrike" kern="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514350" marR="0" lvl="0" indent="-5143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Jakými nástroji se </a:t>
            </a:r>
            <a:r>
              <a:rPr lang="cs-CZ" sz="28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píše </a:t>
            </a: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čínské písmo, popiš, </a:t>
            </a:r>
            <a:r>
              <a:rPr lang="cs-CZ" sz="28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jaké 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kern="0" dirty="0">
                <a:solidFill>
                  <a:srgbClr val="000000"/>
                </a:solidFill>
                <a:latin typeface="Calibri"/>
              </a:rPr>
              <a:t> </a:t>
            </a:r>
            <a:r>
              <a:rPr lang="cs-CZ" sz="2800" kern="0" dirty="0" smtClean="0">
                <a:solidFill>
                  <a:srgbClr val="000000"/>
                </a:solidFill>
                <a:latin typeface="Calibri"/>
              </a:rPr>
              <a:t>     </a:t>
            </a:r>
            <a:r>
              <a:rPr lang="cs-CZ" sz="28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má </a:t>
            </a: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písmo vzhled?</a:t>
            </a:r>
          </a:p>
          <a:p>
            <a:pPr marL="514350" marR="0" lvl="0" indent="-5143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Ve kterém státě (území) vzniklo fénické písmo?</a:t>
            </a:r>
          </a:p>
          <a:p>
            <a:pPr marL="514350" marR="0" lvl="0" indent="-5143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Jaký rozdíl je mezi Rustikou </a:t>
            </a:r>
            <a:r>
              <a:rPr lang="cs-CZ" sz="2800" b="0" i="0" u="none" strike="noStrike" kern="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kapitálou </a:t>
            </a: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a Rustikou minuskulou?</a:t>
            </a:r>
          </a:p>
          <a:p>
            <a:pPr marL="514350" marR="0" lvl="0" indent="-5143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+mj-l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Popiš nebo nakresli tvar písmene „</a:t>
            </a:r>
            <a:r>
              <a:rPr lang="cs-CZ" sz="2800" b="1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R</a:t>
            </a:r>
            <a:r>
              <a:rPr lang="cs-CZ" sz="2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“ Římské unciály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2105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251521" y="201903"/>
            <a:ext cx="8496944" cy="6264695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575557" y="451113"/>
            <a:ext cx="3672411" cy="4001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 smtClean="0">
                <a:solidFill>
                  <a:srgbClr val="984807"/>
                </a:solidFill>
                <a:uFillTx/>
                <a:latin typeface="Calibri"/>
              </a:rPr>
              <a:t>3.2_25_03_Pracovní list_1 </a:t>
            </a:r>
            <a:endParaRPr lang="cs-CZ" sz="2000" b="1" i="0" u="none" strike="noStrike" kern="1200" cap="none" spc="0" baseline="0" dirty="0">
              <a:solidFill>
                <a:srgbClr val="984807"/>
              </a:solidFill>
              <a:uFillTx/>
              <a:latin typeface="Calibri"/>
            </a:endParaRPr>
          </a:p>
        </p:txBody>
      </p:sp>
      <p:sp>
        <p:nvSpPr>
          <p:cNvPr id="6" name="TextovéPole 8"/>
          <p:cNvSpPr txBox="1"/>
          <p:nvPr/>
        </p:nvSpPr>
        <p:spPr>
          <a:xfrm>
            <a:off x="575557" y="902816"/>
            <a:ext cx="7848873" cy="458587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kern="0" dirty="0" smtClean="0">
                <a:solidFill>
                  <a:schemeClr val="accent6">
                    <a:lumMod val="50000"/>
                  </a:schemeClr>
                </a:solidFill>
                <a:latin typeface="Calibri"/>
              </a:rPr>
              <a:t>                          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kern="0" dirty="0">
                <a:solidFill>
                  <a:schemeClr val="accent6">
                    <a:lumMod val="50000"/>
                  </a:schemeClr>
                </a:solidFill>
                <a:latin typeface="Calibri"/>
              </a:rPr>
              <a:t> </a:t>
            </a:r>
            <a:r>
              <a:rPr lang="cs-CZ" sz="2800" b="1" kern="0" dirty="0" smtClean="0">
                <a:solidFill>
                  <a:schemeClr val="accent6">
                    <a:lumMod val="50000"/>
                  </a:schemeClr>
                </a:solidFill>
                <a:latin typeface="Calibri"/>
              </a:rPr>
              <a:t>   S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právné řešení</a:t>
            </a:r>
            <a:r>
              <a:rPr lang="cs-CZ" sz="2800" b="1" i="0" u="none" strike="noStrike" kern="1200" cap="none" spc="0" baseline="0" dirty="0" smtClean="0">
                <a:solidFill>
                  <a:schemeClr val="accent6">
                    <a:lumMod val="50000"/>
                  </a:schemeClr>
                </a:solidFill>
                <a:uFillTx/>
                <a:latin typeface="Calibri"/>
              </a:rPr>
              <a:t> </a:t>
            </a:r>
            <a:endParaRPr lang="cs-CZ" sz="2800" b="1" i="0" u="none" strike="noStrike" kern="1200" cap="none" spc="0" baseline="0" dirty="0">
              <a:solidFill>
                <a:schemeClr val="accent6">
                  <a:lumMod val="50000"/>
                </a:schemeClr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000" b="1" i="0" u="none" strike="noStrike" kern="1200" cap="none" spc="0" baseline="0" dirty="0">
              <a:solidFill>
                <a:srgbClr val="4A452A"/>
              </a:solidFill>
              <a:uFillTx/>
              <a:latin typeface="Calibri"/>
            </a:endParaRPr>
          </a:p>
          <a:p>
            <a:pPr lvl="0"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</a:rPr>
              <a:t>1.   Písmo obrázkové, hieroglyf, vzniklo před pěti tisíci lety,</a:t>
            </a:r>
            <a:r>
              <a:rPr lang="cs-CZ" dirty="0">
                <a:solidFill>
                  <a:srgbClr val="000000"/>
                </a:solidFill>
              </a:rPr>
              <a:t/>
            </a:r>
            <a:br>
              <a:rPr lang="cs-CZ" dirty="0">
                <a:solidFill>
                  <a:srgbClr val="000000"/>
                </a:solidFill>
              </a:rPr>
            </a:br>
            <a:r>
              <a:rPr lang="cs-CZ" dirty="0" smtClean="0">
                <a:solidFill>
                  <a:srgbClr val="000000"/>
                </a:solidFill>
              </a:rPr>
              <a:t>      jeden </a:t>
            </a:r>
            <a:r>
              <a:rPr lang="cs-CZ" dirty="0">
                <a:solidFill>
                  <a:srgbClr val="000000"/>
                </a:solidFill>
              </a:rPr>
              <a:t>znak </a:t>
            </a:r>
            <a:r>
              <a:rPr lang="cs-CZ" dirty="0" smtClean="0">
                <a:solidFill>
                  <a:srgbClr val="000000"/>
                </a:solidFill>
              </a:rPr>
              <a:t>znamenal </a:t>
            </a:r>
            <a:r>
              <a:rPr lang="cs-CZ" dirty="0">
                <a:solidFill>
                  <a:srgbClr val="000000"/>
                </a:solidFill>
              </a:rPr>
              <a:t>jednu </a:t>
            </a:r>
            <a:r>
              <a:rPr lang="cs-CZ" dirty="0" smtClean="0">
                <a:solidFill>
                  <a:srgbClr val="000000"/>
                </a:solidFill>
              </a:rPr>
              <a:t>slabiku, písmo mělo charakter obrázku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</a:rPr>
              <a:t>2.   Písmem vyrývali nápisy do stěn paláců, </a:t>
            </a:r>
            <a:r>
              <a:rPr lang="cs-CZ" dirty="0">
                <a:solidFill>
                  <a:srgbClr val="000000"/>
                </a:solidFill>
              </a:rPr>
              <a:t>chrámů a hrobek </a:t>
            </a:r>
            <a:r>
              <a:rPr lang="cs-CZ" dirty="0" smtClean="0">
                <a:solidFill>
                  <a:srgbClr val="000000"/>
                </a:solidFill>
              </a:rPr>
              <a:t>faraónů, zapisovali 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     jím život, faraóna</a:t>
            </a:r>
            <a:r>
              <a:rPr lang="cs-CZ" dirty="0">
                <a:solidFill>
                  <a:srgbClr val="000000"/>
                </a:solidFill>
              </a:rPr>
              <a:t>, jeho </a:t>
            </a:r>
            <a:r>
              <a:rPr lang="cs-CZ" dirty="0" smtClean="0">
                <a:solidFill>
                  <a:srgbClr val="000000"/>
                </a:solidFill>
              </a:rPr>
              <a:t>slávu, psaly se  </a:t>
            </a:r>
            <a:r>
              <a:rPr lang="cs-CZ" dirty="0">
                <a:solidFill>
                  <a:srgbClr val="000000"/>
                </a:solidFill>
              </a:rPr>
              <a:t>úřední </a:t>
            </a:r>
            <a:r>
              <a:rPr lang="cs-CZ" dirty="0" smtClean="0">
                <a:solidFill>
                  <a:srgbClr val="000000"/>
                </a:solidFill>
              </a:rPr>
              <a:t>záznamy, soupis </a:t>
            </a:r>
            <a:r>
              <a:rPr lang="cs-CZ" dirty="0">
                <a:solidFill>
                  <a:srgbClr val="000000"/>
                </a:solidFill>
              </a:rPr>
              <a:t>majetku, </a:t>
            </a:r>
            <a:endParaRPr lang="cs-CZ" dirty="0" smtClean="0">
              <a:solidFill>
                <a:srgbClr val="000000"/>
              </a:solidFill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smtClean="0">
                <a:solidFill>
                  <a:srgbClr val="000000"/>
                </a:solidFill>
              </a:rPr>
              <a:t>     počet </a:t>
            </a:r>
            <a:r>
              <a:rPr lang="cs-CZ" dirty="0">
                <a:solidFill>
                  <a:srgbClr val="000000"/>
                </a:solidFill>
              </a:rPr>
              <a:t>koní ve </a:t>
            </a:r>
            <a:r>
              <a:rPr lang="cs-CZ" dirty="0" smtClean="0">
                <a:solidFill>
                  <a:srgbClr val="000000"/>
                </a:solidFill>
              </a:rPr>
              <a:t>stájích </a:t>
            </a:r>
            <a:r>
              <a:rPr lang="cs-CZ" dirty="0">
                <a:solidFill>
                  <a:srgbClr val="000000"/>
                </a:solidFill>
              </a:rPr>
              <a:t>apod.)</a:t>
            </a:r>
          </a:p>
          <a:p>
            <a:pPr marL="342900" lvl="0" indent="-342900">
              <a:buAutoNum type="arabicPeriod" startAt="3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</a:rPr>
              <a:t>V Číně </a:t>
            </a:r>
            <a:r>
              <a:rPr lang="cs-CZ" dirty="0" smtClean="0">
                <a:solidFill>
                  <a:srgbClr val="000000"/>
                </a:solidFill>
              </a:rPr>
              <a:t>p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</a:rPr>
              <a:t>sali štětci,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</a:rPr>
              <a:t> bambusovými pery – vzhled písma jako znaky poskládané do tvarů</a:t>
            </a:r>
            <a:endParaRPr lang="cs-CZ" dirty="0">
              <a:solidFill>
                <a:srgbClr val="000000"/>
              </a:solidFill>
            </a:endParaRPr>
          </a:p>
          <a:p>
            <a:pPr marL="342900" lvl="0" indent="-342900">
              <a:buAutoNum type="arabicPeriod" startAt="3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</a:rPr>
              <a:t>Dnešní Sýrie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</a:rPr>
              <a:t>5.   Rustika kapitála jsou velká písmena, rustika minuskula jsou malá písmena,  </a:t>
            </a:r>
            <a:r>
              <a:rPr lang="cs-CZ" dirty="0" smtClean="0">
                <a:solidFill>
                  <a:srgbClr val="000000"/>
                </a:solidFill>
              </a:rPr>
              <a:t>                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</a:rPr>
              <a:t>      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</a:rPr>
              <a:t>pí</a:t>
            </a:r>
            <a:r>
              <a:rPr lang="cs-CZ" dirty="0" smtClean="0">
                <a:solidFill>
                  <a:srgbClr val="000000"/>
                </a:solidFill>
              </a:rPr>
              <a:t>smeno „R“ je psáno ze základu tvaru „P“, na kolmém tahu ukončený patkou, 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</a:rPr>
              <a:t>      stopa písmene je podle nástroje stínovaná zeslabením a rozšířením. </a:t>
            </a:r>
            <a:endParaRPr lang="cs-CZ" sz="1800" b="0" i="0" u="none" strike="noStrike" kern="1200" cap="none" spc="0" dirty="0" smtClean="0">
              <a:solidFill>
                <a:srgbClr val="000000"/>
              </a:solidFill>
              <a:uFillTx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87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203563"/>
            <a:ext cx="7632844" cy="6321777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/>
          <a:lstStyle/>
          <a:p>
            <a:pPr lvl="0">
              <a:spcBef>
                <a:spcPts val="1700"/>
              </a:spcBef>
            </a:pPr>
            <a:r>
              <a:rPr lang="cs-CZ" sz="3200" b="1" dirty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pPr lvl="0">
              <a:spcBef>
                <a:spcPts val="1300"/>
              </a:spcBef>
            </a:pPr>
            <a:r>
              <a:rPr lang="cs-CZ" sz="4800" b="1" dirty="0">
                <a:solidFill>
                  <a:srgbClr val="002060"/>
                </a:solidFill>
              </a:rPr>
              <a:t>    </a:t>
            </a:r>
            <a:r>
              <a:rPr lang="cs-CZ" sz="5400" b="1" dirty="0">
                <a:solidFill>
                  <a:srgbClr val="002060"/>
                </a:solidFill>
              </a:rPr>
              <a:t>    </a:t>
            </a:r>
          </a:p>
        </p:txBody>
      </p:sp>
      <p:pic>
        <p:nvPicPr>
          <p:cNvPr id="5" name="Picture 3" descr="C:\Users\Koděrová\Desktop\záloha\Pictures\písma\římská minuskul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907704" y="2420891"/>
            <a:ext cx="4424434" cy="327449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7"/>
          <p:cNvSpPr txBox="1"/>
          <p:nvPr/>
        </p:nvSpPr>
        <p:spPr>
          <a:xfrm>
            <a:off x="1187622" y="276615"/>
            <a:ext cx="3816422" cy="40011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i="0" u="none" strike="noStrike" kern="1200" cap="none" spc="0" baseline="0" dirty="0">
                <a:solidFill>
                  <a:srgbClr val="984807"/>
                </a:solidFill>
                <a:uFillTx/>
                <a:latin typeface="Calibri"/>
              </a:rPr>
              <a:t>3.2._</a:t>
            </a:r>
            <a:r>
              <a:rPr lang="cs-CZ" sz="2000" b="1" i="0" u="none" strike="noStrike" kern="1200" cap="none" spc="0" baseline="0" dirty="0" smtClean="0">
                <a:solidFill>
                  <a:srgbClr val="984807"/>
                </a:solidFill>
                <a:uFillTx/>
                <a:latin typeface="Calibri"/>
              </a:rPr>
              <a:t>25_03_Pracovní list_2 </a:t>
            </a:r>
            <a:endParaRPr lang="cs-CZ" sz="2000" b="1" i="0" u="none" strike="noStrike" kern="1200" cap="none" spc="0" baseline="0" dirty="0">
              <a:solidFill>
                <a:srgbClr val="984807"/>
              </a:solidFill>
              <a:uFillTx/>
              <a:latin typeface="Calibri"/>
            </a:endParaRPr>
          </a:p>
        </p:txBody>
      </p:sp>
      <p:sp>
        <p:nvSpPr>
          <p:cNvPr id="7" name="TextovéPole 8"/>
          <p:cNvSpPr txBox="1"/>
          <p:nvPr/>
        </p:nvSpPr>
        <p:spPr>
          <a:xfrm>
            <a:off x="1691676" y="908721"/>
            <a:ext cx="5184574" cy="16619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Vytvoř ručně psaný text (použij tebou vybraný citát)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Pracuj podle tohoto vzoru písma (dodržuj směr tahů)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Formát práce: A4, kompozice textu na osu (podle </a:t>
            </a:r>
            <a:r>
              <a:rPr lang="cs-CZ" sz="14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délky citátu 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dirty="0">
                <a:solidFill>
                  <a:srgbClr val="000000"/>
                </a:solidFill>
                <a:latin typeface="Calibri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Calibri"/>
              </a:rPr>
              <a:t>      </a:t>
            </a:r>
            <a:r>
              <a:rPr lang="cs-CZ" sz="14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se </a:t>
            </a:r>
            <a:r>
              <a:rPr lang="cs-CZ" sz="1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rozhodni psát na šířku papíru nebo výšku)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Použij pro psaní pero nebo štětec a černou tuš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Pozadí za písmem uprav barevně pastelkami podle tvé fantazie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87819" y="5818494"/>
            <a:ext cx="2592288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000" b="1" dirty="0"/>
              <a:t>HARRIS, David. </a:t>
            </a:r>
            <a:r>
              <a:rPr lang="cs-CZ" sz="1000" b="1" i="1" dirty="0"/>
              <a:t>Kaligrafie: </a:t>
            </a:r>
            <a:r>
              <a:rPr lang="cs-CZ" sz="1000" b="1" dirty="0"/>
              <a:t>nakl. Slovart </a:t>
            </a:r>
            <a:r>
              <a:rPr lang="cs-CZ" sz="1000" b="1" dirty="0" smtClean="0"/>
              <a:t>2004</a:t>
            </a:r>
            <a:endParaRPr lang="cs-CZ" sz="1000" b="1" dirty="0"/>
          </a:p>
        </p:txBody>
      </p:sp>
      <p:sp>
        <p:nvSpPr>
          <p:cNvPr id="9" name="Obdélník 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9016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355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548680"/>
            <a:ext cx="3600400" cy="88007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619672" y="2312312"/>
            <a:ext cx="5400600" cy="7829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Použitá</a:t>
            </a:r>
            <a:r>
              <a:rPr lang="cs-CZ" sz="5400" dirty="0">
                <a:solidFill>
                  <a:srgbClr val="FFFF00"/>
                </a:solidFill>
                <a:latin typeface="Adobe Garamond Pro Bold" pitchFamily="18" charset="-18"/>
              </a:rPr>
              <a:t> </a:t>
            </a:r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literatura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541571" y="3284984"/>
            <a:ext cx="6120680" cy="129881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PLOCHÝ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, Emanuel, Dr. </a:t>
            </a:r>
            <a:r>
              <a:rPr lang="cs-CZ" sz="1400" b="1" i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Encyklopedie českého výtvarného </a:t>
            </a:r>
            <a:r>
              <a:rPr lang="cs-CZ" sz="1400" b="1" i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umění:    </a:t>
            </a:r>
          </a:p>
          <a:p>
            <a:pPr>
              <a:lnSpc>
                <a:spcPct val="80000"/>
              </a:lnSpc>
            </a:pPr>
            <a:r>
              <a:rPr lang="cs-CZ" sz="1400" b="1" i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Academia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Praha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1975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en-US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2] </a:t>
            </a:r>
            <a:r>
              <a:rPr lang="cs-CZ" sz="1400" b="1" dirty="0" smtClean="0">
                <a:solidFill>
                  <a:srgbClr val="00FF00"/>
                </a:solidFill>
              </a:rPr>
              <a:t>TUREK</a:t>
            </a:r>
            <a:r>
              <a:rPr lang="cs-CZ" sz="1400" b="1" dirty="0">
                <a:solidFill>
                  <a:srgbClr val="00FF00"/>
                </a:solidFill>
              </a:rPr>
              <a:t>, Josef., KAPLANOVÁ, Františka. </a:t>
            </a:r>
            <a:r>
              <a:rPr lang="cs-CZ" sz="1400" b="1" i="1" dirty="0">
                <a:solidFill>
                  <a:srgbClr val="00FF00"/>
                </a:solidFill>
              </a:rPr>
              <a:t>Propagace: </a:t>
            </a:r>
            <a:r>
              <a:rPr lang="cs-CZ" sz="1400" b="1" dirty="0">
                <a:solidFill>
                  <a:srgbClr val="00FF00"/>
                </a:solidFill>
              </a:rPr>
              <a:t>nakl. Olomouc </a:t>
            </a:r>
            <a:r>
              <a:rPr lang="cs-CZ" sz="1400" b="1" dirty="0" smtClean="0">
                <a:solidFill>
                  <a:srgbClr val="00FF00"/>
                </a:solidFill>
              </a:rPr>
              <a:t>2005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HARRIS, David. </a:t>
            </a:r>
            <a:r>
              <a:rPr lang="cs-CZ" sz="1400" b="1" i="1" dirty="0" smtClean="0">
                <a:solidFill>
                  <a:srgbClr val="00FF00"/>
                </a:solidFill>
              </a:rPr>
              <a:t>Kaligrafie: </a:t>
            </a:r>
            <a:r>
              <a:rPr lang="cs-CZ" sz="1400" b="1" dirty="0">
                <a:solidFill>
                  <a:srgbClr val="00FF00"/>
                </a:solidFill>
              </a:rPr>
              <a:t>nakl. </a:t>
            </a:r>
            <a:r>
              <a:rPr lang="cs-CZ" sz="1400" b="1" dirty="0" smtClean="0">
                <a:solidFill>
                  <a:srgbClr val="00FF00"/>
                </a:solidFill>
              </a:rPr>
              <a:t>Slovart 2004</a:t>
            </a:r>
            <a:endParaRPr lang="cs-CZ" sz="1400" b="1" dirty="0">
              <a:solidFill>
                <a:srgbClr val="00FF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archiv </a:t>
            </a:r>
            <a:r>
              <a:rPr lang="cs-CZ" sz="1400" b="1" dirty="0">
                <a:solidFill>
                  <a:srgbClr val="00FF00"/>
                </a:solidFill>
              </a:rPr>
              <a:t>autora, KODĚROVÁ, </a:t>
            </a:r>
            <a:r>
              <a:rPr lang="cs-CZ" sz="1400" b="1" dirty="0" smtClean="0">
                <a:solidFill>
                  <a:srgbClr val="00FF00"/>
                </a:solidFill>
              </a:rPr>
              <a:t>Zuzana.: </a:t>
            </a:r>
            <a:r>
              <a:rPr lang="cs-CZ" sz="1400" b="1" i="1" dirty="0">
                <a:solidFill>
                  <a:srgbClr val="00FF00"/>
                </a:solidFill>
              </a:rPr>
              <a:t>fotografie</a:t>
            </a:r>
            <a:r>
              <a:rPr lang="cs-CZ" sz="1400" b="1" dirty="0">
                <a:solidFill>
                  <a:srgbClr val="00FF00"/>
                </a:solidFill>
              </a:rPr>
              <a:t>: </a:t>
            </a:r>
            <a:r>
              <a:rPr lang="cs-CZ" sz="1400" b="1" i="1" dirty="0" smtClean="0">
                <a:solidFill>
                  <a:srgbClr val="00FF00"/>
                </a:solidFill>
              </a:rPr>
              <a:t>galerie</a:t>
            </a:r>
            <a:r>
              <a:rPr lang="cs-CZ" sz="1400" b="1" dirty="0">
                <a:solidFill>
                  <a:srgbClr val="00FF00"/>
                </a:solidFill>
              </a:rPr>
              <a:t> </a:t>
            </a:r>
            <a:r>
              <a:rPr lang="cs-CZ" sz="1400" b="1" dirty="0" smtClean="0">
                <a:solidFill>
                  <a:srgbClr val="00FF00"/>
                </a:solidFill>
              </a:rPr>
              <a:t>©</a:t>
            </a:r>
            <a:r>
              <a:rPr lang="cs-CZ" sz="1400" b="1" i="1" dirty="0" smtClean="0">
                <a:solidFill>
                  <a:srgbClr val="00FF00"/>
                </a:solidFill>
              </a:rPr>
              <a:t>c.zuk  2000-2013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Autorem fotografií, není-li uvedeno jinak, je Zuzana Koděrová. Autor (Zuzana Koděrová)souhlasí s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</a:rPr>
              <a:t>jejich zveřejněním na Metodickém portálu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5370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638</Words>
  <Application>Microsoft Office PowerPoint</Application>
  <PresentationFormat>Předvádění na obrazovce (4:3)</PresentationFormat>
  <Paragraphs>150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c.zuk</dc:creator>
  <cp:lastModifiedBy>Dum</cp:lastModifiedBy>
  <cp:revision>44</cp:revision>
  <dcterms:created xsi:type="dcterms:W3CDTF">2014-01-26T00:17:28Z</dcterms:created>
  <dcterms:modified xsi:type="dcterms:W3CDTF">2014-04-16T16:03:15Z</dcterms:modified>
</cp:coreProperties>
</file>