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5" r:id="rId4"/>
    <p:sldId id="260" r:id="rId5"/>
    <p:sldId id="259" r:id="rId6"/>
    <p:sldId id="261" r:id="rId7"/>
    <p:sldId id="264" r:id="rId8"/>
    <p:sldId id="262" r:id="rId9"/>
    <p:sldId id="271" r:id="rId10"/>
    <p:sldId id="263" r:id="rId11"/>
    <p:sldId id="267" r:id="rId12"/>
    <p:sldId id="269" r:id="rId13"/>
    <p:sldId id="270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12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FF00"/>
    <a:srgbClr val="9AF72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6827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0744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5843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950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8707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0799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2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556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115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8382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9000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51B50-02D3-46CF-AE6A-E1A34B1FD881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F2818-241A-487B-975F-9B40949ED2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2492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1" cy="6624735"/>
          </a:xfrm>
          <a:solidFill>
            <a:srgbClr val="F4F9AD"/>
          </a:solidFill>
          <a:ln>
            <a:solidFill>
              <a:schemeClr val="tx1"/>
            </a:solidFill>
          </a:ln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79831145"/>
              </p:ext>
            </p:extLst>
          </p:nvPr>
        </p:nvGraphicFramePr>
        <p:xfrm>
          <a:off x="827583" y="1268760"/>
          <a:ext cx="7704857" cy="36003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63459"/>
                <a:gridCol w="1870784"/>
                <a:gridCol w="820898"/>
                <a:gridCol w="237628"/>
                <a:gridCol w="129311"/>
                <a:gridCol w="993718"/>
                <a:gridCol w="1058525"/>
                <a:gridCol w="1130534"/>
              </a:tblGrid>
              <a:tr h="10937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Obchodní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akademie a Střední odborná škola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gen. F. Fajtla, Louny</a:t>
                      </a: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</a:rPr>
                        <a:t>p. o.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Osvoboditelů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380, Louny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CZ.1.07/1.5.00/34.0052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Číslo sady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  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Číslo DUM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3.2_25_04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Tematický okruh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Vývoj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písma 4 – Starověká písma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Název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Zuzana Koděrová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Datum tvorby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7.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10. 2013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ARR 1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083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jsou v prezentaci  seznámeni se vznikem písma, s jeho vývojem, použitím v historii lidstva a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 odborným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názvoslovím písma.</a:t>
                      </a: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Metodický pokyn: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 výklad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 pracovním listem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žáky                     cílová skupina žáků: 16 – 19 let</a:t>
                      </a: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Obrázek 2" descr="http://mail.centrum.cz/download.php?bid=000058f52b655bb40200d5c9&amp;idx=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519" y="1417026"/>
            <a:ext cx="3275496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1" descr="http://mail.centrum.cz/download.php?bid=000058f52b655bb40200d5c9&amp;idx=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7214" y="1417026"/>
            <a:ext cx="805474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4788" y="5157190"/>
            <a:ext cx="7747652" cy="2923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300" b="1" i="1" dirty="0" smtClean="0">
                <a:solidFill>
                  <a:schemeClr val="bg1"/>
                </a:solidFill>
              </a:rPr>
              <a:t> </a:t>
            </a:r>
            <a:r>
              <a:rPr lang="cs-CZ" sz="1300" b="1" i="1" dirty="0" smtClean="0"/>
              <a:t>Autorem </a:t>
            </a:r>
            <a:r>
              <a:rPr lang="cs-CZ" sz="1300" b="1" i="1" dirty="0"/>
              <a:t>materiálu a všech jeho částí, není-li uvedeno jinak, je </a:t>
            </a:r>
            <a:r>
              <a:rPr lang="cs-CZ" sz="1300" b="1" i="1" dirty="0" smtClean="0"/>
              <a:t>Zuzana Koděrová.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1432008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51205" y="116631"/>
            <a:ext cx="8885288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404667"/>
            <a:ext cx="7560844" cy="5616619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pPr lvl="0"/>
            <a:r>
              <a:rPr lang="cs-CZ" b="1" dirty="0">
                <a:solidFill>
                  <a:srgbClr val="002060"/>
                </a:solidFill>
              </a:rPr>
              <a:t>        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989588" y="1988838"/>
            <a:ext cx="5184574" cy="224677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0" b="1" i="0" u="none" strike="noStrike" kern="1200" cap="none" spc="0" baseline="0" dirty="0">
                <a:solidFill>
                  <a:srgbClr val="00FF00"/>
                </a:solidFill>
                <a:uFillTx/>
                <a:latin typeface="Tempus Sans ITC" pitchFamily="82"/>
              </a:rPr>
              <a:t>Písmo</a:t>
            </a:r>
          </a:p>
        </p:txBody>
      </p:sp>
    </p:spTree>
    <p:extLst>
      <p:ext uri="{BB962C8B-B14F-4D97-AF65-F5344CB8AC3E}">
        <p14:creationId xmlns:p14="http://schemas.microsoft.com/office/powerpoint/2010/main" xmlns="" val="3878160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206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15616" y="1556792"/>
            <a:ext cx="7189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0" b="1" dirty="0" smtClean="0">
                <a:solidFill>
                  <a:srgbClr val="FFFF00"/>
                </a:solidFill>
                <a:latin typeface="Tempus Sans ITC" pitchFamily="82" charset="0"/>
              </a:rPr>
              <a:t>Vývoj </a:t>
            </a:r>
            <a:r>
              <a:rPr lang="cs-CZ" sz="9000" b="1" smtClean="0">
                <a:solidFill>
                  <a:srgbClr val="FFFF00"/>
                </a:solidFill>
                <a:latin typeface="Tempus Sans ITC" pitchFamily="82" charset="0"/>
              </a:rPr>
              <a:t>písma 4</a:t>
            </a:r>
            <a:endParaRPr lang="cs-CZ" sz="9000" b="1" dirty="0">
              <a:solidFill>
                <a:srgbClr val="FFFF00"/>
              </a:solidFill>
              <a:latin typeface="Tempus Sans ITC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0937" y="3170696"/>
            <a:ext cx="61287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1CF50B"/>
                </a:solidFill>
                <a:latin typeface="Tempus Sans ITC" pitchFamily="82" charset="0"/>
              </a:rPr>
              <a:t>Starověká  písma</a:t>
            </a:r>
            <a:endParaRPr lang="cs-CZ" sz="6600" b="1" dirty="0">
              <a:solidFill>
                <a:srgbClr val="1CF50B"/>
              </a:solidFill>
              <a:latin typeface="Tempus Sans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5091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64574" y="160075"/>
            <a:ext cx="8784976" cy="6492598"/>
          </a:xfrm>
          <a:solidFill>
            <a:srgbClr val="9AF729"/>
          </a:solidFill>
          <a:effectLst>
            <a:innerShdw blurRad="114300">
              <a:prstClr val="black"/>
            </a:innerShdw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1678162" y="404665"/>
            <a:ext cx="5872956" cy="72008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FF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Zjednodušený vývoj písem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3943975"/>
            <a:ext cx="936016" cy="56514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Egyptské hieroglyfy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87659" y="3943974"/>
            <a:ext cx="876229" cy="5651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Řecké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71363" y="1903295"/>
            <a:ext cx="843277" cy="4811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Etruské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77629" y="2945646"/>
            <a:ext cx="1080120" cy="45136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Karolinská minuskula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28290" y="4892400"/>
            <a:ext cx="906169" cy="4456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Hlaholice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2955007"/>
            <a:ext cx="1080120" cy="45136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Latinská unciála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45278" y="2943627"/>
            <a:ext cx="911784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Římské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819408" y="5804993"/>
            <a:ext cx="837654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Srbské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84368" y="2919302"/>
            <a:ext cx="864096" cy="45136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Gotické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83668" y="3943975"/>
            <a:ext cx="855489" cy="5651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Fénické písmo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884368" y="1903295"/>
            <a:ext cx="862706" cy="4452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Latinka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884368" y="3849021"/>
            <a:ext cx="864096" cy="5325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Švabach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884368" y="4849383"/>
            <a:ext cx="864096" cy="45136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Fraktura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981489" y="5804993"/>
            <a:ext cx="837654" cy="5040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Azbuka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66089" y="4898262"/>
            <a:ext cx="868453" cy="4456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Cyrilice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84168" y="5794099"/>
            <a:ext cx="1080120" cy="5149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Bulharská hlaholice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31" name="Přímá spojnice se šipkou 30"/>
          <p:cNvCxnSpPr/>
          <p:nvPr/>
        </p:nvCxnSpPr>
        <p:spPr>
          <a:xfrm flipV="1">
            <a:off x="3419872" y="3339699"/>
            <a:ext cx="325406" cy="6042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/>
          <p:nvPr/>
        </p:nvCxnSpPr>
        <p:spPr>
          <a:xfrm>
            <a:off x="3419872" y="4509118"/>
            <a:ext cx="325406" cy="38328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se šipkou 1033"/>
          <p:cNvCxnSpPr>
            <a:stCxn id="18" idx="2"/>
          </p:cNvCxnSpPr>
          <p:nvPr/>
        </p:nvCxnSpPr>
        <p:spPr>
          <a:xfrm>
            <a:off x="4193002" y="2384470"/>
            <a:ext cx="0" cy="57053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se šipkou 1035"/>
          <p:cNvCxnSpPr>
            <a:stCxn id="13" idx="3"/>
            <a:endCxn id="11" idx="1"/>
          </p:cNvCxnSpPr>
          <p:nvPr/>
        </p:nvCxnSpPr>
        <p:spPr>
          <a:xfrm flipV="1">
            <a:off x="4657062" y="3180691"/>
            <a:ext cx="346986" cy="149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se šipkou 1037"/>
          <p:cNvCxnSpPr>
            <a:stCxn id="11" idx="3"/>
            <a:endCxn id="8" idx="1"/>
          </p:cNvCxnSpPr>
          <p:nvPr/>
        </p:nvCxnSpPr>
        <p:spPr>
          <a:xfrm flipV="1">
            <a:off x="6084168" y="3171330"/>
            <a:ext cx="293461" cy="936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se šipkou 1039"/>
          <p:cNvCxnSpPr>
            <a:endCxn id="20" idx="1"/>
          </p:cNvCxnSpPr>
          <p:nvPr/>
        </p:nvCxnSpPr>
        <p:spPr>
          <a:xfrm flipV="1">
            <a:off x="7457749" y="3144985"/>
            <a:ext cx="426619" cy="263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se šipkou 1041"/>
          <p:cNvCxnSpPr>
            <a:endCxn id="22" idx="2"/>
          </p:cNvCxnSpPr>
          <p:nvPr/>
        </p:nvCxnSpPr>
        <p:spPr>
          <a:xfrm flipH="1" flipV="1">
            <a:off x="8315721" y="2348555"/>
            <a:ext cx="695" cy="57074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7" name="Přímá spojnice se šipkou 1046"/>
          <p:cNvCxnSpPr/>
          <p:nvPr/>
        </p:nvCxnSpPr>
        <p:spPr>
          <a:xfrm>
            <a:off x="8316416" y="3370668"/>
            <a:ext cx="0" cy="47835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9" name="Přímá spojnice se šipkou 1048"/>
          <p:cNvCxnSpPr>
            <a:stCxn id="23" idx="2"/>
          </p:cNvCxnSpPr>
          <p:nvPr/>
        </p:nvCxnSpPr>
        <p:spPr>
          <a:xfrm>
            <a:off x="8316416" y="4381586"/>
            <a:ext cx="0" cy="46779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1" name="Přímá spojnice se šipkou 1050"/>
          <p:cNvCxnSpPr>
            <a:stCxn id="26" idx="2"/>
            <a:endCxn id="25" idx="0"/>
          </p:cNvCxnSpPr>
          <p:nvPr/>
        </p:nvCxnSpPr>
        <p:spPr>
          <a:xfrm>
            <a:off x="5400316" y="5343888"/>
            <a:ext cx="0" cy="46110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3" name="Přímá spojnice se šipkou 1052"/>
          <p:cNvCxnSpPr>
            <a:stCxn id="9" idx="2"/>
            <a:endCxn id="9" idx="2"/>
          </p:cNvCxnSpPr>
          <p:nvPr/>
        </p:nvCxnSpPr>
        <p:spPr>
          <a:xfrm>
            <a:off x="4181375" y="5338026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5" name="Přímá spojnice se šipkou 1054"/>
          <p:cNvCxnSpPr/>
          <p:nvPr/>
        </p:nvCxnSpPr>
        <p:spPr>
          <a:xfrm flipH="1">
            <a:off x="4614640" y="5338026"/>
            <a:ext cx="389408" cy="45607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8" name="Přímá spojnice se šipkou 1057"/>
          <p:cNvCxnSpPr/>
          <p:nvPr/>
        </p:nvCxnSpPr>
        <p:spPr>
          <a:xfrm>
            <a:off x="5819143" y="5338026"/>
            <a:ext cx="527654" cy="45607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0" name="Přímá spojnice se šipkou 1059"/>
          <p:cNvCxnSpPr>
            <a:endCxn id="16" idx="1"/>
          </p:cNvCxnSpPr>
          <p:nvPr/>
        </p:nvCxnSpPr>
        <p:spPr>
          <a:xfrm>
            <a:off x="2439157" y="4226547"/>
            <a:ext cx="24850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2" name="Přímá spojnice se šipkou 1061"/>
          <p:cNvCxnSpPr>
            <a:stCxn id="5" idx="3"/>
            <a:endCxn id="21" idx="1"/>
          </p:cNvCxnSpPr>
          <p:nvPr/>
        </p:nvCxnSpPr>
        <p:spPr>
          <a:xfrm>
            <a:off x="1331552" y="4226547"/>
            <a:ext cx="252116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235921" y="1244079"/>
            <a:ext cx="4110876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Vývoj písem starověku a středověku</a:t>
            </a:r>
            <a:endParaRPr lang="cs-CZ" sz="2000" b="1" dirty="0"/>
          </a:p>
        </p:txBody>
      </p:sp>
      <p:cxnSp>
        <p:nvCxnSpPr>
          <p:cNvPr id="12" name="Přímá spojnice se šipkou 11"/>
          <p:cNvCxnSpPr>
            <a:stCxn id="9" idx="3"/>
            <a:endCxn id="26" idx="1"/>
          </p:cNvCxnSpPr>
          <p:nvPr/>
        </p:nvCxnSpPr>
        <p:spPr>
          <a:xfrm>
            <a:off x="4634459" y="5115213"/>
            <a:ext cx="331630" cy="58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14674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 animBg="1"/>
      <p:bldP spid="16" grpId="0" animBg="1"/>
      <p:bldP spid="18" grpId="0" animBg="1"/>
      <p:bldP spid="8" grpId="0" animBg="1"/>
      <p:bldP spid="9" grpId="0" animBg="1"/>
      <p:bldP spid="11" grpId="0" animBg="1"/>
      <p:bldP spid="13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251520" y="203563"/>
            <a:ext cx="8496943" cy="6321777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611560" y="476672"/>
            <a:ext cx="7296794" cy="1477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 dirty="0" smtClean="0">
                <a:solidFill>
                  <a:srgbClr val="0070C0"/>
                </a:solidFill>
                <a:uFillTx/>
                <a:latin typeface="Book Antiqua" pitchFamily="18"/>
              </a:rPr>
              <a:t>Capitalis </a:t>
            </a:r>
            <a:r>
              <a:rPr lang="cs-CZ" sz="2400" b="1" i="0" u="none" strike="noStrike" kern="1200" cap="none" spc="0" baseline="0" dirty="0">
                <a:solidFill>
                  <a:srgbClr val="0070C0"/>
                </a:solidFill>
                <a:uFillTx/>
                <a:latin typeface="Book Antiqua" pitchFamily="18"/>
              </a:rPr>
              <a:t>rustica</a:t>
            </a:r>
            <a:r>
              <a:rPr lang="cs-CZ" sz="2400" b="0" i="0" u="none" strike="noStrike" kern="1200" cap="none" spc="0" baseline="0" dirty="0">
                <a:solidFill>
                  <a:srgbClr val="0070C0"/>
                </a:solidFill>
                <a:uFillTx/>
                <a:latin typeface="Book Antiqua" pitchFamily="18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písmo psané nebo malované, ornamentální, </a:t>
            </a:r>
            <a:endParaRPr lang="cs-CZ" sz="2200" b="0" i="0" u="none" strike="noStrike" kern="1200" cap="none" spc="0" baseline="0" dirty="0" smtClean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kterým </a:t>
            </a:r>
            <a:r>
              <a:rPr lang="cs-CZ" sz="22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byly </a:t>
            </a:r>
            <a:r>
              <a:rPr lang="cs-CZ" sz="22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do </a:t>
            </a:r>
            <a:r>
              <a:rPr lang="cs-CZ" sz="22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různých odolných i méně odolných materiálů publikovány veřejné i soukromé dokumenty</a:t>
            </a:r>
            <a:endParaRPr lang="cs-CZ" sz="2200" b="1" i="0" u="none" strike="noStrike" kern="1200" cap="none" spc="0" baseline="0" dirty="0">
              <a:solidFill>
                <a:srgbClr val="000000"/>
              </a:solidFill>
              <a:uFillTx/>
              <a:latin typeface="Book Antiqua" pitchFamily="18"/>
              <a:ea typeface="Arial Unicode MS" pitchFamily="34"/>
              <a:cs typeface="Arial Unicode MS" pitchFamily="34"/>
            </a:endParaRPr>
          </a:p>
        </p:txBody>
      </p:sp>
      <p:sp>
        <p:nvSpPr>
          <p:cNvPr id="7" name="Obdélník 1"/>
          <p:cNvSpPr/>
          <p:nvPr/>
        </p:nvSpPr>
        <p:spPr>
          <a:xfrm rot="10800000" flipV="1">
            <a:off x="3851920" y="3543737"/>
            <a:ext cx="4680520" cy="432365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Rustika minuskula - moderní</a:t>
            </a:r>
            <a:endParaRPr lang="cs-CZ" sz="28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8" name="Picture 2" descr="C:\Users\Koděrová\Desktop\záloha\Pictures\písma\rustika minuskula moderní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5671842" y="3976102"/>
            <a:ext cx="2766102" cy="211424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bdélník 1"/>
          <p:cNvSpPr/>
          <p:nvPr/>
        </p:nvSpPr>
        <p:spPr>
          <a:xfrm>
            <a:off x="926744" y="2116152"/>
            <a:ext cx="4632613" cy="587005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Rustika kapitála - moderní</a:t>
            </a:r>
            <a:endParaRPr lang="cs-CZ" sz="28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5012" y="2809911"/>
            <a:ext cx="46662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Elegantní kapitála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Nástroj na psaní – třtinové, rákosové pero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2" name="Picture 3" descr="C:\Users\Koděrová\Desktop\záloha\Pictures\písma\rustika kapitála moderní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898135" y="4089869"/>
            <a:ext cx="2558460" cy="2156063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ovéPole 13"/>
          <p:cNvSpPr txBox="1"/>
          <p:nvPr/>
        </p:nvSpPr>
        <p:spPr>
          <a:xfrm>
            <a:off x="3400025" y="4615082"/>
            <a:ext cx="2091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pro psaní používali: inkoust ze sazí duběnek 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 jiná barviva doby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6469" y="3745270"/>
            <a:ext cx="24346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HARRIS, David. </a:t>
            </a:r>
            <a:r>
              <a:rPr lang="cs-CZ" sz="900" b="1" i="1" dirty="0"/>
              <a:t>Kaligrafie: </a:t>
            </a:r>
            <a:r>
              <a:rPr lang="cs-CZ" sz="900" b="1" dirty="0"/>
              <a:t>nakl. Slovart </a:t>
            </a:r>
            <a:r>
              <a:rPr lang="cs-CZ" sz="900" b="1" dirty="0" smtClean="0"/>
              <a:t>2004</a:t>
            </a:r>
            <a:endParaRPr lang="cs-CZ" sz="9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6275" y="6090346"/>
            <a:ext cx="24346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HARRIS, David. </a:t>
            </a:r>
            <a:r>
              <a:rPr lang="cs-CZ" sz="900" b="1" i="1" dirty="0"/>
              <a:t>Kaligrafie: </a:t>
            </a:r>
            <a:r>
              <a:rPr lang="cs-CZ" sz="900" b="1" dirty="0"/>
              <a:t>nakl. Slovart </a:t>
            </a:r>
            <a:r>
              <a:rPr lang="cs-CZ" sz="900" b="1" dirty="0" smtClean="0"/>
              <a:t>2004</a:t>
            </a:r>
            <a:endParaRPr lang="cs-CZ" sz="900" b="1" dirty="0"/>
          </a:p>
        </p:txBody>
      </p:sp>
    </p:spTree>
    <p:extLst>
      <p:ext uri="{BB962C8B-B14F-4D97-AF65-F5344CB8AC3E}">
        <p14:creationId xmlns:p14="http://schemas.microsoft.com/office/powerpoint/2010/main" xmlns="" val="348292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/>
      <p:bldP spid="14" grpId="0"/>
      <p:bldP spid="5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203563"/>
            <a:ext cx="7632844" cy="6321777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Obdélník 1"/>
          <p:cNvSpPr/>
          <p:nvPr/>
        </p:nvSpPr>
        <p:spPr>
          <a:xfrm>
            <a:off x="2267744" y="422133"/>
            <a:ext cx="4464493" cy="737061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Římská knižní písma</a:t>
            </a: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TextovéPole 6"/>
          <p:cNvSpPr txBox="1"/>
          <p:nvPr/>
        </p:nvSpPr>
        <p:spPr>
          <a:xfrm>
            <a:off x="971595" y="1480276"/>
            <a:ext cx="7272808" cy="341631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Kulturní i politická moc Římanů vedla k vytváření dalších písem, potřebných pro diplomacii, armádu, obchod i umění.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Psalo se na různé materiály: tenký olověný plech, papyrus a pergamen.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Vyvíjel se i písařský nástroj, rydlo, třtinové nebo rákosové pero, od 4.-5.    století brkové.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Změnila technika psaní: inkoust se vyráběl ze sazí nebo z duběnek. Pro zdobení zvláště drahých spisů se používala organická i anorganická barviva, stříbro a zlato.</a:t>
            </a:r>
            <a:b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/>
            </a:r>
            <a:b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7" name="Picture 2" descr="C:\Users\Koděrová\Desktop\záloha\Pictures\písma\100_716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971595" y="1460315"/>
            <a:ext cx="7272808" cy="434495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2843803" y="5919083"/>
            <a:ext cx="352839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/>
              <a:t>HARRIS, David. </a:t>
            </a:r>
            <a:r>
              <a:rPr lang="cs-CZ" sz="1000" b="1" i="1" dirty="0"/>
              <a:t>Kaligrafie: </a:t>
            </a:r>
            <a:r>
              <a:rPr lang="cs-CZ" sz="1000" b="1" dirty="0" smtClean="0"/>
              <a:t>nakladatelství </a:t>
            </a:r>
            <a:r>
              <a:rPr lang="cs-CZ" sz="1000" b="1" dirty="0"/>
              <a:t>Slovart </a:t>
            </a:r>
            <a:r>
              <a:rPr lang="cs-CZ" sz="1000" b="1" dirty="0" smtClean="0"/>
              <a:t>2004</a:t>
            </a:r>
            <a:endParaRPr lang="cs-CZ" sz="1000" b="1" dirty="0"/>
          </a:p>
        </p:txBody>
      </p:sp>
    </p:spTree>
    <p:extLst>
      <p:ext uri="{BB962C8B-B14F-4D97-AF65-F5344CB8AC3E}">
        <p14:creationId xmlns:p14="http://schemas.microsoft.com/office/powerpoint/2010/main" xmlns="" val="2698805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203563"/>
            <a:ext cx="7632844" cy="6321777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Obdélník 1"/>
          <p:cNvSpPr/>
          <p:nvPr/>
        </p:nvSpPr>
        <p:spPr>
          <a:xfrm>
            <a:off x="2483903" y="451338"/>
            <a:ext cx="3996440" cy="737061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 Římská unciála</a:t>
            </a: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TextovéPole 6"/>
          <p:cNvSpPr txBox="1"/>
          <p:nvPr/>
        </p:nvSpPr>
        <p:spPr>
          <a:xfrm>
            <a:off x="2418569" y="1256449"/>
            <a:ext cx="344276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stala formálním latinským písmem</a:t>
            </a:r>
          </a:p>
        </p:txBody>
      </p:sp>
      <p:pic>
        <p:nvPicPr>
          <p:cNvPr id="7" name="Picture 4" descr="C:\Users\Koděrová\Desktop\záloha\Pictures\písma\římská kapitál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709818" y="1645636"/>
            <a:ext cx="5544619" cy="460166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6318330" y="1241061"/>
            <a:ext cx="18722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/>
              <a:t>HARRIS, David. </a:t>
            </a:r>
            <a:r>
              <a:rPr lang="cs-CZ" sz="1000" b="1" i="1" dirty="0"/>
              <a:t>Kaligrafie: </a:t>
            </a:r>
            <a:r>
              <a:rPr lang="cs-CZ" sz="1000" b="1" dirty="0" smtClean="0"/>
              <a:t>nakladatelství </a:t>
            </a:r>
            <a:r>
              <a:rPr lang="cs-CZ" sz="1000" b="1" dirty="0"/>
              <a:t>Slovart </a:t>
            </a:r>
            <a:r>
              <a:rPr lang="cs-CZ" sz="1000" b="1" dirty="0" smtClean="0"/>
              <a:t>2004</a:t>
            </a:r>
            <a:endParaRPr lang="cs-CZ" sz="1000" b="1" dirty="0"/>
          </a:p>
        </p:txBody>
      </p:sp>
    </p:spTree>
    <p:extLst>
      <p:ext uri="{BB962C8B-B14F-4D97-AF65-F5344CB8AC3E}">
        <p14:creationId xmlns:p14="http://schemas.microsoft.com/office/powerpoint/2010/main" xmlns="" val="2101995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203563"/>
            <a:ext cx="7632844" cy="6321777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Obdélník 1"/>
          <p:cNvSpPr/>
          <p:nvPr/>
        </p:nvSpPr>
        <p:spPr>
          <a:xfrm>
            <a:off x="2251408" y="370240"/>
            <a:ext cx="4713192" cy="790983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Římská polounciála</a:t>
            </a:r>
            <a:endParaRPr lang="cs-CZ" sz="3600" b="1" i="0" u="none" strike="noStrike" kern="0" cap="none" spc="0" baseline="0" dirty="0">
              <a:solidFill>
                <a:srgbClr val="00206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12791" y="1161233"/>
            <a:ext cx="459042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užívaná forma římského písma asi v 5. století </a:t>
            </a:r>
          </a:p>
        </p:txBody>
      </p:sp>
      <p:pic>
        <p:nvPicPr>
          <p:cNvPr id="7" name="Picture 3" descr="C:\Users\Koděrová\Desktop\záloha\Pictures\písma\římská minuskul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609857" y="1558384"/>
            <a:ext cx="6032333" cy="446449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1642689" y="6174055"/>
            <a:ext cx="30963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/>
              <a:t>HARRIS, David. </a:t>
            </a:r>
            <a:r>
              <a:rPr lang="cs-CZ" sz="1000" b="1" i="1" dirty="0"/>
              <a:t>Kaligrafie: </a:t>
            </a:r>
            <a:r>
              <a:rPr lang="cs-CZ" sz="1000" b="1" dirty="0"/>
              <a:t>nakladatelství Slovart 2004</a:t>
            </a:r>
          </a:p>
        </p:txBody>
      </p:sp>
    </p:spTree>
    <p:extLst>
      <p:ext uri="{BB962C8B-B14F-4D97-AF65-F5344CB8AC3E}">
        <p14:creationId xmlns:p14="http://schemas.microsoft.com/office/powerpoint/2010/main" xmlns="" val="3182361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203563"/>
            <a:ext cx="7632844" cy="6321777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Obdélník 1"/>
          <p:cNvSpPr/>
          <p:nvPr/>
        </p:nvSpPr>
        <p:spPr>
          <a:xfrm>
            <a:off x="1187624" y="356482"/>
            <a:ext cx="5200915" cy="790983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  <a:r>
              <a:rPr lang="cs-CZ" sz="3600" b="1" kern="0" dirty="0" smtClean="0">
                <a:solidFill>
                  <a:srgbClr val="24FB19"/>
                </a:solidFill>
                <a:latin typeface="Times New Roman" pitchFamily="18"/>
                <a:cs typeface="Times New Roman" pitchFamily="18"/>
              </a:rPr>
              <a:t>Vznik národních písem</a:t>
            </a:r>
            <a:endParaRPr lang="cs-CZ" sz="3600" b="1" i="0" u="none" strike="noStrike" kern="0" cap="none" spc="0" baseline="0" dirty="0">
              <a:solidFill>
                <a:srgbClr val="24FB1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1307948"/>
            <a:ext cx="6120682" cy="25853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 smtClean="0">
                <a:solidFill>
                  <a:srgbClr val="000000"/>
                </a:solidFill>
              </a:rPr>
              <a:t>•   </a:t>
            </a:r>
            <a:r>
              <a:rPr lang="cs-CZ" b="1" dirty="0">
                <a:solidFill>
                  <a:srgbClr val="000000"/>
                </a:solidFill>
              </a:rPr>
              <a:t> </a:t>
            </a:r>
            <a:r>
              <a:rPr lang="cs-CZ" b="1" dirty="0" smtClean="0">
                <a:solidFill>
                  <a:srgbClr val="000000"/>
                </a:solidFill>
              </a:rPr>
              <a:t>Složitý </a:t>
            </a:r>
            <a:r>
              <a:rPr lang="cs-CZ" b="1" dirty="0">
                <a:solidFill>
                  <a:srgbClr val="000000"/>
                </a:solidFill>
              </a:rPr>
              <a:t> </a:t>
            </a:r>
            <a:r>
              <a:rPr lang="cs-CZ" b="1" dirty="0" smtClean="0">
                <a:solidFill>
                  <a:srgbClr val="000000"/>
                </a:solidFill>
              </a:rPr>
              <a:t>vývoj</a:t>
            </a:r>
            <a:endParaRPr lang="cs-CZ" b="1" dirty="0">
              <a:solidFill>
                <a:srgbClr val="000000"/>
              </a:solidFill>
            </a:endParaRPr>
          </a:p>
          <a:p>
            <a:pPr marL="285750" lvl="0" indent="-285750">
              <a:buSzPct val="100000"/>
              <a:buFont typeface="Arial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>
                <a:solidFill>
                  <a:srgbClr val="000000"/>
                </a:solidFill>
              </a:rPr>
              <a:t> </a:t>
            </a:r>
            <a:r>
              <a:rPr lang="cs-CZ" b="1" dirty="0" smtClean="0">
                <a:solidFill>
                  <a:srgbClr val="000000"/>
                </a:solidFill>
              </a:rPr>
              <a:t>vycházejí z římských</a:t>
            </a:r>
            <a:r>
              <a:rPr lang="cs-CZ" b="1" dirty="0">
                <a:solidFill>
                  <a:srgbClr val="000000"/>
                </a:solidFill>
              </a:rPr>
              <a:t> vzorů	</a:t>
            </a:r>
          </a:p>
          <a:p>
            <a:pPr marL="285750" lvl="0" indent="-285750">
              <a:buSzPct val="100000"/>
              <a:buFont typeface="Arial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 smtClean="0">
                <a:solidFill>
                  <a:srgbClr val="000000"/>
                </a:solidFill>
              </a:rPr>
              <a:t>Středověké modiﬁkace římských</a:t>
            </a:r>
            <a:r>
              <a:rPr lang="cs-CZ" b="1" dirty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písem</a:t>
            </a:r>
            <a:r>
              <a:rPr lang="cs-CZ" b="1" dirty="0">
                <a:solidFill>
                  <a:srgbClr val="000000"/>
                </a:solidFill>
              </a:rPr>
              <a:t>	</a:t>
            </a: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 smtClean="0">
                <a:solidFill>
                  <a:srgbClr val="000000"/>
                </a:solidFill>
              </a:rPr>
              <a:t>•</a:t>
            </a:r>
            <a:r>
              <a:rPr lang="cs-CZ" b="1" dirty="0">
                <a:solidFill>
                  <a:srgbClr val="000000"/>
                </a:solidFill>
              </a:rPr>
              <a:t> </a:t>
            </a:r>
            <a:r>
              <a:rPr lang="cs-CZ" b="1" dirty="0" smtClean="0">
                <a:solidFill>
                  <a:srgbClr val="000000"/>
                </a:solidFill>
              </a:rPr>
              <a:t>  Písmo papežských a císařských listin</a:t>
            </a:r>
            <a:r>
              <a:rPr lang="cs-CZ" b="1" dirty="0">
                <a:solidFill>
                  <a:srgbClr val="000000"/>
                </a:solidFill>
              </a:rPr>
              <a:t>	</a:t>
            </a: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 smtClean="0">
                <a:solidFill>
                  <a:srgbClr val="000000"/>
                </a:solidFill>
              </a:rPr>
              <a:t>•  </a:t>
            </a:r>
            <a:r>
              <a:rPr lang="cs-CZ" b="1" dirty="0">
                <a:solidFill>
                  <a:srgbClr val="000000"/>
                </a:solidFill>
              </a:rPr>
              <a:t> </a:t>
            </a:r>
            <a:r>
              <a:rPr lang="cs-CZ" b="1" dirty="0" smtClean="0">
                <a:solidFill>
                  <a:srgbClr val="000000"/>
                </a:solidFill>
              </a:rPr>
              <a:t>Písma francká</a:t>
            </a:r>
            <a:r>
              <a:rPr lang="cs-CZ" b="1" dirty="0">
                <a:solidFill>
                  <a:srgbClr val="000000"/>
                </a:solidFill>
              </a:rPr>
              <a:t>	</a:t>
            </a: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>
                <a:solidFill>
                  <a:srgbClr val="000000"/>
                </a:solidFill>
              </a:rPr>
              <a:t>• </a:t>
            </a:r>
            <a:r>
              <a:rPr lang="cs-CZ" b="1" dirty="0" smtClean="0">
                <a:solidFill>
                  <a:srgbClr val="000000"/>
                </a:solidFill>
              </a:rPr>
              <a:t>  vznik</a:t>
            </a:r>
            <a:r>
              <a:rPr lang="cs-CZ" b="1" dirty="0">
                <a:solidFill>
                  <a:srgbClr val="000000"/>
                </a:solidFill>
              </a:rPr>
              <a:t> </a:t>
            </a:r>
            <a:r>
              <a:rPr lang="cs-CZ" b="1" dirty="0" smtClean="0">
                <a:solidFill>
                  <a:srgbClr val="000000"/>
                </a:solidFill>
              </a:rPr>
              <a:t>dobře čitelných rukopisných forem malých písem</a:t>
            </a:r>
            <a:r>
              <a:rPr lang="cs-CZ" b="1" dirty="0">
                <a:solidFill>
                  <a:srgbClr val="000000"/>
                </a:solidFill>
              </a:rPr>
              <a:t>	</a:t>
            </a: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>
                <a:solidFill>
                  <a:srgbClr val="000000"/>
                </a:solidFill>
              </a:rPr>
              <a:t>  </a:t>
            </a:r>
            <a:r>
              <a:rPr lang="cs-CZ" b="1" dirty="0" smtClean="0">
                <a:solidFill>
                  <a:srgbClr val="000000"/>
                </a:solidFill>
              </a:rPr>
              <a:t>   = karolínská minuskula</a:t>
            </a:r>
            <a:r>
              <a:rPr lang="cs-CZ" b="1" dirty="0">
                <a:solidFill>
                  <a:srgbClr val="000000"/>
                </a:solidFill>
              </a:rPr>
              <a:t>	</a:t>
            </a: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>
                <a:solidFill>
                  <a:srgbClr val="000000"/>
                </a:solidFill>
              </a:rPr>
              <a:t>     </a:t>
            </a:r>
            <a:r>
              <a:rPr lang="cs-CZ" sz="18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/>
            </a:r>
            <a:br>
              <a:rPr lang="cs-CZ" sz="18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endParaRPr lang="cs-CZ" sz="1800" b="1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27" name="Picture 3" descr="C:\Users\Koděrová\Desktop\záloha\Pictures\písma\Alexa 16.století pere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8719"/>
            <a:ext cx="2156123" cy="2985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27723" y="5927241"/>
            <a:ext cx="2308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Alexa – psaná perem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Koděrová\Desktop\záloha\Pictures\písma\fraktura ozdobná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65452"/>
            <a:ext cx="2018209" cy="70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děrová\Desktop\záloha\Pictures\písma\Fraktura kapitála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69574"/>
            <a:ext cx="2018209" cy="70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07904" y="5173523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Fraktura ozdobná</a:t>
            </a:r>
            <a:endParaRPr lang="cs-CZ" dirty="0"/>
          </a:p>
        </p:txBody>
      </p:sp>
      <p:pic>
        <p:nvPicPr>
          <p:cNvPr id="1030" name="Picture 6" descr="C:\Users\Koděrová\Desktop\záloha\Pictures\písma\krasopisná kurziva,kapitál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324835"/>
            <a:ext cx="2127250" cy="64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671629" y="594743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Krasopisná kurzíva kapitála</a:t>
            </a:r>
            <a:endParaRPr lang="cs-CZ" i="1" dirty="0">
              <a:solidFill>
                <a:srgbClr val="0070C0"/>
              </a:solidFill>
            </a:endParaRPr>
          </a:p>
        </p:txBody>
      </p:sp>
      <p:pic>
        <p:nvPicPr>
          <p:cNvPr id="1032" name="Picture 8" descr="C:\Users\Koděrová\Desktop\záloha\Pictures\písma\švabach minuskul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7" y="1307948"/>
            <a:ext cx="1693863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68720" y="2262055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70C0"/>
                </a:solidFill>
              </a:rPr>
              <a:t> Švabach minuskula</a:t>
            </a:r>
            <a:endParaRPr lang="cs-CZ" sz="1600" dirty="0">
              <a:solidFill>
                <a:srgbClr val="0070C0"/>
              </a:solidFill>
            </a:endParaRPr>
          </a:p>
        </p:txBody>
      </p:sp>
      <p:pic>
        <p:nvPicPr>
          <p:cNvPr id="1033" name="Picture 9" descr="C:\Users\Koděrová\Desktop\záloha\Pictures\písma\švabach-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0152" y="3328718"/>
            <a:ext cx="2291265" cy="1252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228184" y="4581128"/>
            <a:ext cx="17127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70C0"/>
                </a:solidFill>
              </a:rPr>
              <a:t> Švabach kapitála</a:t>
            </a:r>
            <a:endParaRPr lang="cs-CZ" sz="16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77999" y="1024354"/>
            <a:ext cx="9546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6135908"/>
            <a:ext cx="9546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45447" y="3319231"/>
            <a:ext cx="9546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45447" y="5419744"/>
            <a:ext cx="9546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02906" y="3192531"/>
            <a:ext cx="9546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07976" y="5078614"/>
            <a:ext cx="9546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897350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20" grpId="0"/>
      <p:bldP spid="21" grpId="0"/>
      <p:bldP spid="22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203563"/>
            <a:ext cx="7632844" cy="6321777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Obdélník 1"/>
          <p:cNvSpPr/>
          <p:nvPr/>
        </p:nvSpPr>
        <p:spPr>
          <a:xfrm>
            <a:off x="1791519" y="370240"/>
            <a:ext cx="5200915" cy="790983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  <a:r>
              <a:rPr lang="cs-CZ" sz="3600" b="1" i="0" u="none" strike="noStrike" kern="0" cap="none" spc="0" baseline="0">
                <a:solidFill>
                  <a:srgbClr val="24FB19"/>
                </a:solidFill>
                <a:uFillTx/>
                <a:latin typeface="Times New Roman" pitchFamily="18"/>
                <a:cs typeface="Times New Roman" pitchFamily="18"/>
              </a:rPr>
              <a:t>Karolinská </a:t>
            </a:r>
            <a:r>
              <a:rPr lang="cs-CZ" sz="3600" b="1" i="0" u="none" strike="noStrike" kern="0" cap="none" spc="0" baseline="0" smtClean="0">
                <a:solidFill>
                  <a:srgbClr val="24FB19"/>
                </a:solidFill>
                <a:uFillTx/>
                <a:latin typeface="Times New Roman" pitchFamily="18"/>
                <a:cs typeface="Times New Roman" pitchFamily="18"/>
              </a:rPr>
              <a:t>minuskula</a:t>
            </a:r>
            <a:endParaRPr lang="cs-CZ" sz="3600" b="1" i="0" u="none" strike="noStrike" kern="0" cap="none" spc="0" baseline="0" dirty="0">
              <a:solidFill>
                <a:srgbClr val="24FB1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1307948"/>
            <a:ext cx="6120682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Karel Veliký, (který vládl francké říši v letech 768-814)</a:t>
            </a:r>
            <a:b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vyhlásil reformu písma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vznikla dobře čitelná rukopisná forma malých písem</a:t>
            </a:r>
            <a:b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7" name="Picture 3" descr="C:\Users\Koděrová\Desktop\záloha\Pictures\písma\římská minuskul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832018" y="2372575"/>
            <a:ext cx="5268077" cy="389887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5148064" y="6242764"/>
            <a:ext cx="30963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/>
              <a:t>HARRIS, David. </a:t>
            </a:r>
            <a:r>
              <a:rPr lang="cs-CZ" sz="1000" b="1" i="1" dirty="0"/>
              <a:t>Kaligrafie: </a:t>
            </a:r>
            <a:r>
              <a:rPr lang="cs-CZ" sz="1000" b="1" dirty="0"/>
              <a:t>nakladatelství Slovart 2004</a:t>
            </a:r>
          </a:p>
        </p:txBody>
      </p:sp>
    </p:spTree>
    <p:extLst>
      <p:ext uri="{BB962C8B-B14F-4D97-AF65-F5344CB8AC3E}">
        <p14:creationId xmlns:p14="http://schemas.microsoft.com/office/powerpoint/2010/main" xmlns="" val="2237576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323528" y="332656"/>
            <a:ext cx="8496944" cy="6264695"/>
          </a:xfrm>
          <a:solidFill>
            <a:schemeClr val="bg1"/>
          </a:solidFill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TextovéPole 7"/>
          <p:cNvSpPr txBox="1"/>
          <p:nvPr/>
        </p:nvSpPr>
        <p:spPr>
          <a:xfrm>
            <a:off x="827583" y="502706"/>
            <a:ext cx="3672411" cy="4001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 smtClean="0">
                <a:solidFill>
                  <a:srgbClr val="984807"/>
                </a:solidFill>
                <a:uFillTx/>
                <a:latin typeface="Calibri"/>
              </a:rPr>
              <a:t>3.2_25_04_Pracovní list </a:t>
            </a:r>
            <a:endParaRPr lang="cs-CZ" sz="2000" b="1" i="0" u="none" strike="noStrike" kern="1200" cap="none" spc="0" baseline="0" dirty="0">
              <a:solidFill>
                <a:srgbClr val="984807"/>
              </a:solidFill>
              <a:uFillTx/>
              <a:latin typeface="Calibri"/>
            </a:endParaRPr>
          </a:p>
        </p:txBody>
      </p:sp>
      <p:sp>
        <p:nvSpPr>
          <p:cNvPr id="6" name="TextovéPole 8"/>
          <p:cNvSpPr txBox="1"/>
          <p:nvPr/>
        </p:nvSpPr>
        <p:spPr>
          <a:xfrm>
            <a:off x="467545" y="902816"/>
            <a:ext cx="8208912" cy="526297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>
                <a:solidFill>
                  <a:srgbClr val="4A452A"/>
                </a:solidFill>
                <a:uFillTx/>
                <a:latin typeface="Calibri"/>
              </a:rPr>
              <a:t>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alibri"/>
              </a:rPr>
              <a:t>písemné </a:t>
            </a:r>
            <a:r>
              <a:rPr lang="cs-CZ" b="1" i="0" u="none" strike="noStrike" kern="1200" cap="none" spc="0" baseline="0" dirty="0" smtClean="0">
                <a:solidFill>
                  <a:schemeClr val="accent6">
                    <a:lumMod val="50000"/>
                  </a:schemeClr>
                </a:solidFill>
                <a:uFillTx/>
                <a:latin typeface="Calibri"/>
              </a:rPr>
              <a:t>opakování:</a:t>
            </a:r>
            <a:endParaRPr lang="cs-CZ" b="1" i="0" u="none" strike="noStrike" kern="1200" cap="none" spc="0" baseline="0" dirty="0">
              <a:solidFill>
                <a:schemeClr val="accent6">
                  <a:lumMod val="50000"/>
                </a:schemeClr>
              </a:solidFill>
              <a:uFillTx/>
              <a:latin typeface="Calibri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1" i="0" u="none" strike="noStrike" kern="1200" cap="none" spc="0" baseline="0" dirty="0">
              <a:solidFill>
                <a:srgbClr val="4A452A"/>
              </a:solidFill>
              <a:uFillTx/>
              <a:latin typeface="Calibri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Jak nazýváme egyptské písmo, jak vypadalo?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Kde používali Egypťané své obrázkové písmo?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Jakými nástroji se píše čínské písmo, popiš,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jaké má písmo vzhled?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Ve kterém státě (území) vzniklo fénické písmo?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Jaký rozdíl je mezi Rustikou </a:t>
            </a:r>
            <a:r>
              <a:rPr lang="cs-CZ" sz="2800" dirty="0" smtClean="0"/>
              <a:t>kapitálou </a:t>
            </a:r>
            <a:r>
              <a:rPr lang="cs-CZ" sz="2800" dirty="0"/>
              <a:t>a Rustikou minuskulou?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Popiš nebo nakresli tvar písmene „</a:t>
            </a:r>
            <a:r>
              <a:rPr lang="cs-CZ" sz="2800" b="1" dirty="0"/>
              <a:t>R</a:t>
            </a:r>
            <a:r>
              <a:rPr lang="cs-CZ" sz="2800" dirty="0"/>
              <a:t>“ Římské unciály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1519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323528" y="332656"/>
            <a:ext cx="8496944" cy="6264695"/>
          </a:xfrm>
          <a:solidFill>
            <a:schemeClr val="bg1"/>
          </a:solidFill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TextovéPole 7"/>
          <p:cNvSpPr txBox="1"/>
          <p:nvPr/>
        </p:nvSpPr>
        <p:spPr>
          <a:xfrm>
            <a:off x="827583" y="502706"/>
            <a:ext cx="3672411" cy="4001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 smtClean="0">
                <a:solidFill>
                  <a:srgbClr val="984807"/>
                </a:solidFill>
                <a:uFillTx/>
                <a:latin typeface="Calibri"/>
              </a:rPr>
              <a:t>3.2_25_04_Pracovní list </a:t>
            </a:r>
            <a:endParaRPr lang="cs-CZ" sz="2000" b="1" i="0" u="none" strike="noStrike" kern="1200" cap="none" spc="0" baseline="0" dirty="0">
              <a:solidFill>
                <a:srgbClr val="984807"/>
              </a:solidFill>
              <a:uFillTx/>
              <a:latin typeface="Calibri"/>
            </a:endParaRPr>
          </a:p>
        </p:txBody>
      </p:sp>
      <p:sp>
        <p:nvSpPr>
          <p:cNvPr id="6" name="TextovéPole 8"/>
          <p:cNvSpPr txBox="1"/>
          <p:nvPr/>
        </p:nvSpPr>
        <p:spPr>
          <a:xfrm>
            <a:off x="467544" y="902816"/>
            <a:ext cx="8352927" cy="57246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>
                <a:solidFill>
                  <a:srgbClr val="4A452A"/>
                </a:solidFill>
                <a:uFillTx/>
                <a:latin typeface="Calibri"/>
              </a:rPr>
              <a:t>     </a:t>
            </a:r>
            <a:endParaRPr lang="cs-CZ" sz="2000" b="1" i="0" u="none" strike="noStrike" kern="1200" cap="none" spc="0" baseline="0" dirty="0" smtClean="0">
              <a:solidFill>
                <a:srgbClr val="4A452A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Calibri"/>
              </a:rPr>
              <a:t>Správné řešení</a:t>
            </a:r>
            <a:r>
              <a:rPr lang="cs-CZ" sz="2800" b="1" i="0" u="none" strike="noStrike" kern="1200" cap="none" spc="0" baseline="0" dirty="0" smtClean="0">
                <a:solidFill>
                  <a:schemeClr val="accent6">
                    <a:lumMod val="50000"/>
                  </a:schemeClr>
                </a:solidFill>
                <a:uFillTx/>
                <a:latin typeface="Calibri"/>
              </a:rPr>
              <a:t>: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800" b="1" i="0" u="none" strike="noStrike" kern="1200" cap="none" spc="0" baseline="0" dirty="0">
              <a:solidFill>
                <a:schemeClr val="accent6">
                  <a:lumMod val="50000"/>
                </a:schemeClr>
              </a:solidFill>
              <a:uFillTx/>
              <a:latin typeface="Calibri"/>
            </a:endParaRPr>
          </a:p>
          <a:p>
            <a:pPr lvl="0"/>
            <a:r>
              <a:rPr lang="cs-CZ" sz="2400" dirty="0" smtClean="0"/>
              <a:t>1.      Jak </a:t>
            </a:r>
            <a:r>
              <a:rPr lang="cs-CZ" sz="2400" dirty="0"/>
              <a:t>nazýváme egyptské písmo, jak vypadalo</a:t>
            </a:r>
            <a:r>
              <a:rPr lang="cs-CZ" sz="2400" dirty="0" smtClean="0"/>
              <a:t>?</a:t>
            </a:r>
          </a:p>
          <a:p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b="1" dirty="0">
                <a:solidFill>
                  <a:srgbClr val="C00000"/>
                </a:solidFill>
              </a:rPr>
              <a:t>písmo obrázkové, hieroglyf, vzniklo před pěti tisíci lety,</a:t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            jeden znak znamenal jednu slabiku, písmo mělo charakter obrázku,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            písmem vyrývali nápisy do stěn paláců, chrámů a hrobek faraónů, zapisovali 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            jím život, faraóna, jeho slávu, psaly se úřední záznamy, soupis majetku, 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            počet koní ve stájích apod. apod.)</a:t>
            </a:r>
            <a:endParaRPr lang="cs-CZ" dirty="0">
              <a:solidFill>
                <a:srgbClr val="C00000"/>
              </a:solidFill>
            </a:endParaRPr>
          </a:p>
          <a:p>
            <a:pPr lvl="0"/>
            <a:r>
              <a:rPr lang="cs-CZ" sz="2400" dirty="0" smtClean="0"/>
              <a:t>2.     Kde </a:t>
            </a:r>
            <a:r>
              <a:rPr lang="cs-CZ" sz="2400" dirty="0"/>
              <a:t>používali Egypťané své obrázkové písmo</a:t>
            </a:r>
            <a:r>
              <a:rPr lang="cs-CZ" sz="2400" dirty="0" smtClean="0"/>
              <a:t>?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</a:t>
            </a:r>
            <a:r>
              <a:rPr lang="cs-CZ" sz="1400" b="1" dirty="0" smtClean="0"/>
              <a:t> </a:t>
            </a:r>
            <a:r>
              <a:rPr lang="cs-CZ" b="1" dirty="0">
                <a:solidFill>
                  <a:srgbClr val="C00000"/>
                </a:solidFill>
              </a:rPr>
              <a:t>písmem vyrývali nápisy do stěn paláců, chrámů a hrobek faraónů, zapisovali 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jím život </a:t>
            </a:r>
            <a:r>
              <a:rPr lang="cs-CZ" b="1" dirty="0">
                <a:solidFill>
                  <a:srgbClr val="C00000"/>
                </a:solidFill>
              </a:rPr>
              <a:t>faraóna, jeho slávu, psaly se úřední záznamy, soupis majetku, </a:t>
            </a:r>
            <a:r>
              <a:rPr lang="cs-CZ" b="1" dirty="0" smtClean="0">
                <a:solidFill>
                  <a:srgbClr val="C00000"/>
                </a:solidFill>
              </a:rPr>
              <a:t>počet   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koní ve stájích apod</a:t>
            </a:r>
            <a:r>
              <a:rPr lang="cs-CZ" b="1" dirty="0">
                <a:solidFill>
                  <a:srgbClr val="C00000"/>
                </a:solidFill>
              </a:rPr>
              <a:t>.)</a:t>
            </a:r>
          </a:p>
          <a:p>
            <a:pPr lvl="0"/>
            <a:r>
              <a:rPr lang="cs-CZ" sz="2400" dirty="0" smtClean="0"/>
              <a:t>3.     Jakými </a:t>
            </a:r>
            <a:r>
              <a:rPr lang="cs-CZ" sz="2400" dirty="0"/>
              <a:t>nástroji se píše čínské písmo, popiš, jaké má písmo </a:t>
            </a:r>
            <a:r>
              <a:rPr lang="cs-CZ" sz="2400" dirty="0" smtClean="0"/>
              <a:t>   </a:t>
            </a:r>
          </a:p>
          <a:p>
            <a:pPr lvl="0"/>
            <a:r>
              <a:rPr lang="cs-CZ" sz="2000" dirty="0" smtClean="0"/>
              <a:t>          </a:t>
            </a:r>
            <a:r>
              <a:rPr lang="cs-CZ" sz="2400" dirty="0" smtClean="0"/>
              <a:t>vzhled</a:t>
            </a:r>
            <a:r>
              <a:rPr lang="cs-CZ" sz="2400" dirty="0"/>
              <a:t>?</a:t>
            </a:r>
            <a:r>
              <a:rPr lang="cs-CZ" sz="2400" dirty="0" smtClean="0"/>
              <a:t> </a:t>
            </a:r>
          </a:p>
          <a:p>
            <a:r>
              <a:rPr lang="cs-CZ" sz="1600" b="1" dirty="0">
                <a:solidFill>
                  <a:srgbClr val="C00000"/>
                </a:solidFill>
              </a:rPr>
              <a:t> </a:t>
            </a:r>
            <a:r>
              <a:rPr lang="cs-CZ" sz="1600" b="1" dirty="0" smtClean="0">
                <a:solidFill>
                  <a:srgbClr val="C00000"/>
                </a:solidFill>
              </a:rPr>
              <a:t>           V </a:t>
            </a:r>
            <a:r>
              <a:rPr lang="cs-CZ" sz="1600" b="1" dirty="0">
                <a:solidFill>
                  <a:srgbClr val="C00000"/>
                </a:solidFill>
              </a:rPr>
              <a:t>Číně psali štětci, bambusovými pery – vzhled písma jako znaky, </a:t>
            </a:r>
            <a:r>
              <a:rPr lang="cs-CZ" sz="1600" b="1" dirty="0" smtClean="0">
                <a:solidFill>
                  <a:srgbClr val="C00000"/>
                </a:solidFill>
              </a:rPr>
              <a:t> </a:t>
            </a:r>
            <a:r>
              <a:rPr lang="cs-CZ" sz="1600" b="1" dirty="0">
                <a:solidFill>
                  <a:srgbClr val="C00000"/>
                </a:solidFill>
              </a:rPr>
              <a:t>znaky poskládané </a:t>
            </a:r>
            <a:endParaRPr lang="cs-CZ" sz="1600" b="1" dirty="0" smtClean="0">
              <a:solidFill>
                <a:srgbClr val="C00000"/>
              </a:solidFill>
            </a:endParaRPr>
          </a:p>
          <a:p>
            <a:r>
              <a:rPr lang="cs-CZ" sz="1600" b="1" dirty="0">
                <a:solidFill>
                  <a:srgbClr val="C00000"/>
                </a:solidFill>
              </a:rPr>
              <a:t> </a:t>
            </a:r>
            <a:r>
              <a:rPr lang="cs-CZ" sz="1600" b="1" dirty="0" smtClean="0">
                <a:solidFill>
                  <a:srgbClr val="C00000"/>
                </a:solidFill>
              </a:rPr>
              <a:t>           do tvarů</a:t>
            </a:r>
            <a:endParaRPr lang="cs-CZ" sz="2800" b="1" i="0" u="none" strike="noStrike" kern="0" cap="none" spc="0" baseline="0" dirty="0">
              <a:solidFill>
                <a:srgbClr val="C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6807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323528" y="332656"/>
            <a:ext cx="8496944" cy="6264695"/>
          </a:xfrm>
          <a:solidFill>
            <a:schemeClr val="bg1"/>
          </a:solidFill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TextovéPole 7"/>
          <p:cNvSpPr txBox="1"/>
          <p:nvPr/>
        </p:nvSpPr>
        <p:spPr>
          <a:xfrm>
            <a:off x="467545" y="395998"/>
            <a:ext cx="3672411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i="0" u="none" strike="noStrike" kern="1200" cap="none" spc="0" baseline="0" dirty="0" smtClean="0">
                <a:solidFill>
                  <a:srgbClr val="984807"/>
                </a:solidFill>
                <a:uFillTx/>
                <a:latin typeface="Calibri"/>
              </a:rPr>
              <a:t>3.2_25_04_Pracovní list </a:t>
            </a:r>
            <a:endParaRPr lang="cs-CZ" b="1" i="0" u="none" strike="noStrike" kern="1200" cap="none" spc="0" baseline="0" dirty="0">
              <a:solidFill>
                <a:srgbClr val="984807"/>
              </a:solidFill>
              <a:uFillTx/>
              <a:latin typeface="Calibri"/>
            </a:endParaRPr>
          </a:p>
        </p:txBody>
      </p:sp>
      <p:sp>
        <p:nvSpPr>
          <p:cNvPr id="6" name="TextovéPole 8"/>
          <p:cNvSpPr txBox="1"/>
          <p:nvPr/>
        </p:nvSpPr>
        <p:spPr>
          <a:xfrm>
            <a:off x="467545" y="796108"/>
            <a:ext cx="8208912" cy="56630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>
                <a:solidFill>
                  <a:srgbClr val="4A452A"/>
                </a:solidFill>
                <a:uFillTx/>
                <a:latin typeface="Calibri"/>
              </a:rPr>
              <a:t>     </a:t>
            </a:r>
            <a:endParaRPr lang="cs-CZ" sz="2000" b="1" i="0" u="none" strike="noStrike" kern="1200" cap="none" spc="0" baseline="0" dirty="0" smtClean="0">
              <a:solidFill>
                <a:srgbClr val="4A452A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smtClean="0">
                <a:solidFill>
                  <a:schemeClr val="accent6">
                    <a:lumMod val="50000"/>
                  </a:schemeClr>
                </a:solidFill>
                <a:latin typeface="Calibri"/>
              </a:rPr>
              <a:t>Správné řešení</a:t>
            </a:r>
            <a:r>
              <a:rPr lang="cs-CZ" sz="2800" b="1" i="0" u="none" strike="noStrike" kern="1200" cap="none" spc="0" baseline="0" dirty="0" smtClean="0">
                <a:solidFill>
                  <a:schemeClr val="accent6">
                    <a:lumMod val="50000"/>
                  </a:schemeClr>
                </a:solidFill>
                <a:uFillTx/>
                <a:latin typeface="Calibri"/>
              </a:rPr>
              <a:t>:</a:t>
            </a:r>
            <a:endParaRPr lang="cs-CZ" sz="2400" kern="0" dirty="0">
              <a:solidFill>
                <a:srgbClr val="000000"/>
              </a:solidFill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kern="0" dirty="0" smtClean="0">
                <a:solidFill>
                  <a:srgbClr val="000000"/>
                </a:solidFill>
              </a:rPr>
              <a:t>4.   </a:t>
            </a:r>
            <a:r>
              <a:rPr lang="cs-CZ" sz="2400" dirty="0" smtClean="0"/>
              <a:t>Ve </a:t>
            </a:r>
            <a:r>
              <a:rPr lang="cs-CZ" sz="2400" dirty="0"/>
              <a:t>kterém státě (území) vzniklo fénické písmo</a:t>
            </a:r>
            <a:r>
              <a:rPr lang="cs-CZ" sz="2400" dirty="0" smtClean="0"/>
              <a:t>?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       </a:t>
            </a:r>
            <a:r>
              <a:rPr lang="cs-CZ" sz="2000" b="1" dirty="0" smtClean="0">
                <a:solidFill>
                  <a:srgbClr val="C00000"/>
                </a:solidFill>
              </a:rPr>
              <a:t>Dnešní Sýrie</a:t>
            </a:r>
            <a:endParaRPr lang="cs-CZ" sz="2400" dirty="0">
              <a:solidFill>
                <a:srgbClr val="C00000"/>
              </a:solidFill>
            </a:endParaRPr>
          </a:p>
          <a:p>
            <a:pPr lvl="0"/>
            <a:r>
              <a:rPr lang="cs-CZ" sz="2400" dirty="0" smtClean="0"/>
              <a:t>5.   Jaký </a:t>
            </a:r>
            <a:r>
              <a:rPr lang="cs-CZ" sz="2400" dirty="0"/>
              <a:t>rozdíl je mezi Rustikou </a:t>
            </a:r>
            <a:r>
              <a:rPr lang="cs-CZ" sz="2400" dirty="0" smtClean="0"/>
              <a:t>kapitálou </a:t>
            </a:r>
            <a:r>
              <a:rPr lang="cs-CZ" sz="2400" dirty="0"/>
              <a:t>a Rustikou minuskulou</a:t>
            </a:r>
            <a:r>
              <a:rPr lang="cs-CZ" sz="2400" dirty="0" smtClean="0"/>
              <a:t>?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b="1" dirty="0"/>
              <a:t> </a:t>
            </a:r>
            <a:r>
              <a:rPr lang="cs-CZ" sz="2000" b="1" dirty="0">
                <a:solidFill>
                  <a:srgbClr val="C00000"/>
                </a:solidFill>
              </a:rPr>
              <a:t>Rustika kapitula jsou velká písmena, rustika minuskula jsou malá </a:t>
            </a:r>
            <a:r>
              <a:rPr lang="cs-CZ" sz="2000" b="1" dirty="0" smtClean="0">
                <a:solidFill>
                  <a:srgbClr val="C00000"/>
                </a:solidFill>
              </a:rPr>
              <a:t>  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        písmena abecedy.</a:t>
            </a:r>
            <a:endParaRPr lang="cs-CZ" sz="2000" dirty="0">
              <a:solidFill>
                <a:srgbClr val="C00000"/>
              </a:solidFill>
            </a:endParaRPr>
          </a:p>
          <a:p>
            <a:pPr lvl="0"/>
            <a:endParaRPr lang="cs-CZ" sz="2400" dirty="0"/>
          </a:p>
          <a:p>
            <a:pPr lvl="0"/>
            <a:r>
              <a:rPr lang="cs-CZ" sz="2400" dirty="0" smtClean="0"/>
              <a:t>6.   Popiš </a:t>
            </a:r>
            <a:r>
              <a:rPr lang="cs-CZ" sz="2400" dirty="0"/>
              <a:t>nebo nakresli tvar písmene „</a:t>
            </a:r>
            <a:r>
              <a:rPr lang="cs-CZ" sz="2400" b="1" dirty="0"/>
              <a:t>R</a:t>
            </a:r>
            <a:r>
              <a:rPr lang="cs-CZ" sz="2400" dirty="0"/>
              <a:t>“ Římské </a:t>
            </a:r>
            <a:r>
              <a:rPr lang="cs-CZ" sz="2400" dirty="0" smtClean="0"/>
              <a:t>unciály</a:t>
            </a:r>
          </a:p>
          <a:p>
            <a:r>
              <a:rPr lang="cs-CZ" sz="2400" b="1" dirty="0" smtClean="0"/>
              <a:t>       </a:t>
            </a:r>
            <a:r>
              <a:rPr lang="cs-CZ" sz="2000" b="1" dirty="0">
                <a:solidFill>
                  <a:srgbClr val="C00000"/>
                </a:solidFill>
              </a:rPr>
              <a:t>Písmeno „R“ je psáno ze základu tvaru „P“, na kolmém tahu ukončený </a:t>
            </a:r>
            <a:r>
              <a:rPr lang="cs-CZ" sz="2000" b="1" dirty="0" smtClean="0">
                <a:solidFill>
                  <a:srgbClr val="C00000"/>
                </a:solidFill>
              </a:rPr>
              <a:t>        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patkou</a:t>
            </a:r>
            <a:r>
              <a:rPr lang="cs-CZ" sz="2000" b="1" dirty="0">
                <a:solidFill>
                  <a:srgbClr val="C00000"/>
                </a:solidFill>
              </a:rPr>
              <a:t>, </a:t>
            </a:r>
            <a:r>
              <a:rPr lang="cs-CZ" sz="2000" b="1" dirty="0" smtClean="0">
                <a:solidFill>
                  <a:srgbClr val="C00000"/>
                </a:solidFill>
              </a:rPr>
              <a:t>stopa </a:t>
            </a:r>
            <a:r>
              <a:rPr lang="cs-CZ" sz="2000" b="1" dirty="0">
                <a:solidFill>
                  <a:srgbClr val="C00000"/>
                </a:solidFill>
              </a:rPr>
              <a:t>písmene je podle nástroje stínovaná zeslabením 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a rozšířením. </a:t>
            </a:r>
            <a:endParaRPr lang="cs-CZ" sz="2800" b="0" i="0" u="none" strike="noStrike" kern="0" cap="none" spc="0" baseline="0" dirty="0">
              <a:solidFill>
                <a:srgbClr val="C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 dirty="0" smtClean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kern="0" dirty="0">
              <a:solidFill>
                <a:srgbClr val="000000"/>
              </a:solidFill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 dirty="0" smtClean="0">
              <a:solidFill>
                <a:srgbClr val="000000"/>
              </a:solidFill>
              <a:uFillTx/>
              <a:latin typeface="Calibri"/>
            </a:endParaRP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kern="0" dirty="0" smtClean="0">
              <a:solidFill>
                <a:srgbClr val="000000"/>
              </a:solidFill>
              <a:latin typeface="Calibri"/>
            </a:endParaRP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kern="0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026" name="Picture 2" descr="C:\Users\Koděrová\Desktop\písma pracovní\RRRRR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1856" y="4797151"/>
            <a:ext cx="936104" cy="1331969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6093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355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548680"/>
            <a:ext cx="3600400" cy="88007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619672" y="2312312"/>
            <a:ext cx="5400600" cy="7829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Použitá</a:t>
            </a:r>
            <a:r>
              <a:rPr lang="cs-CZ" sz="5400" dirty="0">
                <a:solidFill>
                  <a:srgbClr val="FFFF00"/>
                </a:solidFill>
                <a:latin typeface="Adobe Garamond Pro Bold" pitchFamily="18" charset="-18"/>
              </a:rPr>
              <a:t> </a:t>
            </a:r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literatura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541571" y="3284984"/>
            <a:ext cx="6120680" cy="112646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PLOCHÝ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, Emanuel, Dr. </a:t>
            </a:r>
            <a:r>
              <a:rPr lang="cs-CZ" sz="1400" b="1" i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Encyklopedie českého výtvarného umění,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Academia Praha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1975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archiv </a:t>
            </a:r>
            <a:r>
              <a:rPr lang="cs-CZ" sz="1400" b="1" dirty="0">
                <a:solidFill>
                  <a:srgbClr val="00FF00"/>
                </a:solidFill>
              </a:rPr>
              <a:t>autora, KODĚROVÁ, </a:t>
            </a:r>
            <a:r>
              <a:rPr lang="cs-CZ" sz="1400" b="1" dirty="0" smtClean="0">
                <a:solidFill>
                  <a:srgbClr val="00FF00"/>
                </a:solidFill>
              </a:rPr>
              <a:t>Zuzana.: </a:t>
            </a:r>
            <a:r>
              <a:rPr lang="cs-CZ" sz="1400" b="1" i="1" dirty="0">
                <a:solidFill>
                  <a:srgbClr val="00FF00"/>
                </a:solidFill>
              </a:rPr>
              <a:t>fotografie</a:t>
            </a:r>
            <a:r>
              <a:rPr lang="cs-CZ" sz="1400" b="1" dirty="0">
                <a:solidFill>
                  <a:srgbClr val="00FF00"/>
                </a:solidFill>
              </a:rPr>
              <a:t>: </a:t>
            </a:r>
            <a:r>
              <a:rPr lang="cs-CZ" sz="1400" b="1" i="1" dirty="0" smtClean="0">
                <a:solidFill>
                  <a:srgbClr val="00FF00"/>
                </a:solidFill>
              </a:rPr>
              <a:t>galerie</a:t>
            </a:r>
            <a:r>
              <a:rPr lang="cs-CZ" sz="1400" b="1" dirty="0">
                <a:solidFill>
                  <a:srgbClr val="00FF00"/>
                </a:solidFill>
              </a:rPr>
              <a:t> </a:t>
            </a:r>
            <a:r>
              <a:rPr lang="cs-CZ" sz="1400" b="1" dirty="0" smtClean="0">
                <a:solidFill>
                  <a:srgbClr val="00FF00"/>
                </a:solidFill>
              </a:rPr>
              <a:t>©</a:t>
            </a:r>
            <a:r>
              <a:rPr lang="cs-CZ" sz="1400" b="1" i="1" dirty="0" smtClean="0">
                <a:solidFill>
                  <a:srgbClr val="00FF00"/>
                </a:solidFill>
              </a:rPr>
              <a:t>c.zuk  2000-2013</a:t>
            </a: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HARRIS</a:t>
            </a:r>
            <a:r>
              <a:rPr lang="cs-CZ" sz="1400" b="1" dirty="0">
                <a:solidFill>
                  <a:srgbClr val="00FF00"/>
                </a:solidFill>
              </a:rPr>
              <a:t>, David. </a:t>
            </a:r>
            <a:r>
              <a:rPr lang="cs-CZ" sz="1400" b="1" i="1" dirty="0">
                <a:solidFill>
                  <a:srgbClr val="00FF00"/>
                </a:solidFill>
              </a:rPr>
              <a:t>Kaligrafie: </a:t>
            </a:r>
            <a:r>
              <a:rPr lang="cs-CZ" sz="1400" b="1" dirty="0">
                <a:solidFill>
                  <a:srgbClr val="00FF00"/>
                </a:solidFill>
              </a:rPr>
              <a:t>nakladatelství Slovart 2004</a:t>
            </a:r>
          </a:p>
          <a:p>
            <a:pPr>
              <a:lnSpc>
                <a:spcPct val="80000"/>
              </a:lnSpc>
            </a:pPr>
            <a:r>
              <a:rPr lang="cs-CZ" sz="1400" b="1" smtClean="0">
                <a:solidFill>
                  <a:srgbClr val="00FF00"/>
                </a:solidFill>
                <a:latin typeface="Times New Roman" pitchFamily="18" charset="0"/>
              </a:rPr>
              <a:t>Autorem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fotografií, není-li uvedeno jinak, je Zuzana Koděrová. Autor (Zuzana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</a:rPr>
              <a:t>Koděrová) souhlasí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s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</a:rPr>
              <a:t>jejich zveřejněním na Metodickém portálu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88668" y="6174053"/>
            <a:ext cx="30963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/>
              <a:t>HARRIS, David. </a:t>
            </a:r>
            <a:r>
              <a:rPr lang="cs-CZ" sz="1000" b="1" i="1" dirty="0"/>
              <a:t>Kaligrafie: </a:t>
            </a:r>
            <a:r>
              <a:rPr lang="cs-CZ" sz="1000" b="1" dirty="0"/>
              <a:t>nakladatelství Slovart 2004</a:t>
            </a:r>
          </a:p>
        </p:txBody>
      </p:sp>
    </p:spTree>
    <p:extLst>
      <p:ext uri="{BB962C8B-B14F-4D97-AF65-F5344CB8AC3E}">
        <p14:creationId xmlns:p14="http://schemas.microsoft.com/office/powerpoint/2010/main" xmlns="" val="2757247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708</Words>
  <Application>Microsoft Office PowerPoint</Application>
  <PresentationFormat>Předvádění na obrazovce (4:3)</PresentationFormat>
  <Paragraphs>178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c.zuk</dc:creator>
  <cp:lastModifiedBy>Dum</cp:lastModifiedBy>
  <cp:revision>34</cp:revision>
  <dcterms:created xsi:type="dcterms:W3CDTF">2014-01-25T21:45:54Z</dcterms:created>
  <dcterms:modified xsi:type="dcterms:W3CDTF">2014-04-16T15:44:57Z</dcterms:modified>
</cp:coreProperties>
</file>