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Default Extension="wdp" ContentType="image/vnd.ms-phot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0" r:id="rId2"/>
    <p:sldId id="279" r:id="rId3"/>
    <p:sldId id="261" r:id="rId4"/>
    <p:sldId id="265" r:id="rId5"/>
    <p:sldId id="263" r:id="rId6"/>
    <p:sldId id="262" r:id="rId7"/>
    <p:sldId id="281" r:id="rId8"/>
    <p:sldId id="273" r:id="rId9"/>
    <p:sldId id="269" r:id="rId10"/>
    <p:sldId id="266" r:id="rId11"/>
    <p:sldId id="267" r:id="rId12"/>
    <p:sldId id="268" r:id="rId13"/>
    <p:sldId id="271" r:id="rId14"/>
    <p:sldId id="275" r:id="rId15"/>
    <p:sldId id="276" r:id="rId16"/>
    <p:sldId id="277" r:id="rId17"/>
    <p:sldId id="28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1CF50B"/>
    <a:srgbClr val="FF3300"/>
    <a:srgbClr val="000066"/>
    <a:srgbClr val="663300"/>
    <a:srgbClr val="000099"/>
    <a:srgbClr val="0FA1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AD5142-2417-4889-87F4-71D78E18E4D6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8FD948-E30A-4D6A-9B20-673750CA938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7912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8FD948-E30A-4D6A-9B20-673750CA938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0557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368D0-ED55-49B3-9619-FFD1475030E5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B01D-4849-4973-AE08-683E74F219E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0336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4819-868B-42BC-A60B-D165C1E649A9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FA32A-4C35-4D69-8084-C657E09CC0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9508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1368D0-ED55-49B3-9619-FFD1475030E5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6B01D-4849-4973-AE08-683E74F219E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7330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5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1" cy="6624735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7560840" cy="561662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63561405"/>
              </p:ext>
            </p:extLst>
          </p:nvPr>
        </p:nvGraphicFramePr>
        <p:xfrm>
          <a:off x="724449" y="980728"/>
          <a:ext cx="7713973" cy="36003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44584"/>
                <a:gridCol w="1870784"/>
                <a:gridCol w="820898"/>
                <a:gridCol w="237628"/>
                <a:gridCol w="129311"/>
                <a:gridCol w="993718"/>
                <a:gridCol w="1058525"/>
                <a:gridCol w="1058525"/>
              </a:tblGrid>
              <a:tr h="10937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Obchodní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akademie a Střední odborná škola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,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gen. F. Fajtla, Louny,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</a:rPr>
                        <a:t>p. o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Osvoboditelů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380, Louny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CZ.1.07/1.5.00/34.0052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Číslo sady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25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Číslo DUM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effectLst/>
                          <a:latin typeface="Calibri"/>
                        </a:rPr>
                        <a:t>3.2._25_05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Tematický okruh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Vývoj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písma 5 - Středověká písma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Název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Zuzana Koděrová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39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Datum tvorby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10.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11. 2013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Ročník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ARR 1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7083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jsou v prezentaci  seznámeni se vznikem písma, s jeho vývojem, použitím v historii lidstva a s  odborným názvoslovím písma</a:t>
                      </a: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Metodický pokyn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            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 výklad s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pracovními listy 1, 2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žáky                     cílová skupina žáků: 16 – 19 let</a:t>
                      </a: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Obrázek 2" descr="http://mail.centrum.cz/download.php?bid=000058f52b655bb40200d5c9&amp;idx=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015" y="1196752"/>
            <a:ext cx="3275496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1" descr="http://mail.centrum.cz/download.php?bid=000058f52b655bb40200d5c9&amp;idx=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4015" y="1196752"/>
            <a:ext cx="805474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4449" y="5157190"/>
            <a:ext cx="7735983" cy="2923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300" b="1" i="1" dirty="0" smtClean="0"/>
              <a:t> Autorem </a:t>
            </a:r>
            <a:r>
              <a:rPr lang="cs-CZ" sz="1300" b="1" i="1" dirty="0"/>
              <a:t>materiálu a všech jeho </a:t>
            </a:r>
            <a:r>
              <a:rPr lang="cs-CZ" sz="1300" b="1" i="1" dirty="0" smtClean="0"/>
              <a:t>částí, není-li uvedeno jinak, je Zuzana Koděrová.      </a:t>
            </a:r>
          </a:p>
        </p:txBody>
      </p:sp>
      <p:sp>
        <p:nvSpPr>
          <p:cNvPr id="9" name="Obdélník 8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526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51205" y="116631"/>
            <a:ext cx="8885288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404667"/>
            <a:ext cx="7560844" cy="5616619"/>
          </a:xfrm>
        </p:spPr>
        <p:txBody>
          <a:bodyPr/>
          <a:lstStyle/>
          <a:p>
            <a:pPr lvl="0"/>
            <a:r>
              <a:rPr lang="cs-CZ" b="1" dirty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pPr lvl="0"/>
            <a:r>
              <a:rPr lang="cs-CZ" b="1" dirty="0">
                <a:solidFill>
                  <a:srgbClr val="002060"/>
                </a:solidFill>
              </a:rPr>
              <a:t>        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1989588" y="1988838"/>
            <a:ext cx="5184574" cy="224677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0" b="1" i="0" u="none" strike="noStrike" kern="1200" cap="none" spc="0" baseline="0" dirty="0">
                <a:solidFill>
                  <a:srgbClr val="00FF00"/>
                </a:solidFill>
                <a:uFillTx/>
                <a:latin typeface="Tempus Sans ITC" pitchFamily="82"/>
              </a:rPr>
              <a:t>Písmo</a:t>
            </a:r>
          </a:p>
        </p:txBody>
      </p:sp>
      <p:sp>
        <p:nvSpPr>
          <p:cNvPr id="6" name="Obdélník 5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4356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206" y="116632"/>
            <a:ext cx="8885290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7560840" cy="5616624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115616" y="1556792"/>
            <a:ext cx="71896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0" b="1" dirty="0" smtClean="0">
                <a:solidFill>
                  <a:srgbClr val="FFFF00"/>
                </a:solidFill>
                <a:latin typeface="Tempus Sans ITC" pitchFamily="82" charset="0"/>
              </a:rPr>
              <a:t>Vývoj písma </a:t>
            </a:r>
            <a:r>
              <a:rPr lang="cs-CZ" sz="9000" b="1" dirty="0">
                <a:solidFill>
                  <a:srgbClr val="FFFF00"/>
                </a:solidFill>
                <a:latin typeface="Tempus Sans ITC" pitchFamily="82" charset="0"/>
              </a:rPr>
              <a:t>5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79561" y="3140968"/>
            <a:ext cx="706173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1CF50B"/>
                </a:solidFill>
                <a:latin typeface="Tempus Sans ITC" pitchFamily="82" charset="0"/>
              </a:rPr>
              <a:t>Středověká  písma</a:t>
            </a:r>
            <a:endParaRPr lang="cs-CZ" sz="6600" b="1" dirty="0">
              <a:solidFill>
                <a:srgbClr val="1CF50B"/>
              </a:solidFill>
              <a:latin typeface="Tempus Sans ITC" pitchFamily="82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3218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22152" y="93400"/>
            <a:ext cx="8784976" cy="6492598"/>
          </a:xfrm>
          <a:solidFill>
            <a:srgbClr val="FFC000"/>
          </a:solidFill>
          <a:ln>
            <a:solidFill>
              <a:srgbClr val="FF0000"/>
            </a:solidFill>
          </a:ln>
          <a:effectLst>
            <a:innerShdw blurRad="114300">
              <a:prstClr val="black"/>
            </a:innerShdw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1704249" y="620688"/>
            <a:ext cx="5872956" cy="72008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FF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Zjednodušený vývoj písem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3943975"/>
            <a:ext cx="936016" cy="56514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Egyptské hieroglyfy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87659" y="3943974"/>
            <a:ext cx="876229" cy="5651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Řecké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771363" y="1903295"/>
            <a:ext cx="843277" cy="5168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Etruské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77629" y="2945646"/>
            <a:ext cx="1080120" cy="45136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Karolinská minuskula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28290" y="4892400"/>
            <a:ext cx="906169" cy="44562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Hlaholice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4048" y="2955007"/>
            <a:ext cx="1080120" cy="45136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Latinská unciála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45278" y="2943627"/>
            <a:ext cx="895449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Římské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819408" y="5804993"/>
            <a:ext cx="837654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Srbské</a:t>
            </a:r>
          </a:p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84368" y="2919302"/>
            <a:ext cx="864096" cy="45136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Gotické</a:t>
            </a:r>
          </a:p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583668" y="3943975"/>
            <a:ext cx="855489" cy="565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Fénické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884368" y="1974915"/>
            <a:ext cx="862706" cy="4452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Latinka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884368" y="3849021"/>
            <a:ext cx="864096" cy="5325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Švabach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884368" y="4849383"/>
            <a:ext cx="864096" cy="45136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Fraktura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981489" y="5804993"/>
            <a:ext cx="837654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Azbuka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966089" y="4898262"/>
            <a:ext cx="868453" cy="44562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Cyrilice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84168" y="5794099"/>
            <a:ext cx="1080120" cy="5149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Bulharská hlaholice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31" name="Přímá spojnice se šipkou 30"/>
          <p:cNvCxnSpPr/>
          <p:nvPr/>
        </p:nvCxnSpPr>
        <p:spPr>
          <a:xfrm flipV="1">
            <a:off x="3419872" y="3339699"/>
            <a:ext cx="325406" cy="6042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se šipkou 1031"/>
          <p:cNvCxnSpPr/>
          <p:nvPr/>
        </p:nvCxnSpPr>
        <p:spPr>
          <a:xfrm>
            <a:off x="3419872" y="4509118"/>
            <a:ext cx="399536" cy="3891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se šipkou 1033"/>
          <p:cNvCxnSpPr/>
          <p:nvPr/>
        </p:nvCxnSpPr>
        <p:spPr>
          <a:xfrm>
            <a:off x="4193002" y="2420175"/>
            <a:ext cx="0" cy="5348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se šipkou 1035"/>
          <p:cNvCxnSpPr>
            <a:stCxn id="13" idx="3"/>
            <a:endCxn id="11" idx="1"/>
          </p:cNvCxnSpPr>
          <p:nvPr/>
        </p:nvCxnSpPr>
        <p:spPr>
          <a:xfrm flipV="1">
            <a:off x="4640727" y="3180691"/>
            <a:ext cx="363321" cy="149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8" name="Přímá spojnice se šipkou 1037"/>
          <p:cNvCxnSpPr>
            <a:endCxn id="8" idx="1"/>
          </p:cNvCxnSpPr>
          <p:nvPr/>
        </p:nvCxnSpPr>
        <p:spPr>
          <a:xfrm flipV="1">
            <a:off x="6084168" y="3171330"/>
            <a:ext cx="293461" cy="243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se šipkou 1039"/>
          <p:cNvCxnSpPr>
            <a:endCxn id="20" idx="1"/>
          </p:cNvCxnSpPr>
          <p:nvPr/>
        </p:nvCxnSpPr>
        <p:spPr>
          <a:xfrm flipV="1">
            <a:off x="7457749" y="3144985"/>
            <a:ext cx="426619" cy="263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2" name="Přímá spojnice se šipkou 1041"/>
          <p:cNvCxnSpPr/>
          <p:nvPr/>
        </p:nvCxnSpPr>
        <p:spPr>
          <a:xfrm flipV="1">
            <a:off x="8307944" y="2372880"/>
            <a:ext cx="0" cy="57074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7" name="Přímá spojnice se šipkou 1046"/>
          <p:cNvCxnSpPr/>
          <p:nvPr/>
        </p:nvCxnSpPr>
        <p:spPr>
          <a:xfrm>
            <a:off x="8316416" y="3370668"/>
            <a:ext cx="0" cy="47835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9" name="Přímá spojnice se šipkou 1048"/>
          <p:cNvCxnSpPr>
            <a:stCxn id="23" idx="2"/>
          </p:cNvCxnSpPr>
          <p:nvPr/>
        </p:nvCxnSpPr>
        <p:spPr>
          <a:xfrm>
            <a:off x="8316416" y="4381586"/>
            <a:ext cx="0" cy="46779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1" name="Přímá spojnice se šipkou 1050"/>
          <p:cNvCxnSpPr>
            <a:stCxn id="26" idx="2"/>
            <a:endCxn id="25" idx="0"/>
          </p:cNvCxnSpPr>
          <p:nvPr/>
        </p:nvCxnSpPr>
        <p:spPr>
          <a:xfrm>
            <a:off x="5400316" y="5343888"/>
            <a:ext cx="0" cy="46110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3" name="Přímá spojnice se šipkou 1052"/>
          <p:cNvCxnSpPr>
            <a:stCxn id="9" idx="2"/>
            <a:endCxn id="9" idx="2"/>
          </p:cNvCxnSpPr>
          <p:nvPr/>
        </p:nvCxnSpPr>
        <p:spPr>
          <a:xfrm>
            <a:off x="4181375" y="5338026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5" name="Přímá spojnice se šipkou 1054"/>
          <p:cNvCxnSpPr/>
          <p:nvPr/>
        </p:nvCxnSpPr>
        <p:spPr>
          <a:xfrm flipH="1">
            <a:off x="4614640" y="5338026"/>
            <a:ext cx="389408" cy="45607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8" name="Přímá spojnice se šipkou 1057"/>
          <p:cNvCxnSpPr/>
          <p:nvPr/>
        </p:nvCxnSpPr>
        <p:spPr>
          <a:xfrm>
            <a:off x="5819143" y="5338026"/>
            <a:ext cx="527654" cy="45607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0" name="Přímá spojnice se šipkou 1059"/>
          <p:cNvCxnSpPr>
            <a:endCxn id="16" idx="1"/>
          </p:cNvCxnSpPr>
          <p:nvPr/>
        </p:nvCxnSpPr>
        <p:spPr>
          <a:xfrm>
            <a:off x="2439157" y="4226547"/>
            <a:ext cx="248502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2" name="Přímá spojnice se šipkou 1061"/>
          <p:cNvCxnSpPr>
            <a:stCxn id="5" idx="3"/>
            <a:endCxn id="21" idx="1"/>
          </p:cNvCxnSpPr>
          <p:nvPr/>
        </p:nvCxnSpPr>
        <p:spPr>
          <a:xfrm>
            <a:off x="1331552" y="4226547"/>
            <a:ext cx="252116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9" idx="3"/>
            <a:endCxn id="26" idx="1"/>
          </p:cNvCxnSpPr>
          <p:nvPr/>
        </p:nvCxnSpPr>
        <p:spPr>
          <a:xfrm>
            <a:off x="4634459" y="5115213"/>
            <a:ext cx="331630" cy="586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679175" y="1400188"/>
            <a:ext cx="38448" cy="2978806"/>
          </a:xfrm>
          <a:prstGeom prst="line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4717623" y="4009663"/>
            <a:ext cx="209530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Středověká písma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523522" y="5389774"/>
            <a:ext cx="209530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Středověká písma</a:t>
            </a:r>
            <a:endParaRPr lang="cs-CZ" dirty="0"/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2563408" y="4378994"/>
            <a:ext cx="2154215" cy="1010779"/>
          </a:xfrm>
          <a:prstGeom prst="line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5867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5" grpId="0" animBg="1"/>
      <p:bldP spid="16" grpId="0" animBg="1"/>
      <p:bldP spid="18" grpId="0" animBg="1"/>
      <p:bldP spid="8" grpId="0" animBg="1"/>
      <p:bldP spid="9" grpId="0" animBg="1"/>
      <p:bldP spid="11" grpId="0" animBg="1"/>
      <p:bldP spid="13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9" grpId="0" animBg="1"/>
      <p:bldP spid="4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260648"/>
            <a:ext cx="8136904" cy="6321780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96859" y="3076042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6" name="Obdélník 1"/>
          <p:cNvSpPr/>
          <p:nvPr/>
        </p:nvSpPr>
        <p:spPr>
          <a:xfrm>
            <a:off x="2125880" y="548680"/>
            <a:ext cx="5200915" cy="790983"/>
          </a:xfrm>
          <a:prstGeom prst="rect">
            <a:avLst/>
          </a:prstGeom>
          <a:gradFill>
            <a:gsLst>
              <a:gs pos="0">
                <a:srgbClr val="717F56"/>
              </a:gs>
              <a:gs pos="100000">
                <a:srgbClr val="A5B77E"/>
              </a:gs>
            </a:gsLst>
            <a:lin ang="16200000"/>
          </a:gra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  <a:r>
              <a:rPr lang="cs-CZ" sz="3600" b="1" i="0" u="none" strike="noStrike" kern="0" cap="none" spc="0" baseline="0" dirty="0">
                <a:solidFill>
                  <a:srgbClr val="24FB19"/>
                </a:solidFill>
                <a:uFillTx/>
                <a:latin typeface="Times New Roman" pitchFamily="18"/>
                <a:cs typeface="Times New Roman" pitchFamily="18"/>
              </a:rPr>
              <a:t>Karolinská </a:t>
            </a:r>
            <a:r>
              <a:rPr lang="cs-CZ" sz="3600" b="1" i="0" u="none" strike="noStrike" kern="0" cap="none" spc="0" baseline="0" dirty="0" smtClean="0">
                <a:solidFill>
                  <a:srgbClr val="24FB19"/>
                </a:solidFill>
                <a:uFillTx/>
                <a:latin typeface="Times New Roman" pitchFamily="18"/>
                <a:cs typeface="Times New Roman" pitchFamily="18"/>
              </a:rPr>
              <a:t>minuskula</a:t>
            </a:r>
            <a:endParaRPr lang="cs-CZ" sz="3600" b="1" i="0" u="none" strike="noStrike" kern="0" cap="none" spc="0" baseline="0" dirty="0">
              <a:solidFill>
                <a:srgbClr val="24FB19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78013" y="1412776"/>
            <a:ext cx="554461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</a:rPr>
              <a:t>Karel Veliký, (který vládl francké říši v letech 768-814)</a:t>
            </a:r>
            <a:br>
              <a:rPr lang="cs-CZ" dirty="0">
                <a:solidFill>
                  <a:srgbClr val="000000"/>
                </a:solidFill>
              </a:rPr>
            </a:br>
            <a:r>
              <a:rPr lang="cs-CZ" dirty="0">
                <a:solidFill>
                  <a:srgbClr val="000000"/>
                </a:solidFill>
              </a:rPr>
              <a:t>vyhlásil reformu písma </a:t>
            </a:r>
            <a:r>
              <a:rPr lang="cs-CZ" dirty="0" smtClean="0">
                <a:solidFill>
                  <a:srgbClr val="000000"/>
                </a:solidFill>
              </a:rPr>
              <a:t>–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rgbClr val="000099"/>
                </a:solidFill>
              </a:rPr>
              <a:t>písma raného středověku</a:t>
            </a:r>
            <a:endParaRPr lang="cs-CZ" sz="2000" dirty="0">
              <a:solidFill>
                <a:srgbClr val="000099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65946" y="2089884"/>
            <a:ext cx="6768752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dirty="0"/>
              <a:t>(8. st. n. l.) – malá i velká písmena, </a:t>
            </a:r>
            <a:r>
              <a:rPr lang="cs-CZ" sz="2000" b="1" dirty="0" smtClean="0"/>
              <a:t>používalo se </a:t>
            </a:r>
            <a:r>
              <a:rPr lang="cs-CZ" sz="2000" b="1" dirty="0"/>
              <a:t>v říši Karla Velikého. Toto písmo používá 4 linkovou osnovu, využívá stínování seříznutého pera. </a:t>
            </a:r>
          </a:p>
        </p:txBody>
      </p:sp>
      <p:pic>
        <p:nvPicPr>
          <p:cNvPr id="20" name="Picture 3" descr="C:\Users\Koděrová\Desktop\záloha\Pictures\písma\římská minuskul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3235486" y="3122687"/>
            <a:ext cx="3440149" cy="2546034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TextovéPole 20"/>
          <p:cNvSpPr txBox="1"/>
          <p:nvPr/>
        </p:nvSpPr>
        <p:spPr>
          <a:xfrm>
            <a:off x="925847" y="4024824"/>
            <a:ext cx="2262735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vznikají národní písma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385127" y="5820702"/>
            <a:ext cx="6682419" cy="43088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  vytváří se dobře </a:t>
            </a:r>
            <a:r>
              <a:rPr lang="cs-CZ" sz="2200" b="1" dirty="0"/>
              <a:t>čitelná rukopisná forma malých písem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876256" y="5319823"/>
            <a:ext cx="171386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HARRIS, David. </a:t>
            </a:r>
            <a:r>
              <a:rPr lang="cs-CZ" sz="1100" i="1" dirty="0"/>
              <a:t>Kaligrafie: </a:t>
            </a:r>
            <a:r>
              <a:rPr lang="cs-CZ" sz="1100" dirty="0"/>
              <a:t>nakl. Slovart </a:t>
            </a:r>
            <a:r>
              <a:rPr lang="cs-CZ" sz="1100" dirty="0" smtClean="0"/>
              <a:t>2004</a:t>
            </a:r>
            <a:endParaRPr lang="cs-CZ" sz="1100" dirty="0"/>
          </a:p>
        </p:txBody>
      </p:sp>
      <p:sp>
        <p:nvSpPr>
          <p:cNvPr id="13" name="Obdélník 12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1563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/>
      <p:bldP spid="19" grpId="0" animBg="1"/>
      <p:bldP spid="21" grpId="0" animBg="1"/>
      <p:bldP spid="22" grpId="0" animBg="1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95536" y="332656"/>
            <a:ext cx="8280920" cy="6120680"/>
          </a:xfrm>
          <a:solidFill>
            <a:schemeClr val="bg1"/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91613" y="836970"/>
            <a:ext cx="6480720" cy="113877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             Karolinská minuskula: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m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á 4 </a:t>
            </a: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linkovou 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osnovu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využívá stínování </a:t>
            </a: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seříznutého 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pera (stopa písma) </a:t>
            </a:r>
            <a:endParaRPr lang="cs-CZ" sz="20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4173057"/>
            <a:ext cx="2817472" cy="19389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nešní  nástroje: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francouzská pera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seřízlá  dřívka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eřízlý bambus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aligrafická pera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Koděrová\Desktop\fotomix\100_814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31" y="2216418"/>
            <a:ext cx="2304256" cy="173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děrová\Desktop\fotomix\100_814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6265" y="2273574"/>
            <a:ext cx="2834195" cy="1685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Koděrová\Desktop\fotomix\100_815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9065" y="4167377"/>
            <a:ext cx="2113988" cy="1930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52201" y="3713059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49585" y="3700368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88569" y="6098374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6503" y="3862355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pic>
        <p:nvPicPr>
          <p:cNvPr id="1026" name="Picture 2" descr="C:\Users\Koděrová\Desktop\Obrázky1 (2)\100_960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3526" y="4457780"/>
            <a:ext cx="1822633" cy="136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9329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2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232157"/>
            <a:ext cx="7632848" cy="6321780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59509" y="1660145"/>
            <a:ext cx="4942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Toto písmo původně vycházelo z </a:t>
            </a:r>
            <a:r>
              <a:rPr lang="cs-CZ" sz="2000" dirty="0" smtClean="0"/>
              <a:t>Cyrilice </a:t>
            </a:r>
            <a:r>
              <a:rPr lang="cs-CZ" sz="2000" dirty="0"/>
              <a:t>a dalším zjednodušením z něj </a:t>
            </a:r>
            <a:r>
              <a:rPr lang="cs-CZ" sz="2000" dirty="0" smtClean="0"/>
              <a:t>vznikla Azbuka</a:t>
            </a:r>
            <a:r>
              <a:rPr lang="cs-CZ" sz="2000" dirty="0"/>
              <a:t>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596859" y="3076042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34014" y="813759"/>
            <a:ext cx="1979436" cy="120032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sloužila 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k psaní     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náboženských 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knih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17100" y="5637236"/>
            <a:ext cx="24269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  <a:latin typeface="Book Antiqua" pitchFamily="18" charset="0"/>
                <a:cs typeface="Times New Roman" pitchFamily="18" charset="0"/>
              </a:rPr>
              <a:t>ruská azbuka psaná seřízlým perem</a:t>
            </a:r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2577828" y="574947"/>
            <a:ext cx="2642244" cy="89051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Graždanka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Users\Koděrová\Desktop\fotomix\100_809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8647" y="2708920"/>
            <a:ext cx="4189825" cy="2857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děrová\Desktop\fotomix\100_809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562396" y="3337651"/>
            <a:ext cx="2339669" cy="124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46017" y="4784467"/>
            <a:ext cx="2724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1708 – car Petr Veliký nechal písmo zjednodušit podle latinkových vzorů(používá se dodnes)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4386048" y="5637236"/>
            <a:ext cx="1061680" cy="292387"/>
          </a:xfrm>
          <a:prstGeom prst="leftArrow">
            <a:avLst/>
          </a:prstGeom>
          <a:solidFill>
            <a:srgbClr val="1CF50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76480" y="2450163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86625" y="3091430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19" name="Obdélník 18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4083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" grpId="0"/>
      <p:bldP spid="17" grpId="0"/>
      <p:bldP spid="10" grpId="0" animBg="1"/>
      <p:bldP spid="2" grpId="0"/>
      <p:bldP spid="15" grpId="0" animBg="1"/>
      <p:bldP spid="16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5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95536" y="404663"/>
            <a:ext cx="8280920" cy="6149273"/>
          </a:xfrm>
          <a:solidFill>
            <a:schemeClr val="bg1"/>
          </a:solidFill>
          <a:effectLst>
            <a:softEdge rad="127000"/>
          </a:effectLst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US" sz="1000" b="1" dirty="0" smtClean="0">
                <a:latin typeface="Times New Roman" pitchFamily="18" charset="0"/>
                <a:cs typeface="Times New Roman" pitchFamily="18" charset="0"/>
              </a:rPr>
              <a:t>[</a:t>
            </a:r>
            <a:endParaRPr lang="cs-CZ" sz="1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96859" y="3076042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1475656" y="590419"/>
            <a:ext cx="2642244" cy="76582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Azbuka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06575" y="5515215"/>
            <a:ext cx="1171780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FA166"/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minusky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Koděrová\Desktop\fotomix\azbuka v řezu písma kamennéh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3600" y="1129012"/>
            <a:ext cx="3211378" cy="2156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děrová\Desktop\fotomix\100_8087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7047" y="1680269"/>
            <a:ext cx="3556694" cy="1985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66076" y="3428999"/>
            <a:ext cx="3406428" cy="646331"/>
          </a:xfrm>
          <a:prstGeom prst="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FA166"/>
                </a:solidFill>
              </a:rPr>
              <a:t> 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Písmo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v řezu písma kamenného</a:t>
            </a:r>
          </a:p>
        </p:txBody>
      </p:sp>
      <p:pic>
        <p:nvPicPr>
          <p:cNvPr id="8" name="Picture 4" descr="C:\Users\Koděrová\Desktop\fotomix\100_8084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7047" y="4294383"/>
            <a:ext cx="2099835" cy="113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děrová\Desktop\fotomix\100_8082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3412" y="4427345"/>
            <a:ext cx="1975730" cy="141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5789142" y="5097559"/>
            <a:ext cx="2642244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FA166"/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číslice - kamenné písmo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03391" y="590418"/>
            <a:ext cx="213179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000" dirty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000" b="1" dirty="0"/>
              <a:t>LANZ, Bohumil, Němeček Zdeněk.</a:t>
            </a:r>
            <a:r>
              <a:rPr lang="cs-CZ" sz="1000" b="1" i="1" dirty="0"/>
              <a:t> Písmo v propagaci: </a:t>
            </a:r>
            <a:r>
              <a:rPr lang="cs-CZ" sz="1000" b="1" dirty="0"/>
              <a:t>Praha Merkur 1974</a:t>
            </a:r>
            <a:r>
              <a:rPr lang="cs-CZ" sz="1000" b="1" i="1" dirty="0"/>
              <a:t> </a:t>
            </a:r>
            <a:endParaRPr lang="cs-CZ" sz="1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54251" y="3666133"/>
            <a:ext cx="213179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000" dirty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000" b="1" dirty="0"/>
              <a:t>LANZ, Bohumil, Němeček Zdeněk.</a:t>
            </a:r>
            <a:r>
              <a:rPr lang="cs-CZ" sz="1000" b="1" i="1" dirty="0"/>
              <a:t> Písmo v propagaci: </a:t>
            </a:r>
            <a:r>
              <a:rPr lang="cs-CZ" sz="1000" b="1" dirty="0"/>
              <a:t>Praha Merkur 1974</a:t>
            </a:r>
            <a:r>
              <a:rPr lang="cs-CZ" sz="1000" b="1" i="1" dirty="0"/>
              <a:t> </a:t>
            </a:r>
            <a:endParaRPr lang="cs-CZ" sz="1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46558" y="5886326"/>
            <a:ext cx="213179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000" dirty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000" b="1" dirty="0"/>
              <a:t>LANZ, Bohumil, Němeček Zdeněk.</a:t>
            </a:r>
            <a:r>
              <a:rPr lang="cs-CZ" sz="1000" b="1" i="1" dirty="0"/>
              <a:t> Písmo v propagaci: </a:t>
            </a:r>
            <a:r>
              <a:rPr lang="cs-CZ" sz="1000" b="1" dirty="0"/>
              <a:t>Praha Merkur 1974</a:t>
            </a:r>
            <a:r>
              <a:rPr lang="cs-CZ" sz="1000" b="1" i="1" dirty="0"/>
              <a:t> </a:t>
            </a:r>
            <a:endParaRPr lang="cs-CZ" sz="1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13412" y="5829093"/>
            <a:ext cx="213179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000" dirty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000" b="1" dirty="0"/>
              <a:t>LANZ, Bohumil, Němeček Zdeněk.</a:t>
            </a:r>
            <a:r>
              <a:rPr lang="cs-CZ" sz="1000" b="1" i="1" dirty="0"/>
              <a:t> Písmo v propagaci: </a:t>
            </a:r>
            <a:r>
              <a:rPr lang="cs-CZ" sz="1000" b="1" dirty="0"/>
              <a:t>Praha Merkur 1974</a:t>
            </a:r>
            <a:r>
              <a:rPr lang="cs-CZ" sz="1000" b="1" i="1" dirty="0"/>
              <a:t> </a:t>
            </a:r>
            <a:endParaRPr lang="cs-CZ" sz="1000" dirty="0"/>
          </a:p>
        </p:txBody>
      </p:sp>
      <p:sp>
        <p:nvSpPr>
          <p:cNvPr id="18" name="Obdélník 1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7178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" grpId="0" animBg="1"/>
      <p:bldP spid="5" grpId="0" animBg="1"/>
      <p:bldP spid="20" grpId="0" animBg="1"/>
      <p:bldP spid="3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260648"/>
            <a:ext cx="8352928" cy="6321780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6745" y="2697840"/>
            <a:ext cx="784887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pádu Západořímské říše r. 476 je datován začátek období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středověku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střediska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kultury se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přenášejí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do západní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Evropy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vznikají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nejstarší literární památky zhruba v období od 9. do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13. století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nihy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vznikají především v klášterních a kapitulních písárnách </a:t>
            </a:r>
            <a:r>
              <a:rPr lang="cs-CZ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(skriptoriích).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447285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1483393" y="620688"/>
            <a:ext cx="6472982" cy="792088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  Středověk </a:t>
            </a:r>
            <a:r>
              <a:rPr lang="cs-CZ" sz="2800" b="1" dirty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– vývoj ručně psaného písma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56746" y="4363613"/>
            <a:ext cx="785686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V 9. a 10. století se objevuje nová technika </a:t>
            </a:r>
            <a:r>
              <a:rPr lang="cs-CZ" sz="2000" b="1" dirty="0">
                <a:solidFill>
                  <a:srgbClr val="0070C0"/>
                </a:solidFill>
              </a:rPr>
              <a:t>výzdoby kodexů </a:t>
            </a:r>
            <a:r>
              <a:rPr lang="cs-CZ" b="1" dirty="0"/>
              <a:t>=</a:t>
            </a:r>
            <a:r>
              <a:rPr lang="cs-CZ" b="1" dirty="0" smtClean="0"/>
              <a:t> </a:t>
            </a:r>
            <a:r>
              <a:rPr lang="cs-CZ" b="1" dirty="0"/>
              <a:t>technika </a:t>
            </a:r>
            <a:r>
              <a:rPr lang="cs-CZ" sz="2800" b="1" dirty="0" smtClean="0">
                <a:solidFill>
                  <a:srgbClr val="7030A0"/>
                </a:solidFill>
              </a:rPr>
              <a:t>perokresby</a:t>
            </a:r>
            <a:endParaRPr lang="cs-CZ" sz="28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závisí na zručnosti písaře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z</a:t>
            </a:r>
            <a:r>
              <a:rPr lang="cs-CZ" b="1" dirty="0" smtClean="0"/>
              <a:t>počátku ornamentální výzdoba knihy až do 11. století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souvisela s výzdobou vazby knih. </a:t>
            </a:r>
          </a:p>
        </p:txBody>
      </p:sp>
      <p:sp>
        <p:nvSpPr>
          <p:cNvPr id="18" name="Obdélník 17"/>
          <p:cNvSpPr/>
          <p:nvPr/>
        </p:nvSpPr>
        <p:spPr>
          <a:xfrm rot="10800000" flipV="1">
            <a:off x="2925025" y="1695563"/>
            <a:ext cx="3589718" cy="59658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Románské </a:t>
            </a:r>
            <a:r>
              <a:rPr lang="cs-CZ" sz="28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období </a:t>
            </a:r>
          </a:p>
          <a:p>
            <a:endParaRPr lang="cs-CZ" sz="2800" b="1" dirty="0">
              <a:solidFill>
                <a:srgbClr val="1CF50B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7518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animBg="1"/>
      <p:bldP spid="2" grpId="0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6518" y="322806"/>
            <a:ext cx="8280920" cy="6120680"/>
          </a:xfrm>
          <a:noFill/>
          <a:ln>
            <a:solidFill>
              <a:srgbClr val="00B0F0"/>
            </a:solidFill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1277966"/>
            <a:ext cx="7243366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Vznikla v 11. století v období gotického slohu do tří skupin: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 rot="10800000" flipV="1">
            <a:off x="1770903" y="272902"/>
            <a:ext cx="5378548" cy="729286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ea typeface="MS UI Gothic" pitchFamily="34" charset="-128"/>
                <a:cs typeface="Times New Roman" pitchFamily="18" charset="0"/>
              </a:rPr>
              <a:t>Lomená gotická písma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ea typeface="MS UI Gothic" pitchFamily="34" charset="-128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43608" y="2312662"/>
            <a:ext cx="3316119" cy="83099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Majuskulová  nápisová písma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68776" y="2214851"/>
            <a:ext cx="2232248" cy="707886"/>
          </a:xfrm>
          <a:prstGeom prst="rect">
            <a:avLst/>
          </a:prstGeom>
          <a:solidFill>
            <a:schemeClr val="bg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Gotická knižní majuskule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33133" y="4089553"/>
            <a:ext cx="1111075" cy="400110"/>
          </a:xfrm>
          <a:prstGeom prst="rect">
            <a:avLst/>
          </a:prstGeom>
          <a:solidFill>
            <a:schemeClr val="bg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Rotunda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4027998"/>
            <a:ext cx="3316119" cy="4616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Formální knižní písma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5373216"/>
            <a:ext cx="3316119" cy="4616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Běžná kurzívní písma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6393" y="3029203"/>
            <a:ext cx="3535913" cy="707886"/>
          </a:xfrm>
          <a:prstGeom prst="rect">
            <a:avLst/>
          </a:prstGeom>
          <a:solidFill>
            <a:schemeClr val="bg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Ornamentální a kaligrafické formy písma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27068" y="4734219"/>
            <a:ext cx="1895034" cy="400110"/>
          </a:xfrm>
          <a:prstGeom prst="rect">
            <a:avLst/>
          </a:prstGeom>
          <a:solidFill>
            <a:schemeClr val="bg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Gotická kurzíva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12043" y="5458651"/>
            <a:ext cx="1111075" cy="400110"/>
          </a:xfrm>
          <a:prstGeom prst="rect">
            <a:avLst/>
          </a:prstGeom>
          <a:solidFill>
            <a:schemeClr val="bg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Bastarda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4332562" y="4231271"/>
            <a:ext cx="978408" cy="230832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ipka doleva 23"/>
          <p:cNvSpPr/>
          <p:nvPr/>
        </p:nvSpPr>
        <p:spPr>
          <a:xfrm>
            <a:off x="3873289" y="2499487"/>
            <a:ext cx="1294148" cy="138612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Šipka doleva 24"/>
          <p:cNvSpPr/>
          <p:nvPr/>
        </p:nvSpPr>
        <p:spPr>
          <a:xfrm rot="20653318">
            <a:off x="4245557" y="5135410"/>
            <a:ext cx="1511176" cy="229178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doleva 25"/>
          <p:cNvSpPr/>
          <p:nvPr/>
        </p:nvSpPr>
        <p:spPr>
          <a:xfrm>
            <a:off x="4332864" y="5537548"/>
            <a:ext cx="1773103" cy="24231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Šipka doleva 26"/>
          <p:cNvSpPr/>
          <p:nvPr/>
        </p:nvSpPr>
        <p:spPr>
          <a:xfrm rot="1455623">
            <a:off x="3828791" y="3088082"/>
            <a:ext cx="1262772" cy="162533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3747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2" grpId="0" animBg="1"/>
      <p:bldP spid="5" grpId="0" animBg="1"/>
      <p:bldP spid="8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12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95536" y="332656"/>
            <a:ext cx="8280920" cy="6120680"/>
          </a:xfrm>
          <a:solidFill>
            <a:schemeClr val="accent1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966621" y="568518"/>
            <a:ext cx="3280271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Původní gotické písmo</a:t>
            </a:r>
            <a:endParaRPr lang="cs-CZ" sz="2000" b="1" dirty="0" smtClean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15433" y="2303035"/>
            <a:ext cx="2275432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cs typeface="Times New Roman" pitchFamily="18" charset="0"/>
              </a:rPr>
              <a:t>Gotická kapitála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cs typeface="Times New Roman" pitchFamily="18" charset="0"/>
            </a:endParaRPr>
          </a:p>
        </p:txBody>
      </p:sp>
      <p:pic>
        <p:nvPicPr>
          <p:cNvPr id="2" name="Picture 3" descr="C:\Users\Koděrová\Desktop\záloha\Pictures\písma\gotická kapitála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1379" y="1138083"/>
            <a:ext cx="3087374" cy="116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Koděrová\Desktop\záloha\Pictures\písma\fraktura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3938" y="2832961"/>
            <a:ext cx="1684221" cy="994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85883" y="3035779"/>
            <a:ext cx="1296144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Fraktura minuskula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" name="Picture 5" descr="C:\Users\Koděrová\Desktop\záloha\Pictures\písma\fraktura kapitál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8604" y="4136886"/>
            <a:ext cx="2205243" cy="109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998604" y="5417080"/>
            <a:ext cx="2205243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 Fraktura kapitála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31" name="Picture 7" descr="C:\Users\Koděrová\Desktop\záloha\Pictures\písma\rotunda minuskula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9548" y="3951751"/>
            <a:ext cx="2374751" cy="104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506563" y="4996142"/>
            <a:ext cx="2374751" cy="40011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Rotunda minuskula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32" name="Picture 8" descr="C:\Users\Koděrová\Desktop\záloha\Pictures\písma\rotunda kapitála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6094" y="3925997"/>
            <a:ext cx="2198313" cy="73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 flipH="1">
            <a:off x="6158660" y="4719780"/>
            <a:ext cx="2088232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Rotunda kapitála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34" name="Picture 10" descr="C:\Users\Koděrová\Desktop\záloha\Pictures\písma\bastarda moderní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6512" y="5396252"/>
            <a:ext cx="2334887" cy="72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876589" y="5720353"/>
            <a:ext cx="208823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Bastarda kapitála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  <p:pic>
        <p:nvPicPr>
          <p:cNvPr id="1027" name="Picture 3" descr="C:\Users\Koděrová\Desktop\Obrázky1 (2)\100_9603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6843"/>
            <a:ext cx="4082378" cy="3404907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3676480" y="676239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384359" y="996094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569090" y="2533867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998604" y="3951750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711320" y="3679776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24328" y="3714304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56800" y="5160287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023954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8" grpId="0" animBg="1"/>
      <p:bldP spid="11" grpId="0" animBg="1"/>
      <p:bldP spid="12" grpId="0" animBg="1"/>
      <p:bldP spid="13" grpId="0" animBg="1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593693" y="404664"/>
            <a:ext cx="7954094" cy="6105753"/>
          </a:xfrm>
          <a:solidFill>
            <a:schemeClr val="accent3">
              <a:lumMod val="20000"/>
              <a:lumOff val="80000"/>
            </a:schemeClr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lvl="0">
              <a:spcBef>
                <a:spcPts val="1700"/>
              </a:spcBef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lvl="0">
              <a:spcBef>
                <a:spcPts val="1700"/>
              </a:spcBef>
            </a:pP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5" name="Obdélník 1"/>
          <p:cNvSpPr/>
          <p:nvPr/>
        </p:nvSpPr>
        <p:spPr>
          <a:xfrm>
            <a:off x="2738920" y="514866"/>
            <a:ext cx="3744415" cy="438842"/>
          </a:xfrm>
          <a:prstGeom prst="rect">
            <a:avLst/>
          </a:prstGeom>
          <a:gradFill>
            <a:gsLst>
              <a:gs pos="0">
                <a:srgbClr val="717F56"/>
              </a:gs>
              <a:gs pos="100000">
                <a:srgbClr val="A5B77E"/>
              </a:gs>
            </a:gsLst>
            <a:lin ang="16200000"/>
          </a:gra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 smtClean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kern="0" dirty="0" smtClean="0">
                <a:solidFill>
                  <a:srgbClr val="24FB19"/>
                </a:solidFill>
                <a:latin typeface="Times New Roman" pitchFamily="18"/>
                <a:cs typeface="Times New Roman" pitchFamily="18"/>
              </a:rPr>
              <a:t>Běžná písma kurzivní</a:t>
            </a:r>
            <a:endParaRPr lang="cs-CZ" sz="2800" b="1" i="0" u="none" strike="noStrike" kern="0" cap="none" spc="0" baseline="0" dirty="0">
              <a:solidFill>
                <a:srgbClr val="24FB19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0024" y="4044939"/>
            <a:ext cx="6086232" cy="83099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dirty="0" smtClean="0"/>
              <a:t> Bastarda se stala </a:t>
            </a:r>
            <a:r>
              <a:rPr lang="cs-CZ" sz="2400" dirty="0" smtClean="0">
                <a:solidFill>
                  <a:srgbClr val="000099"/>
                </a:solidFill>
              </a:rPr>
              <a:t>knižním lomeným písmem. </a:t>
            </a:r>
          </a:p>
          <a:p>
            <a:pPr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dirty="0" smtClean="0"/>
              <a:t> Měla </a:t>
            </a:r>
            <a:r>
              <a:rPr lang="cs-CZ" sz="2400" b="1" dirty="0"/>
              <a:t>dvě </a:t>
            </a:r>
            <a:r>
              <a:rPr lang="cs-CZ" sz="2400" b="1" dirty="0" smtClean="0"/>
              <a:t>formy: okrouhlou a hrotovou.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83892" y="953708"/>
            <a:ext cx="52826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tato písma vznikla ve 13.století</a:t>
            </a:r>
            <a:r>
              <a:rPr lang="cs-CZ" sz="2000" dirty="0"/>
              <a:t> </a:t>
            </a:r>
            <a:r>
              <a:rPr lang="cs-CZ" sz="2000" dirty="0" smtClean="0"/>
              <a:t>-  </a:t>
            </a:r>
            <a:r>
              <a:rPr lang="cs-CZ" sz="2000" dirty="0"/>
              <a:t>gotická kurzíva italského </a:t>
            </a:r>
            <a:r>
              <a:rPr lang="cs-CZ" sz="2000" dirty="0" smtClean="0"/>
              <a:t>typu a francouzského typu v </a:t>
            </a:r>
            <a:r>
              <a:rPr lang="cs-CZ" sz="2000" dirty="0"/>
              <a:t>15.století.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86018" y="2783056"/>
            <a:ext cx="3361820" cy="58477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1CF50B"/>
                </a:solidFill>
              </a:rPr>
              <a:t> </a:t>
            </a:r>
            <a:r>
              <a:rPr lang="cs-CZ" sz="3200" b="1" dirty="0">
                <a:solidFill>
                  <a:srgbClr val="1CF50B"/>
                </a:solidFill>
              </a:rPr>
              <a:t> </a:t>
            </a:r>
            <a:r>
              <a:rPr lang="cs-CZ" sz="3200" b="1" dirty="0" smtClean="0">
                <a:solidFill>
                  <a:srgbClr val="1CF50B"/>
                </a:solidFill>
              </a:rPr>
              <a:t> písmo Bastarda</a:t>
            </a:r>
            <a:endParaRPr lang="cs-CZ" sz="3200" dirty="0">
              <a:solidFill>
                <a:srgbClr val="1CF50B"/>
              </a:solidFill>
            </a:endParaRPr>
          </a:p>
        </p:txBody>
      </p:sp>
      <p:pic>
        <p:nvPicPr>
          <p:cNvPr id="2050" name="Picture 2" descr="C:\Users\Koděrová\Desktop\záloha\Pictures\písma\Fraktura kapitála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1409" y="5046002"/>
            <a:ext cx="3264231" cy="113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děrová\Desktop\záloha\Pictures\písma\zzz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25744"/>
            <a:ext cx="2448272" cy="1592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 rot="10800000" flipV="1">
            <a:off x="1422546" y="2037373"/>
            <a:ext cx="6288765" cy="576063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Středověk </a:t>
            </a:r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– vývoj 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tiskové formy </a:t>
            </a:r>
            <a:r>
              <a:rPr lang="cs-CZ" sz="28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písma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48131" y="3367831"/>
            <a:ext cx="3925992" cy="67710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buSzPct val="100000"/>
              <a:buFont typeface="Arial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dirty="0">
                <a:solidFill>
                  <a:srgbClr val="002060"/>
                </a:solidFill>
              </a:rPr>
              <a:t>česká vznikla ve 14</a:t>
            </a:r>
            <a:r>
              <a:rPr lang="cs-CZ" sz="2000" b="1" dirty="0" smtClean="0">
                <a:solidFill>
                  <a:srgbClr val="002060"/>
                </a:solidFill>
              </a:rPr>
              <a:t>. století</a:t>
            </a:r>
            <a:endParaRPr lang="cs-CZ" sz="2000" b="1" dirty="0">
              <a:solidFill>
                <a:srgbClr val="002060"/>
              </a:solidFill>
            </a:endParaRPr>
          </a:p>
          <a:p>
            <a:pPr marL="285750" indent="-285750">
              <a:buSzPct val="100000"/>
              <a:buFont typeface="Arial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/>
              <a:t> francouzská a anglická v 15</a:t>
            </a:r>
            <a:r>
              <a:rPr lang="cs-CZ" b="1" dirty="0" smtClean="0"/>
              <a:t>. století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0113" y="5046002"/>
            <a:ext cx="1280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663300"/>
                </a:solidFill>
              </a:rPr>
              <a:t>okrouhlá</a:t>
            </a:r>
            <a:endParaRPr lang="cs-CZ" b="1" dirty="0">
              <a:solidFill>
                <a:srgbClr val="6633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70341" y="5674984"/>
            <a:ext cx="11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663300"/>
                </a:solidFill>
              </a:rPr>
              <a:t> hrotová</a:t>
            </a:r>
            <a:endParaRPr lang="cs-CZ" b="1" dirty="0">
              <a:solidFill>
                <a:srgbClr val="6633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55156" y="4832322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82801" y="4312798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18" name="Obdélník 1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9857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2" grpId="0"/>
      <p:bldP spid="13" grpId="0" animBg="1"/>
      <p:bldP spid="15" grpId="0" animBg="1"/>
      <p:bldP spid="6" grpId="0" animBg="1"/>
      <p:bldP spid="7" grpId="0"/>
      <p:bldP spid="8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23528" y="189424"/>
            <a:ext cx="8352928" cy="6321780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447285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566952"/>
            <a:ext cx="531033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dirty="0" smtClean="0">
                <a:solidFill>
                  <a:srgbClr val="000066"/>
                </a:solidFill>
              </a:rPr>
              <a:t>Vznikla </a:t>
            </a:r>
            <a:r>
              <a:rPr lang="cs-CZ" sz="2200" b="1" dirty="0">
                <a:solidFill>
                  <a:srgbClr val="000066"/>
                </a:solidFill>
              </a:rPr>
              <a:t>vedle dosud používaných písem </a:t>
            </a:r>
            <a:endParaRPr lang="cs-CZ" sz="2200" b="1" dirty="0" smtClean="0">
              <a:solidFill>
                <a:srgbClr val="000066"/>
              </a:solidFill>
            </a:endParaRPr>
          </a:p>
          <a:p>
            <a:r>
              <a:rPr lang="cs-CZ" sz="2200" b="1" dirty="0" smtClean="0">
                <a:solidFill>
                  <a:srgbClr val="000066"/>
                </a:solidFill>
              </a:rPr>
              <a:t>vyvinula se v 16. století jako tisková písma  </a:t>
            </a:r>
          </a:p>
        </p:txBody>
      </p:sp>
      <p:sp>
        <p:nvSpPr>
          <p:cNvPr id="8" name="Obdélník 1"/>
          <p:cNvSpPr/>
          <p:nvPr/>
        </p:nvSpPr>
        <p:spPr>
          <a:xfrm>
            <a:off x="1974331" y="548677"/>
            <a:ext cx="4613894" cy="790983"/>
          </a:xfrm>
          <a:prstGeom prst="rect">
            <a:avLst/>
          </a:prstGeom>
          <a:gradFill>
            <a:gsLst>
              <a:gs pos="0">
                <a:srgbClr val="717F56"/>
              </a:gs>
              <a:gs pos="100000">
                <a:srgbClr val="A5B77E"/>
              </a:gs>
            </a:gsLst>
            <a:lin ang="16200000"/>
          </a:gra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  <a:r>
              <a:rPr lang="cs-CZ" sz="3600" b="1" kern="0" dirty="0" smtClean="0">
                <a:solidFill>
                  <a:srgbClr val="24FB19"/>
                </a:solidFill>
                <a:latin typeface="Times New Roman" pitchFamily="18"/>
                <a:cs typeface="Times New Roman" pitchFamily="18"/>
              </a:rPr>
              <a:t>Švabach a Fraktura</a:t>
            </a:r>
            <a:endParaRPr lang="cs-CZ" sz="3600" b="1" i="0" u="none" strike="noStrike" kern="0" cap="none" spc="0" baseline="0" dirty="0">
              <a:solidFill>
                <a:srgbClr val="24FB19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0724" y="4739399"/>
            <a:ext cx="57707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Tato písma se používala v německy mluvících zemích </a:t>
            </a:r>
          </a:p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ještě na začátku 20. století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0193" y="2518568"/>
            <a:ext cx="5203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99"/>
                </a:solidFill>
              </a:rPr>
              <a:t>Všechna </a:t>
            </a:r>
            <a:r>
              <a:rPr lang="cs-CZ" sz="2800" b="1" dirty="0">
                <a:solidFill>
                  <a:srgbClr val="663300"/>
                </a:solidFill>
              </a:rPr>
              <a:t>lomená písma </a:t>
            </a:r>
            <a:r>
              <a:rPr lang="cs-CZ" sz="2000" b="1" dirty="0">
                <a:solidFill>
                  <a:srgbClr val="000099"/>
                </a:solidFill>
              </a:rPr>
              <a:t>mají </a:t>
            </a:r>
            <a:r>
              <a:rPr lang="cs-CZ" sz="2000" b="1" dirty="0" smtClean="0">
                <a:solidFill>
                  <a:srgbClr val="000099"/>
                </a:solidFill>
              </a:rPr>
              <a:t>podobnou:</a:t>
            </a:r>
            <a:endParaRPr lang="cs-CZ" sz="2000" dirty="0">
              <a:solidFill>
                <a:srgbClr val="000099"/>
              </a:solidFill>
            </a:endParaRPr>
          </a:p>
        </p:txBody>
      </p:sp>
      <p:pic>
        <p:nvPicPr>
          <p:cNvPr id="2050" name="Picture 2" descr="C:\Users\Koděrová\Desktop\záloha\Pictures\písma\fraktura1.jpg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6245" y="1408246"/>
            <a:ext cx="2088857" cy="104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děrová\Desktop\záloha\Pictures\písma\Fraktura kapitála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0526" y="3144122"/>
            <a:ext cx="2810147" cy="1063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210673" y="2515415"/>
            <a:ext cx="1323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Fraktura minuskula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18432" y="4254853"/>
            <a:ext cx="1780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Fraktura kapitála</a:t>
            </a:r>
            <a:endParaRPr lang="cs-CZ" dirty="0"/>
          </a:p>
        </p:txBody>
      </p:sp>
      <p:pic>
        <p:nvPicPr>
          <p:cNvPr id="2052" name="Picture 4" descr="C:\Users\Koděrová\Desktop\záloha\Pictures\písma\švabach kapitála moderní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893" y="5447285"/>
            <a:ext cx="1820862" cy="76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děrová\Desktop\záloha\Pictures\písma\švabach minuskul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1239" y="5305302"/>
            <a:ext cx="1693863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810248" y="5841540"/>
            <a:ext cx="1945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Švabach – kapitála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363219" y="5339563"/>
            <a:ext cx="1195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minuskula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3024489"/>
            <a:ext cx="24027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dekorativnost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0463" y="3398816"/>
            <a:ext cx="26642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dynamičnost duktu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436319" y="3766180"/>
            <a:ext cx="22996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lomení oblouků 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72641" y="4062408"/>
            <a:ext cx="2798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ostrost kresby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písma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44811" y="1190389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37849" y="2838580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41538" y="6143502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31640" y="6196774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6" name="Obdélník 25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7788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 animBg="1"/>
      <p:bldP spid="9" grpId="0"/>
      <p:bldP spid="10" grpId="0"/>
      <p:bldP spid="13" grpId="0"/>
      <p:bldP spid="14" grpId="0"/>
      <p:bldP spid="2" grpId="0"/>
      <p:bldP spid="16" grpId="0"/>
      <p:bldP spid="17" grpId="0"/>
      <p:bldP spid="18" grpId="0"/>
      <p:bldP spid="22" grpId="0"/>
      <p:bldP spid="23" grpId="0"/>
      <p:bldP spid="24" grpId="0"/>
      <p:bldP spid="24" grpId="1"/>
      <p:bldP spid="2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51520" y="116632"/>
            <a:ext cx="8640960" cy="6482254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447285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2437" y="308555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 smtClean="0">
                <a:solidFill>
                  <a:srgbClr val="984807"/>
                </a:solidFill>
              </a:rPr>
              <a:t> </a:t>
            </a:r>
            <a:r>
              <a:rPr lang="cs-CZ" sz="1400" b="1" dirty="0" smtClean="0">
                <a:solidFill>
                  <a:srgbClr val="984807"/>
                </a:solidFill>
              </a:rPr>
              <a:t>3.2_25_05_Pracovní list_1_test </a:t>
            </a:r>
            <a:endParaRPr lang="cs-CZ" sz="1400" b="1" dirty="0">
              <a:solidFill>
                <a:srgbClr val="984807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708666"/>
            <a:ext cx="8064897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66"/>
                </a:solidFill>
              </a:rPr>
              <a:t>Test:  vyber a doplň správnou odpověď :</a:t>
            </a:r>
          </a:p>
          <a:p>
            <a:endParaRPr lang="cs-CZ" sz="2400" b="1" dirty="0" smtClean="0">
              <a:solidFill>
                <a:srgbClr val="000066"/>
              </a:solidFill>
            </a:endParaRPr>
          </a:p>
          <a:p>
            <a:r>
              <a:rPr lang="cs-CZ" b="1" dirty="0" smtClean="0"/>
              <a:t>1.   Z řeckého písma </a:t>
            </a:r>
            <a:r>
              <a:rPr lang="cs-CZ" dirty="0" smtClean="0"/>
              <a:t>se vyvinulo písmo:</a:t>
            </a:r>
          </a:p>
          <a:p>
            <a:r>
              <a:rPr lang="cs-CZ" dirty="0" smtClean="0"/>
              <a:t>       a)Cyrilice               b) Hlaholice</a:t>
            </a:r>
          </a:p>
          <a:p>
            <a:endParaRPr lang="cs-CZ" dirty="0"/>
          </a:p>
          <a:p>
            <a:r>
              <a:rPr lang="cs-CZ" b="1" dirty="0" smtClean="0"/>
              <a:t>2.   Karolinská minuskula </a:t>
            </a:r>
            <a:r>
              <a:rPr lang="cs-CZ" dirty="0" smtClean="0"/>
              <a:t>vznikla:</a:t>
            </a:r>
          </a:p>
          <a:p>
            <a:r>
              <a:rPr lang="cs-CZ" dirty="0" smtClean="0"/>
              <a:t>       a) za vlády Karla Velikého     b) za vlády Jiřího Velikého</a:t>
            </a:r>
          </a:p>
          <a:p>
            <a:endParaRPr lang="cs-CZ" dirty="0" smtClean="0"/>
          </a:p>
          <a:p>
            <a:pPr marL="342900" indent="-342900">
              <a:buAutoNum type="arabicPeriod" startAt="3"/>
            </a:pPr>
            <a:r>
              <a:rPr lang="cs-CZ" b="1" dirty="0" smtClean="0"/>
              <a:t>Azbuka </a:t>
            </a:r>
            <a:r>
              <a:rPr lang="cs-CZ" dirty="0" smtClean="0"/>
              <a:t>vznikla zjednodušením z písma:</a:t>
            </a:r>
          </a:p>
          <a:p>
            <a:r>
              <a:rPr lang="cs-CZ" dirty="0"/>
              <a:t> </a:t>
            </a:r>
            <a:r>
              <a:rPr lang="cs-CZ" dirty="0" smtClean="0"/>
              <a:t>      a)  Rotunda               b) Graždanka            c) Antikva</a:t>
            </a:r>
          </a:p>
          <a:p>
            <a:endParaRPr lang="cs-CZ" dirty="0" smtClean="0"/>
          </a:p>
          <a:p>
            <a:r>
              <a:rPr lang="cs-CZ" b="1" dirty="0" smtClean="0"/>
              <a:t>4.   </a:t>
            </a:r>
            <a:r>
              <a:rPr lang="cs-CZ" dirty="0" smtClean="0"/>
              <a:t>Ve kterém století se objevují </a:t>
            </a:r>
            <a:r>
              <a:rPr lang="cs-CZ" b="1" dirty="0" smtClean="0"/>
              <a:t>zdobené kodexy perokresbou</a:t>
            </a:r>
            <a:r>
              <a:rPr lang="cs-CZ" dirty="0" smtClean="0"/>
              <a:t>:</a:t>
            </a:r>
          </a:p>
          <a:p>
            <a:r>
              <a:rPr lang="cs-CZ" dirty="0" smtClean="0"/>
              <a:t>       a) 17. – 16. století      b)  13. – 12. století    c)  10. – 9. století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b="1" dirty="0" smtClean="0"/>
              <a:t>5.   </a:t>
            </a:r>
            <a:r>
              <a:rPr lang="cs-CZ" dirty="0" smtClean="0"/>
              <a:t>Písmo </a:t>
            </a:r>
            <a:r>
              <a:rPr lang="cs-CZ" b="1" dirty="0" smtClean="0"/>
              <a:t>Rotunda</a:t>
            </a:r>
            <a:r>
              <a:rPr lang="cs-CZ" dirty="0" smtClean="0"/>
              <a:t> je:</a:t>
            </a:r>
          </a:p>
          <a:p>
            <a:r>
              <a:rPr lang="cs-CZ" dirty="0" smtClean="0"/>
              <a:t>      a) formální  knižní písmo       b) formální deskové písmo</a:t>
            </a:r>
          </a:p>
          <a:p>
            <a:endParaRPr lang="cs-CZ" dirty="0" smtClean="0"/>
          </a:p>
          <a:p>
            <a:r>
              <a:rPr lang="cs-CZ" b="1" dirty="0" smtClean="0"/>
              <a:t>6.   </a:t>
            </a:r>
            <a:r>
              <a:rPr lang="cs-CZ" dirty="0" smtClean="0"/>
              <a:t>Písmem </a:t>
            </a:r>
            <a:r>
              <a:rPr lang="cs-CZ" b="1" dirty="0" smtClean="0"/>
              <a:t>Fraktura se psalo v zemích</a:t>
            </a:r>
            <a:r>
              <a:rPr lang="cs-CZ" dirty="0" smtClean="0"/>
              <a:t>:</a:t>
            </a:r>
          </a:p>
          <a:p>
            <a:r>
              <a:rPr lang="cs-CZ" dirty="0" smtClean="0"/>
              <a:t>      a)  polsky mluvících            c) anglicky mluvících           c) německy mluvících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5378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87524" y="94593"/>
            <a:ext cx="8640960" cy="6580894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447285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89463" y="244710"/>
            <a:ext cx="49588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 smtClean="0">
                <a:solidFill>
                  <a:srgbClr val="984807"/>
                </a:solidFill>
              </a:rPr>
              <a:t> 3.2_25_05_Pracovní list_1_správné řešení </a:t>
            </a:r>
            <a:endParaRPr lang="cs-CZ" sz="2000" b="1" dirty="0">
              <a:solidFill>
                <a:srgbClr val="984807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583165"/>
            <a:ext cx="7632848" cy="57861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66"/>
                </a:solidFill>
              </a:rPr>
              <a:t>Test: </a:t>
            </a:r>
            <a:r>
              <a:rPr lang="cs-CZ" sz="2000" b="1" dirty="0" smtClean="0">
                <a:solidFill>
                  <a:srgbClr val="000066"/>
                </a:solidFill>
              </a:rPr>
              <a:t>správné řešení </a:t>
            </a:r>
          </a:p>
          <a:p>
            <a:r>
              <a:rPr lang="cs-CZ" sz="2000" b="1" dirty="0" smtClean="0">
                <a:solidFill>
                  <a:srgbClr val="000066"/>
                </a:solidFill>
              </a:rPr>
              <a:t>správná odpověď je  </a:t>
            </a:r>
          </a:p>
          <a:p>
            <a:endParaRPr lang="cs-CZ" sz="2000" b="1" dirty="0">
              <a:solidFill>
                <a:srgbClr val="000066"/>
              </a:solidFill>
            </a:endParaRPr>
          </a:p>
          <a:p>
            <a:r>
              <a:rPr lang="cs-CZ" b="1" dirty="0" smtClean="0"/>
              <a:t>1.  Z </a:t>
            </a:r>
            <a:r>
              <a:rPr lang="cs-CZ" b="1" dirty="0"/>
              <a:t>řeckého písma </a:t>
            </a:r>
            <a:r>
              <a:rPr lang="cs-CZ" dirty="0"/>
              <a:t>se vyvinulo písmo:</a:t>
            </a:r>
          </a:p>
          <a:p>
            <a:r>
              <a:rPr lang="cs-CZ" dirty="0" smtClean="0"/>
              <a:t>     a)Cyrilice               </a:t>
            </a:r>
            <a:r>
              <a:rPr lang="cs-CZ" b="1" dirty="0">
                <a:solidFill>
                  <a:srgbClr val="FF0000"/>
                </a:solidFill>
              </a:rPr>
              <a:t>b) Hlaholice</a:t>
            </a:r>
          </a:p>
          <a:p>
            <a:endParaRPr lang="cs-CZ" dirty="0" smtClean="0"/>
          </a:p>
          <a:p>
            <a:r>
              <a:rPr lang="cs-CZ" b="1" dirty="0" smtClean="0"/>
              <a:t>2.  Karolinská </a:t>
            </a:r>
            <a:r>
              <a:rPr lang="cs-CZ" b="1" dirty="0"/>
              <a:t>minuskula </a:t>
            </a:r>
            <a:r>
              <a:rPr lang="cs-CZ" dirty="0"/>
              <a:t>vznikla: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    a) za </a:t>
            </a:r>
            <a:r>
              <a:rPr lang="cs-CZ" b="1" dirty="0">
                <a:solidFill>
                  <a:srgbClr val="FF0000"/>
                </a:solidFill>
              </a:rPr>
              <a:t>vlády Karla Velikého     </a:t>
            </a:r>
            <a:r>
              <a:rPr lang="cs-CZ" dirty="0"/>
              <a:t>b) za vlády Jiřího Velikého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b="1" dirty="0" smtClean="0"/>
              <a:t>3.  Azbuka </a:t>
            </a:r>
            <a:r>
              <a:rPr lang="cs-CZ" dirty="0"/>
              <a:t>vznikla zjednodušením z písma:</a:t>
            </a:r>
          </a:p>
          <a:p>
            <a:r>
              <a:rPr lang="cs-CZ" dirty="0" smtClean="0"/>
              <a:t>     a) Rotunda               </a:t>
            </a:r>
            <a:r>
              <a:rPr lang="cs-CZ" b="1" dirty="0">
                <a:solidFill>
                  <a:srgbClr val="FF0000"/>
                </a:solidFill>
              </a:rPr>
              <a:t>b) Graždanka            </a:t>
            </a:r>
            <a:r>
              <a:rPr lang="cs-CZ" dirty="0"/>
              <a:t>c) Antikva</a:t>
            </a:r>
          </a:p>
          <a:p>
            <a:endParaRPr lang="cs-CZ" dirty="0" smtClean="0"/>
          </a:p>
          <a:p>
            <a:r>
              <a:rPr lang="cs-CZ" dirty="0" smtClean="0"/>
              <a:t>4.  Ve </a:t>
            </a:r>
            <a:r>
              <a:rPr lang="cs-CZ" dirty="0"/>
              <a:t>kterém století </a:t>
            </a:r>
            <a:r>
              <a:rPr lang="cs-CZ"/>
              <a:t>se </a:t>
            </a:r>
            <a:r>
              <a:rPr lang="cs-CZ" smtClean="0"/>
              <a:t>objevují </a:t>
            </a:r>
            <a:r>
              <a:rPr lang="cs-CZ" b="1" smtClean="0"/>
              <a:t>zdobené </a:t>
            </a:r>
            <a:r>
              <a:rPr lang="cs-CZ" b="1" dirty="0"/>
              <a:t>kodexy perokresbou</a:t>
            </a:r>
            <a:r>
              <a:rPr lang="cs-CZ" dirty="0"/>
              <a:t>:</a:t>
            </a:r>
          </a:p>
          <a:p>
            <a:r>
              <a:rPr lang="cs-CZ" dirty="0" smtClean="0"/>
              <a:t>      a)17</a:t>
            </a:r>
            <a:r>
              <a:rPr lang="cs-CZ" dirty="0"/>
              <a:t>. – 16. století      b)  13. – 12. století    </a:t>
            </a:r>
            <a:r>
              <a:rPr lang="cs-CZ" b="1" dirty="0">
                <a:solidFill>
                  <a:srgbClr val="FF0000"/>
                </a:solidFill>
              </a:rPr>
              <a:t>c) 10. – 9. století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b="1" dirty="0" smtClean="0"/>
              <a:t>5.  </a:t>
            </a:r>
            <a:r>
              <a:rPr lang="cs-CZ" dirty="0" smtClean="0"/>
              <a:t>Písmo </a:t>
            </a:r>
            <a:r>
              <a:rPr lang="cs-CZ" b="1" dirty="0" smtClean="0"/>
              <a:t>Rotunda</a:t>
            </a:r>
            <a:r>
              <a:rPr lang="cs-CZ" dirty="0" smtClean="0"/>
              <a:t> </a:t>
            </a:r>
            <a:r>
              <a:rPr lang="cs-CZ" dirty="0"/>
              <a:t>je: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a)formální  knižní písmo   </a:t>
            </a:r>
            <a:r>
              <a:rPr lang="cs-CZ" dirty="0"/>
              <a:t>b) </a:t>
            </a:r>
            <a:r>
              <a:rPr lang="cs-CZ" dirty="0" smtClean="0"/>
              <a:t>formální deskové písmo   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6.  </a:t>
            </a:r>
            <a:r>
              <a:rPr lang="cs-CZ" dirty="0" smtClean="0"/>
              <a:t>Písmem </a:t>
            </a:r>
            <a:r>
              <a:rPr lang="cs-CZ" b="1" dirty="0"/>
              <a:t>Fraktura</a:t>
            </a:r>
            <a:r>
              <a:rPr lang="cs-CZ" dirty="0"/>
              <a:t> se psalo v:zemích</a:t>
            </a:r>
          </a:p>
          <a:p>
            <a:r>
              <a:rPr lang="cs-CZ" dirty="0"/>
              <a:t> </a:t>
            </a:r>
            <a:r>
              <a:rPr lang="cs-CZ" dirty="0" smtClean="0"/>
              <a:t>    a) polsky </a:t>
            </a:r>
            <a:r>
              <a:rPr lang="cs-CZ" dirty="0"/>
              <a:t>mluvících            </a:t>
            </a:r>
            <a:r>
              <a:rPr lang="cs-CZ" dirty="0" smtClean="0"/>
              <a:t>c) anglicky </a:t>
            </a:r>
            <a:r>
              <a:rPr lang="cs-CZ" dirty="0"/>
              <a:t>mluvících           </a:t>
            </a:r>
            <a:r>
              <a:rPr lang="cs-CZ" b="1" dirty="0">
                <a:solidFill>
                  <a:srgbClr val="FF0000"/>
                </a:solidFill>
              </a:rPr>
              <a:t>c) německy </a:t>
            </a:r>
            <a:r>
              <a:rPr lang="cs-CZ" b="1" dirty="0" smtClean="0">
                <a:solidFill>
                  <a:srgbClr val="FF0000"/>
                </a:solidFill>
              </a:rPr>
              <a:t>mluvících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74884" y="980728"/>
            <a:ext cx="1152128" cy="216024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8835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51520" y="116632"/>
            <a:ext cx="8640960" cy="6482254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447285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2437" y="308555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 smtClean="0">
                <a:solidFill>
                  <a:srgbClr val="984807"/>
                </a:solidFill>
              </a:rPr>
              <a:t> 3.2_25_05_Pracovní list 2 </a:t>
            </a:r>
            <a:endParaRPr lang="cs-CZ" sz="2000" b="1" dirty="0">
              <a:solidFill>
                <a:srgbClr val="984807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708666"/>
            <a:ext cx="8064897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99"/>
                </a:solidFill>
              </a:rPr>
              <a:t>     </a:t>
            </a:r>
          </a:p>
          <a:p>
            <a:r>
              <a:rPr lang="cs-CZ" sz="32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        Napiš tato slova gotickým písmem:</a:t>
            </a:r>
          </a:p>
          <a:p>
            <a:endParaRPr lang="cs-CZ" sz="3200" b="1" dirty="0">
              <a:solidFill>
                <a:srgbClr val="000099"/>
              </a:solidFill>
            </a:endParaRPr>
          </a:p>
          <a:p>
            <a:r>
              <a:rPr lang="cs-CZ" sz="3200" b="1" dirty="0" smtClean="0">
                <a:solidFill>
                  <a:srgbClr val="000099"/>
                </a:solidFill>
              </a:rPr>
              <a:t>         ŠVABACH              </a:t>
            </a:r>
          </a:p>
          <a:p>
            <a:r>
              <a:rPr lang="cs-CZ" sz="3200" b="1" dirty="0">
                <a:solidFill>
                  <a:srgbClr val="000099"/>
                </a:solidFill>
              </a:rPr>
              <a:t> </a:t>
            </a:r>
            <a:r>
              <a:rPr lang="cs-CZ" sz="3200" b="1" dirty="0" smtClean="0">
                <a:solidFill>
                  <a:srgbClr val="000099"/>
                </a:solidFill>
              </a:rPr>
              <a:t>        KNIHAŘSTVÍ</a:t>
            </a:r>
          </a:p>
          <a:p>
            <a:r>
              <a:rPr lang="cs-CZ" sz="3200" b="1" dirty="0">
                <a:solidFill>
                  <a:srgbClr val="000099"/>
                </a:solidFill>
              </a:rPr>
              <a:t> </a:t>
            </a:r>
            <a:r>
              <a:rPr lang="cs-CZ" sz="3200" b="1" dirty="0" smtClean="0">
                <a:solidFill>
                  <a:srgbClr val="000099"/>
                </a:solidFill>
              </a:rPr>
              <a:t>        SKRIPTORIUM</a:t>
            </a:r>
          </a:p>
          <a:p>
            <a:r>
              <a:rPr lang="cs-CZ" sz="3200" b="1" dirty="0">
                <a:solidFill>
                  <a:srgbClr val="000099"/>
                </a:solidFill>
              </a:rPr>
              <a:t> </a:t>
            </a:r>
            <a:r>
              <a:rPr lang="cs-CZ" sz="3200" b="1" dirty="0" smtClean="0">
                <a:solidFill>
                  <a:srgbClr val="000099"/>
                </a:solidFill>
              </a:rPr>
              <a:t>        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lova piš pod sebe na formát čtvrtky A4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Na první dvě slova použij pro psaní seřízlé pero nebo dřívko a tuš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Jedno ze slov(které si vybereš) napiš barevnou tuší (lze použít zředěnou temperu) a štětcem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Piš pouze verzálkami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Koděrová\Desktop\písma pracovní\gotické moderní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44824"/>
            <a:ext cx="3345118" cy="283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63897" y="1844824"/>
            <a:ext cx="171386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HARRIS, David. </a:t>
            </a:r>
            <a:r>
              <a:rPr lang="cs-CZ" sz="1100" i="1" dirty="0"/>
              <a:t>Kaligrafie: </a:t>
            </a:r>
            <a:r>
              <a:rPr lang="cs-CZ" sz="1100" dirty="0"/>
              <a:t>nakl. Slovart </a:t>
            </a:r>
            <a:r>
              <a:rPr lang="cs-CZ" sz="1100" dirty="0" smtClean="0"/>
              <a:t>2004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425774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355" y="116632"/>
            <a:ext cx="8885290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548680"/>
            <a:ext cx="3600400" cy="88007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619672" y="2312312"/>
            <a:ext cx="5400600" cy="78296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Použitá</a:t>
            </a:r>
            <a:r>
              <a:rPr lang="cs-CZ" sz="5400" dirty="0">
                <a:solidFill>
                  <a:srgbClr val="FFFF00"/>
                </a:solidFill>
                <a:latin typeface="Adobe Garamond Pro Bold" pitchFamily="18" charset="-18"/>
              </a:rPr>
              <a:t> </a:t>
            </a:r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literatura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541571" y="3284984"/>
            <a:ext cx="6120680" cy="129881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PLOCHÝ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, Emanuel, Dr. </a:t>
            </a:r>
            <a:r>
              <a:rPr lang="cs-CZ" sz="1400" b="1" i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Encyklopedie českého výtvarného </a:t>
            </a:r>
            <a:r>
              <a:rPr lang="cs-CZ" sz="1400" b="1" i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umění:    </a:t>
            </a:r>
          </a:p>
          <a:p>
            <a:pPr>
              <a:lnSpc>
                <a:spcPct val="80000"/>
              </a:lnSpc>
            </a:pPr>
            <a:r>
              <a:rPr lang="cs-CZ" sz="1400" b="1" i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Academia 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Praha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1975</a:t>
            </a:r>
          </a:p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HARRIS, David. </a:t>
            </a:r>
            <a:r>
              <a:rPr lang="cs-CZ" sz="1400" b="1" i="1" dirty="0" smtClean="0">
                <a:solidFill>
                  <a:srgbClr val="00FF00"/>
                </a:solidFill>
              </a:rPr>
              <a:t>Kaligrafie: </a:t>
            </a:r>
            <a:r>
              <a:rPr lang="cs-CZ" sz="1400" b="1" dirty="0">
                <a:solidFill>
                  <a:srgbClr val="00FF00"/>
                </a:solidFill>
              </a:rPr>
              <a:t>nakl. </a:t>
            </a:r>
            <a:r>
              <a:rPr lang="cs-CZ" sz="1400" b="1" dirty="0" smtClean="0">
                <a:solidFill>
                  <a:srgbClr val="00FF00"/>
                </a:solidFill>
              </a:rPr>
              <a:t>Slovart 2004</a:t>
            </a:r>
          </a:p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 smtClean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1400" dirty="0" smtClean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>
                <a:solidFill>
                  <a:srgbClr val="1CF50B"/>
                </a:solidFill>
              </a:rPr>
              <a:t>LANZ, Bohumil, Němeček Zdeněk.</a:t>
            </a:r>
            <a:r>
              <a:rPr lang="cs-CZ" sz="1400" b="1" i="1" dirty="0">
                <a:solidFill>
                  <a:srgbClr val="1CF50B"/>
                </a:solidFill>
              </a:rPr>
              <a:t> Písmo v propagaci: </a:t>
            </a:r>
            <a:r>
              <a:rPr lang="cs-CZ" sz="1400" b="1" dirty="0">
                <a:solidFill>
                  <a:srgbClr val="1CF50B"/>
                </a:solidFill>
              </a:rPr>
              <a:t>Praha Merkur 1974</a:t>
            </a:r>
            <a:r>
              <a:rPr lang="cs-CZ" sz="1400" b="1" i="1" dirty="0">
                <a:solidFill>
                  <a:srgbClr val="1CF50B"/>
                </a:solidFill>
              </a:rPr>
              <a:t> </a:t>
            </a:r>
            <a:endParaRPr lang="cs-CZ" sz="1400" b="1" dirty="0">
              <a:solidFill>
                <a:srgbClr val="1CF50B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400" b="1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archiv </a:t>
            </a:r>
            <a:r>
              <a:rPr lang="cs-CZ" sz="1400" b="1" dirty="0">
                <a:solidFill>
                  <a:srgbClr val="00FF00"/>
                </a:solidFill>
              </a:rPr>
              <a:t>autora, KODĚROVÁ, </a:t>
            </a:r>
            <a:r>
              <a:rPr lang="cs-CZ" sz="1400" b="1" dirty="0" smtClean="0">
                <a:solidFill>
                  <a:srgbClr val="00FF00"/>
                </a:solidFill>
              </a:rPr>
              <a:t>Zuzana.: </a:t>
            </a:r>
            <a:r>
              <a:rPr lang="cs-CZ" sz="1400" b="1" i="1" dirty="0" smtClean="0">
                <a:solidFill>
                  <a:srgbClr val="00FF00"/>
                </a:solidFill>
              </a:rPr>
              <a:t>fotografie</a:t>
            </a:r>
            <a:r>
              <a:rPr lang="cs-CZ" sz="1400" b="1" dirty="0" smtClean="0">
                <a:solidFill>
                  <a:srgbClr val="00FF00"/>
                </a:solidFill>
              </a:rPr>
              <a:t>: </a:t>
            </a:r>
            <a:r>
              <a:rPr lang="cs-CZ" sz="1400" b="1" i="1" dirty="0" smtClean="0">
                <a:solidFill>
                  <a:srgbClr val="00FF00"/>
                </a:solidFill>
              </a:rPr>
              <a:t>galerie</a:t>
            </a:r>
            <a:r>
              <a:rPr lang="cs-CZ" sz="1400" b="1" dirty="0" smtClean="0">
                <a:solidFill>
                  <a:srgbClr val="00FF00"/>
                </a:solidFill>
              </a:rPr>
              <a:t> ©</a:t>
            </a:r>
            <a:r>
              <a:rPr lang="cs-CZ" sz="1400" b="1" i="1" dirty="0" smtClean="0">
                <a:solidFill>
                  <a:srgbClr val="00FF00"/>
                </a:solidFill>
              </a:rPr>
              <a:t>c.zuk  2000-2013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Autorem fotografií, není-li uvedeno jinak, je Zuzana Koděrová. Autor (Zuzana Koděrová)souhlasí s 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</a:rPr>
              <a:t>jejich zveřejněním na Metodickém portálu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5128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1192</TotalTime>
  <Words>1160</Words>
  <Application>Microsoft Office PowerPoint</Application>
  <PresentationFormat>Předvádění na obrazovce (4:3)</PresentationFormat>
  <Paragraphs>284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3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c.zuk</dc:creator>
  <cp:lastModifiedBy>Dum</cp:lastModifiedBy>
  <cp:revision>155</cp:revision>
  <dcterms:created xsi:type="dcterms:W3CDTF">2014-01-15T11:23:19Z</dcterms:created>
  <dcterms:modified xsi:type="dcterms:W3CDTF">2014-04-16T15:39:34Z</dcterms:modified>
</cp:coreProperties>
</file>