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CAB77-83FA-473D-AC29-9EA7400B47E7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27286-B05D-4B6F-B7DB-F9F1AE9DFC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905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7286-B05D-4B6F-B7DB-F9F1AE9DFC6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09F7C6E-F751-4DEC-ABD4-494C66DDA4E4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1EF6A89-6D81-4C1C-B375-E6D4D94959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6237312"/>
            <a:ext cx="6825952" cy="8119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914400" y="6237312"/>
            <a:ext cx="5457800" cy="14401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64087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83809"/>
              </p:ext>
            </p:extLst>
          </p:nvPr>
        </p:nvGraphicFramePr>
        <p:xfrm>
          <a:off x="971600" y="2636912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VY_32_INOVACE_10_DĚJEPIS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 – Města a jejich význam - výklad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 a jejich význam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1/ Kde vznikala města?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None/>
            </a:pPr>
            <a:r>
              <a:rPr lang="cs-CZ" dirty="0" smtClean="0"/>
              <a:t>a) Na místě starších tržišť a řemeslnických osad,v podhradí, v okolí klášterů</a:t>
            </a:r>
          </a:p>
          <a:p>
            <a:pPr marL="514350" indent="-514350">
              <a:buNone/>
            </a:pPr>
            <a:r>
              <a:rPr lang="cs-CZ" dirty="0" smtClean="0"/>
              <a:t>b) Na „zeleném drnu“</a:t>
            </a:r>
          </a:p>
          <a:p>
            <a:pPr marL="514350" indent="-514350">
              <a:buNone/>
            </a:pPr>
            <a:r>
              <a:rPr lang="cs-CZ" dirty="0" smtClean="0"/>
              <a:t>c) Na křižovatce obchodních cest</a:t>
            </a:r>
          </a:p>
          <a:p>
            <a:pPr marL="514350" indent="-514350">
              <a:buNone/>
            </a:pPr>
            <a:r>
              <a:rPr lang="cs-CZ" dirty="0" smtClean="0"/>
              <a:t>d) U brodů řek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2. Jak se města dělila?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None/>
            </a:pPr>
            <a:r>
              <a:rPr lang="cs-CZ" dirty="0" smtClean="0"/>
              <a:t>a) Na města královská, jež založil a řídil král.</a:t>
            </a:r>
          </a:p>
          <a:p>
            <a:pPr marL="514350" indent="-514350">
              <a:buNone/>
            </a:pPr>
            <a:r>
              <a:rPr lang="cs-CZ" dirty="0" smtClean="0"/>
              <a:t>b) Na města poddanská, která patřila šlechtě nebo církvi.</a:t>
            </a:r>
          </a:p>
          <a:p>
            <a:pPr marL="514350" indent="-514350">
              <a:buNone/>
            </a:pPr>
            <a:r>
              <a:rPr lang="cs-CZ" dirty="0" smtClean="0"/>
              <a:t>c) Na horní, která byla specifickým typem královských měst.</a:t>
            </a:r>
          </a:p>
          <a:p>
            <a:pPr marL="514350" indent="-514350">
              <a:buNone/>
            </a:pPr>
            <a:r>
              <a:rPr lang="cs-CZ" dirty="0" smtClean="0"/>
              <a:t>d) Na věnná, která odváděla zisky královně.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AutoNum type="alphaLcParenR"/>
            </a:pP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3. Panovník uděloval městům různé výsady-práva. Jaká jsou městská práva?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None/>
            </a:pPr>
            <a:r>
              <a:rPr lang="cs-CZ" dirty="0" smtClean="0"/>
              <a:t>a)  právo hradební</a:t>
            </a:r>
          </a:p>
          <a:p>
            <a:pPr marL="514350" indent="-514350">
              <a:buNone/>
            </a:pPr>
            <a:r>
              <a:rPr lang="cs-CZ" dirty="0" smtClean="0"/>
              <a:t>b)  právo varné</a:t>
            </a:r>
          </a:p>
          <a:p>
            <a:pPr marL="514350" indent="-514350">
              <a:buNone/>
            </a:pPr>
            <a:r>
              <a:rPr lang="cs-CZ" dirty="0" smtClean="0"/>
              <a:t>c)  právo hrdelní</a:t>
            </a:r>
          </a:p>
          <a:p>
            <a:pPr marL="514350" indent="-514350">
              <a:buNone/>
            </a:pPr>
            <a:r>
              <a:rPr lang="cs-CZ" dirty="0" smtClean="0"/>
              <a:t>d)  právo mílové</a:t>
            </a:r>
          </a:p>
          <a:p>
            <a:pPr marL="514350" indent="-514350">
              <a:buNone/>
            </a:pPr>
            <a:r>
              <a:rPr lang="cs-CZ" dirty="0" smtClean="0"/>
              <a:t>e)  právo trhové</a:t>
            </a: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4. Která jsou naše nejstarší města?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  Praha, Litoměřice, Ústí n/L, Písek, Brno, </a:t>
            </a:r>
          </a:p>
          <a:p>
            <a:pPr>
              <a:buNone/>
            </a:pPr>
            <a:r>
              <a:rPr lang="cs-CZ" dirty="0" smtClean="0"/>
              <a:t>  Bruntál, </a:t>
            </a:r>
            <a:r>
              <a:rPr lang="cs-CZ" dirty="0" err="1" smtClean="0"/>
              <a:t>Uničov</a:t>
            </a: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   5. Kdo řídil město?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    Rychtář a městská rada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    </a:t>
            </a:r>
            <a:r>
              <a:rPr lang="cs-CZ" b="1" i="1" dirty="0" smtClean="0"/>
              <a:t>Rychtář</a:t>
            </a:r>
            <a:r>
              <a:rPr lang="cs-CZ" i="1" dirty="0" smtClean="0"/>
              <a:t> </a:t>
            </a:r>
            <a:r>
              <a:rPr lang="cs-CZ" dirty="0" smtClean="0"/>
              <a:t>byl zástupce krále ve městě, dohlížel na pořádek, předsedal soudu, vybíral daně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i="1" dirty="0" smtClean="0"/>
              <a:t>Městská rada </a:t>
            </a:r>
            <a:r>
              <a:rPr lang="cs-CZ" dirty="0" smtClean="0"/>
              <a:t>se starala o správu města, v jejím čele stál purkmistr, tvořili ji konšelé</a:t>
            </a:r>
            <a:endParaRPr lang="cs-CZ" b="1" i="1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  6. Jaké bylo složení obyvatel města?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    městský patriciát</a:t>
            </a:r>
          </a:p>
          <a:p>
            <a:pPr>
              <a:buNone/>
            </a:pPr>
            <a:r>
              <a:rPr lang="cs-CZ" dirty="0" smtClean="0"/>
              <a:t>    řemeslníci</a:t>
            </a:r>
          </a:p>
          <a:p>
            <a:pPr>
              <a:buNone/>
            </a:pPr>
            <a:r>
              <a:rPr lang="cs-CZ" dirty="0" smtClean="0"/>
              <a:t>    městská chudina</a:t>
            </a:r>
          </a:p>
          <a:p>
            <a:pPr>
              <a:buNone/>
            </a:pPr>
            <a:r>
              <a:rPr lang="cs-CZ" dirty="0" smtClean="0"/>
              <a:t>    zvláštní skupina – Židé ( byli přímými poddanými krále, žili v ghettech)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se strukturou středověkých měst, místy vzniku, městskými právy a životem ve městě.</a:t>
            </a: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41</TotalTime>
  <Words>312</Words>
  <Application>Microsoft Office PowerPoint</Application>
  <PresentationFormat>Předvádění na obrazovce (4:3)</PresentationFormat>
  <Paragraphs>57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Metro</vt:lpstr>
      <vt:lpstr>Prezentace aplikace PowerPoint</vt:lpstr>
      <vt:lpstr>Města a jejich význam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pc</cp:lastModifiedBy>
  <cp:revision>10</cp:revision>
  <dcterms:created xsi:type="dcterms:W3CDTF">2011-10-24T18:33:36Z</dcterms:created>
  <dcterms:modified xsi:type="dcterms:W3CDTF">2012-03-26T09:40:49Z</dcterms:modified>
</cp:coreProperties>
</file>