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sldIdLst>
    <p:sldId id="262" r:id="rId2"/>
    <p:sldId id="256" r:id="rId3"/>
    <p:sldId id="264" r:id="rId4"/>
    <p:sldId id="257" r:id="rId5"/>
    <p:sldId id="265" r:id="rId6"/>
    <p:sldId id="258" r:id="rId7"/>
    <p:sldId id="266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cs-CZ" smtClean="0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cs-CZ" smtClean="0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cs-CZ" smtClean="0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9" y="2640"/>
                <a:ext cx="335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anose="020B060403050404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cs-CZ" smtClean="0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</p:grpSp>
      <p:sp>
        <p:nvSpPr>
          <p:cNvPr id="6657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66573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A4AAB09D-4E85-46D1-9694-CA5B091E7C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881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C52542-DBC9-4ABB-A1C4-3284E3615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690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4155D1-3574-45CB-8AD9-DFF7BD95CF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311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0B3ECE-E4A2-4115-97FA-C6AD0C6B9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081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2558A7-23E5-4F71-96B7-2A74498F97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358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B7844-60B5-4FD9-BA21-E1FB77C91C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704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74E237-9E64-49C8-B52D-4FFCEDDFC4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08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347937-D1D4-476B-9BA7-3E4140CB64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730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B81AF7-386C-4071-8138-19BC3104B6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082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77B418-FB08-49FA-80F6-C6BD73DF97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720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1E030A-32B2-4E9B-8989-DEFB53D0AD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184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>
              <a:defRPr/>
            </a:pPr>
            <a:endParaRPr kumimoji="1" lang="cs-CZ" sz="2400" smtClean="0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>
              <a:defRPr/>
            </a:pPr>
            <a:endParaRPr kumimoji="1" lang="cs-CZ" sz="2400" smtClean="0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>
              <a:defRPr/>
            </a:pPr>
            <a:endParaRPr kumimoji="1" lang="cs-CZ" sz="2400" smtClean="0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>
              <a:defRPr/>
            </a:pPr>
            <a:endParaRPr kumimoji="1" lang="cs-CZ" sz="2400" smtClean="0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>
              <a:defRPr/>
            </a:pPr>
            <a:endParaRPr kumimoji="1" lang="cs-CZ" sz="2400" smtClean="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>
              <a:defRPr/>
            </a:pPr>
            <a:endParaRPr kumimoji="1" lang="cs-CZ" sz="2400" smtClean="0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>
              <a:defRPr/>
            </a:pPr>
            <a:endParaRPr kumimoji="1" lang="cs-CZ" sz="2400" smtClean="0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6554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554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554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310C721B-3E68-4D04-9AAA-B4FF000ED5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8664" name="Group 56"/>
          <p:cNvGraphicFramePr>
            <a:graphicFrameLocks noGrp="1"/>
          </p:cNvGraphicFramePr>
          <p:nvPr/>
        </p:nvGraphicFramePr>
        <p:xfrm>
          <a:off x="1331913" y="1773238"/>
          <a:ext cx="6767512" cy="4946649"/>
        </p:xfrm>
        <a:graphic>
          <a:graphicData uri="http://schemas.openxmlformats.org/drawingml/2006/table">
            <a:tbl>
              <a:tblPr/>
              <a:tblGrid>
                <a:gridCol w="2195512"/>
                <a:gridCol w="1524000"/>
                <a:gridCol w="1524000"/>
                <a:gridCol w="1524000"/>
              </a:tblGrid>
              <a:tr h="49684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4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4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III/2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4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VZDĚLÁVACÍ OBLAST: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Člověk a příroda, Fyzika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4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8.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4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altLang="zh-CN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VY_32_INOVACE_20_8F- Zapojení sériové a paralelní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anose="020B0604030504040204" pitchFamily="34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4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Mgr. Jitka Fejtová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3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duben 2014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OVĚŘENÍ: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11.4.2014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487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Materiál slouží k zopakování učiva o využití výpočtů podle Ohmova zákona v elektrických obvodech, obsahuje příklady na výpočty výsledného odporu, proudu a napětí při zapojení rezistorů paralelně nebo sériově. 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title"/>
          </p:nvPr>
        </p:nvSpPr>
        <p:spPr>
          <a:xfrm>
            <a:off x="1150938" y="765175"/>
            <a:ext cx="7793037" cy="911225"/>
          </a:xfrm>
        </p:spPr>
        <p:txBody>
          <a:bodyPr/>
          <a:lstStyle/>
          <a:p>
            <a:pPr eaLnBrk="1" hangingPunct="1"/>
            <a:r>
              <a:rPr lang="cs-CZ" altLang="cs-CZ" smtClean="0"/>
              <a:t>Zapojení sériové a paralelní</a:t>
            </a:r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611188" y="1916113"/>
            <a:ext cx="7416800" cy="4581525"/>
          </a:xfrm>
        </p:spPr>
        <p:txBody>
          <a:bodyPr/>
          <a:lstStyle/>
          <a:p>
            <a:pPr marL="0" indent="0" algn="just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cs-CZ" sz="2400" dirty="0" smtClean="0"/>
          </a:p>
          <a:p>
            <a:pPr marL="609600" indent="-609600" algn="just" eaLnBrk="1" hangingPunct="1">
              <a:lnSpc>
                <a:spcPct val="90000"/>
              </a:lnSpc>
              <a:buSzPct val="80000"/>
              <a:buFontTx/>
              <a:buAutoNum type="arabicPeriod"/>
              <a:defRPr/>
            </a:pPr>
            <a:r>
              <a:rPr lang="cs-CZ" sz="2400" dirty="0" smtClean="0"/>
              <a:t>Ke zdroji napětí 220 V byly sériově připojeny tři rezistory o odporech R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200 </a:t>
            </a:r>
            <a:r>
              <a:rPr lang="el-GR" sz="2400" dirty="0" smtClean="0"/>
              <a:t>Ω</a:t>
            </a:r>
            <a:r>
              <a:rPr lang="cs-CZ" sz="2400" dirty="0" smtClean="0"/>
              <a:t>, 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150 </a:t>
            </a:r>
            <a:r>
              <a:rPr lang="el-GR" sz="2400" dirty="0" smtClean="0"/>
              <a:t>Ω</a:t>
            </a:r>
            <a:r>
              <a:rPr lang="cs-CZ" sz="2400" dirty="0" smtClean="0"/>
              <a:t> a 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90 </a:t>
            </a:r>
            <a:r>
              <a:rPr lang="el-GR" sz="2400" dirty="0" smtClean="0"/>
              <a:t>Ω</a:t>
            </a:r>
            <a:r>
              <a:rPr lang="cs-CZ" sz="2400" dirty="0" smtClean="0"/>
              <a:t>. Vypočti celkový odpor R všech tří rezistorů, proud procházející obvodem a napětí na jednotlivých rezistorech.</a:t>
            </a:r>
          </a:p>
          <a:p>
            <a:pPr marL="457200" indent="-457200" algn="just" eaLnBrk="1" hangingPunct="1">
              <a:lnSpc>
                <a:spcPct val="90000"/>
              </a:lnSpc>
              <a:buFont typeface="+mj-lt"/>
              <a:buAutoNum type="arabicPeriod"/>
              <a:defRPr/>
            </a:pPr>
            <a:endParaRPr lang="cs-CZ" sz="2400" dirty="0" smtClean="0"/>
          </a:p>
          <a:p>
            <a:pPr marL="609600" indent="-609600" algn="just" eaLnBrk="1" hangingPunct="1">
              <a:lnSpc>
                <a:spcPct val="90000"/>
              </a:lnSpc>
              <a:buSzPct val="80000"/>
              <a:buFontTx/>
              <a:buAutoNum type="arabicPeriod"/>
              <a:defRPr/>
            </a:pPr>
            <a:r>
              <a:rPr lang="cs-CZ" sz="2400" dirty="0" smtClean="0"/>
              <a:t>Dvě žárovky o odporech R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12 </a:t>
            </a:r>
            <a:r>
              <a:rPr lang="el-GR" sz="2400" dirty="0" smtClean="0"/>
              <a:t>Ω</a:t>
            </a:r>
            <a:r>
              <a:rPr lang="cs-CZ" sz="2400" dirty="0" smtClean="0"/>
              <a:t> a 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18 </a:t>
            </a:r>
            <a:r>
              <a:rPr lang="el-GR" sz="2400" dirty="0" smtClean="0"/>
              <a:t>Ω</a:t>
            </a:r>
            <a:r>
              <a:rPr lang="cs-CZ" sz="2400" dirty="0" smtClean="0"/>
              <a:t> jsou spojeny paralelně a jsou připojeny ke zdroji napětí 6 V. Vypočítej výsledný odpor žárovek, celkový proud v nerozvětvené části obvodu a proudy, které procházejí jednotlivými žárovkami.</a:t>
            </a:r>
          </a:p>
          <a:p>
            <a:pPr marL="0" indent="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cs-CZ" sz="24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000"/>
                                        <p:tgtEl>
                                          <p:spTgt spid="20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2000"/>
                                        <p:tgtEl>
                                          <p:spTgt spid="20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title"/>
          </p:nvPr>
        </p:nvSpPr>
        <p:spPr>
          <a:xfrm>
            <a:off x="1150938" y="765175"/>
            <a:ext cx="7793037" cy="911225"/>
          </a:xfrm>
        </p:spPr>
        <p:txBody>
          <a:bodyPr/>
          <a:lstStyle/>
          <a:p>
            <a:pPr eaLnBrk="1" hangingPunct="1"/>
            <a:r>
              <a:rPr lang="cs-CZ" altLang="cs-CZ" dirty="0" smtClean="0"/>
              <a:t>Zapojení sériové a paralelní</a:t>
            </a:r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251520" y="2060848"/>
            <a:ext cx="8784976" cy="4525963"/>
          </a:xfrm>
          <a:extLst/>
        </p:spPr>
        <p:txBody>
          <a:bodyPr numCol="2"/>
          <a:lstStyle/>
          <a:p>
            <a:pPr marL="457200" indent="-457200" eaLnBrk="1" hangingPunct="1">
              <a:lnSpc>
                <a:spcPct val="90000"/>
              </a:lnSpc>
              <a:buSzPct val="80000"/>
              <a:buFont typeface="+mj-lt"/>
              <a:buAutoNum type="arabicPeriod" startAt="3"/>
              <a:defRPr/>
            </a:pPr>
            <a:r>
              <a:rPr lang="cs-CZ" sz="2400" dirty="0" smtClean="0">
                <a:cs typeface="Arial" panose="020B0604020202020204" pitchFamily="34" charset="0"/>
              </a:rPr>
              <a:t>Vypočti výsledný odpor rezistorů zapojených podle obrázku.</a:t>
            </a:r>
          </a:p>
          <a:p>
            <a:pPr marL="0" indent="0" algn="just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cs-CZ" sz="2400" dirty="0" smtClean="0"/>
              <a:t>	</a:t>
            </a:r>
          </a:p>
          <a:p>
            <a:pPr marL="457200" indent="-457200" algn="just" eaLnBrk="1" hangingPunct="1">
              <a:lnSpc>
                <a:spcPct val="90000"/>
              </a:lnSpc>
              <a:buFont typeface="+mj-lt"/>
              <a:buAutoNum type="arabicPeriod"/>
              <a:defRPr/>
            </a:pPr>
            <a:endParaRPr lang="cs-CZ" sz="2400" dirty="0" smtClean="0"/>
          </a:p>
          <a:p>
            <a:pPr marL="457200" indent="-457200" algn="just" eaLnBrk="1" hangingPunct="1">
              <a:lnSpc>
                <a:spcPct val="90000"/>
              </a:lnSpc>
              <a:buFont typeface="+mj-lt"/>
              <a:buAutoNum type="arabicPeriod"/>
              <a:defRPr/>
            </a:pPr>
            <a:endParaRPr lang="cs-CZ" sz="2400" dirty="0" smtClean="0"/>
          </a:p>
          <a:p>
            <a:pPr marL="457200" indent="-457200" algn="just" eaLnBrk="1" hangingPunct="1">
              <a:lnSpc>
                <a:spcPct val="90000"/>
              </a:lnSpc>
              <a:buFont typeface="+mj-lt"/>
              <a:buAutoNum type="arabicPeriod"/>
              <a:defRPr/>
            </a:pPr>
            <a:endParaRPr lang="cs-CZ" sz="2400" dirty="0" smtClean="0"/>
          </a:p>
          <a:p>
            <a:pPr marL="457200" indent="-457200" algn="just" eaLnBrk="1" hangingPunct="1">
              <a:lnSpc>
                <a:spcPct val="90000"/>
              </a:lnSpc>
              <a:buFont typeface="+mj-lt"/>
              <a:buAutoNum type="arabicPeriod"/>
              <a:defRPr/>
            </a:pPr>
            <a:endParaRPr lang="cs-CZ" sz="2400" dirty="0" smtClean="0"/>
          </a:p>
          <a:p>
            <a:pPr marL="457200" indent="-457200" algn="just" eaLnBrk="1" hangingPunct="1">
              <a:lnSpc>
                <a:spcPct val="90000"/>
              </a:lnSpc>
              <a:buFont typeface="+mj-lt"/>
              <a:buAutoNum type="arabicPeriod"/>
              <a:defRPr/>
            </a:pPr>
            <a:endParaRPr lang="cs-CZ" sz="2400" dirty="0" smtClean="0"/>
          </a:p>
          <a:p>
            <a:pPr marL="457200" indent="-457200" algn="just" eaLnBrk="1" hangingPunct="1">
              <a:lnSpc>
                <a:spcPct val="90000"/>
              </a:lnSpc>
              <a:buFont typeface="+mj-lt"/>
              <a:buAutoNum type="arabicPeriod"/>
              <a:defRPr/>
            </a:pPr>
            <a:endParaRPr lang="cs-CZ" sz="2400" dirty="0" smtClean="0"/>
          </a:p>
          <a:p>
            <a:pPr marL="457200" indent="-457200" algn="just" eaLnBrk="1" hangingPunct="1">
              <a:lnSpc>
                <a:spcPct val="90000"/>
              </a:lnSpc>
              <a:buFont typeface="+mj-lt"/>
              <a:buAutoNum type="arabicPeriod"/>
              <a:defRPr/>
            </a:pPr>
            <a:endParaRPr lang="cs-CZ" sz="2400" dirty="0" smtClean="0"/>
          </a:p>
          <a:p>
            <a:pPr marL="457200" indent="-457200" eaLnBrk="1" hangingPunct="1">
              <a:lnSpc>
                <a:spcPct val="90000"/>
              </a:lnSpc>
              <a:buSzPct val="80000"/>
              <a:buFont typeface="+mj-lt"/>
              <a:buAutoNum type="arabicPeriod" startAt="4"/>
              <a:defRPr/>
            </a:pPr>
            <a:r>
              <a:rPr lang="cs-CZ" sz="2400" dirty="0" smtClean="0"/>
              <a:t>Vypočti výsledný odpor žárovek zapojených podle obrázku.</a:t>
            </a:r>
          </a:p>
          <a:p>
            <a:pPr marL="0" indent="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cs-CZ" sz="2400" dirty="0" smtClean="0"/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684213" y="3562350"/>
            <a:ext cx="2524125" cy="2341563"/>
            <a:chOff x="683568" y="3563143"/>
            <a:chExt cx="2525067" cy="2340682"/>
          </a:xfrm>
        </p:grpSpPr>
        <p:pic>
          <p:nvPicPr>
            <p:cNvPr id="5132" name="Obrázek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568" y="3717032"/>
              <a:ext cx="2525067" cy="20653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33" name="TextovéPole 2"/>
            <p:cNvSpPr txBox="1">
              <a:spLocks noChangeArrowheads="1"/>
            </p:cNvSpPr>
            <p:nvPr/>
          </p:nvSpPr>
          <p:spPr bwMode="auto">
            <a:xfrm>
              <a:off x="1659358" y="3563143"/>
              <a:ext cx="573485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40 </a:t>
              </a:r>
              <a:r>
                <a:rPr lang="el-GR" altLang="cs-CZ" sz="1400">
                  <a:latin typeface="Arial" panose="020B0604020202020204" pitchFamily="34" charset="0"/>
                </a:rPr>
                <a:t>Ω</a:t>
              </a:r>
              <a:endParaRPr lang="cs-CZ" altLang="cs-CZ" sz="1400">
                <a:latin typeface="Arial" panose="020B0604020202020204" pitchFamily="34" charset="0"/>
              </a:endParaRPr>
            </a:p>
          </p:txBody>
        </p:sp>
        <p:sp>
          <p:nvSpPr>
            <p:cNvPr id="5134" name="TextovéPole 3"/>
            <p:cNvSpPr txBox="1">
              <a:spLocks noChangeArrowheads="1"/>
            </p:cNvSpPr>
            <p:nvPr/>
          </p:nvSpPr>
          <p:spPr bwMode="auto">
            <a:xfrm>
              <a:off x="1659358" y="4101380"/>
              <a:ext cx="647700" cy="307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60 </a:t>
              </a:r>
              <a:r>
                <a:rPr lang="el-GR" altLang="cs-CZ" sz="1400">
                  <a:latin typeface="Arial" panose="020B0604020202020204" pitchFamily="34" charset="0"/>
                </a:rPr>
                <a:t>Ω</a:t>
              </a:r>
              <a:endParaRPr lang="cs-CZ" altLang="cs-CZ" sz="1400">
                <a:latin typeface="Arial" panose="020B0604020202020204" pitchFamily="34" charset="0"/>
              </a:endParaRPr>
            </a:p>
          </p:txBody>
        </p:sp>
        <p:sp>
          <p:nvSpPr>
            <p:cNvPr id="5135" name="TextovéPole 4"/>
            <p:cNvSpPr txBox="1">
              <a:spLocks noChangeArrowheads="1"/>
            </p:cNvSpPr>
            <p:nvPr/>
          </p:nvSpPr>
          <p:spPr bwMode="auto">
            <a:xfrm>
              <a:off x="2051720" y="5595850"/>
              <a:ext cx="647700" cy="307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12 V</a:t>
              </a:r>
            </a:p>
          </p:txBody>
        </p:sp>
        <p:sp>
          <p:nvSpPr>
            <p:cNvPr id="5136" name="TextovéPole 5"/>
            <p:cNvSpPr txBox="1">
              <a:spLocks noChangeArrowheads="1"/>
            </p:cNvSpPr>
            <p:nvPr/>
          </p:nvSpPr>
          <p:spPr bwMode="auto">
            <a:xfrm>
              <a:off x="1150938" y="4101379"/>
              <a:ext cx="287338" cy="307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5137" name="TextovéPole 6"/>
            <p:cNvSpPr txBox="1">
              <a:spLocks noChangeArrowheads="1"/>
            </p:cNvSpPr>
            <p:nvPr/>
          </p:nvSpPr>
          <p:spPr bwMode="auto">
            <a:xfrm>
              <a:off x="2417488" y="4101785"/>
              <a:ext cx="287338" cy="307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B</a:t>
              </a:r>
            </a:p>
          </p:txBody>
        </p:sp>
      </p:grpSp>
      <p:grpSp>
        <p:nvGrpSpPr>
          <p:cNvPr id="3" name="Skupina 2"/>
          <p:cNvGrpSpPr>
            <a:grpSpLocks/>
          </p:cNvGrpSpPr>
          <p:nvPr/>
        </p:nvGrpSpPr>
        <p:grpSpPr bwMode="auto">
          <a:xfrm>
            <a:off x="4933950" y="3794125"/>
            <a:ext cx="3887788" cy="2141538"/>
            <a:chOff x="4934036" y="3793602"/>
            <a:chExt cx="3886957" cy="2142840"/>
          </a:xfrm>
        </p:grpSpPr>
        <p:pic>
          <p:nvPicPr>
            <p:cNvPr id="5127" name="Obrázek 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4036" y="4029834"/>
              <a:ext cx="3084144" cy="17200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28" name="TextovéPole 3"/>
            <p:cNvSpPr txBox="1">
              <a:spLocks noChangeArrowheads="1"/>
            </p:cNvSpPr>
            <p:nvPr/>
          </p:nvSpPr>
          <p:spPr bwMode="auto">
            <a:xfrm>
              <a:off x="5746404" y="3793602"/>
              <a:ext cx="840793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10 </a:t>
              </a:r>
              <a:r>
                <a:rPr lang="el-GR" altLang="cs-CZ" sz="1400">
                  <a:latin typeface="Arial" panose="020B0604020202020204" pitchFamily="34" charset="0"/>
                </a:rPr>
                <a:t>Ω</a:t>
              </a:r>
              <a:endParaRPr lang="cs-CZ" altLang="cs-CZ" sz="1400">
                <a:latin typeface="Arial" panose="020B0604020202020204" pitchFamily="34" charset="0"/>
              </a:endParaRPr>
            </a:p>
          </p:txBody>
        </p:sp>
        <p:sp>
          <p:nvSpPr>
            <p:cNvPr id="5129" name="TextovéPole 25"/>
            <p:cNvSpPr txBox="1">
              <a:spLocks noChangeArrowheads="1"/>
            </p:cNvSpPr>
            <p:nvPr/>
          </p:nvSpPr>
          <p:spPr bwMode="auto">
            <a:xfrm>
              <a:off x="6732240" y="3797049"/>
              <a:ext cx="935037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20 </a:t>
              </a:r>
              <a:r>
                <a:rPr lang="el-GR" altLang="cs-CZ" sz="1400">
                  <a:latin typeface="Arial" panose="020B0604020202020204" pitchFamily="34" charset="0"/>
                </a:rPr>
                <a:t>Ω</a:t>
              </a:r>
              <a:endParaRPr lang="cs-CZ" altLang="cs-CZ" sz="1400">
                <a:latin typeface="Arial" panose="020B0604020202020204" pitchFamily="34" charset="0"/>
              </a:endParaRPr>
            </a:p>
          </p:txBody>
        </p:sp>
        <p:sp>
          <p:nvSpPr>
            <p:cNvPr id="5130" name="TextovéPole 26"/>
            <p:cNvSpPr txBox="1">
              <a:spLocks noChangeArrowheads="1"/>
            </p:cNvSpPr>
            <p:nvPr/>
          </p:nvSpPr>
          <p:spPr bwMode="auto">
            <a:xfrm>
              <a:off x="7884368" y="4609847"/>
              <a:ext cx="936625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15 </a:t>
              </a:r>
              <a:r>
                <a:rPr lang="el-GR" altLang="cs-CZ" sz="1400">
                  <a:latin typeface="Arial" panose="020B0604020202020204" pitchFamily="34" charset="0"/>
                </a:rPr>
                <a:t>Ω</a:t>
              </a:r>
              <a:endParaRPr lang="cs-CZ" altLang="cs-CZ" sz="1400">
                <a:latin typeface="Arial" panose="020B0604020202020204" pitchFamily="34" charset="0"/>
              </a:endParaRPr>
            </a:p>
          </p:txBody>
        </p:sp>
        <p:sp>
          <p:nvSpPr>
            <p:cNvPr id="5131" name="TextovéPole 2"/>
            <p:cNvSpPr txBox="1">
              <a:spLocks noChangeArrowheads="1"/>
            </p:cNvSpPr>
            <p:nvPr/>
          </p:nvSpPr>
          <p:spPr bwMode="auto">
            <a:xfrm>
              <a:off x="6621477" y="5628501"/>
              <a:ext cx="453873" cy="3079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9 V</a:t>
              </a:r>
            </a:p>
          </p:txBody>
        </p:sp>
      </p:grpSp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4918075"/>
            <a:ext cx="1016000" cy="124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000"/>
                                        <p:tgtEl>
                                          <p:spTgt spid="20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2000"/>
                                        <p:tgtEl>
                                          <p:spTgt spid="20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1258888" y="700088"/>
            <a:ext cx="6408737" cy="150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6289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30861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5433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40005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just" eaLnBrk="1" hangingPunct="1">
              <a:lnSpc>
                <a:spcPct val="90000"/>
              </a:lnSpc>
              <a:buFont typeface="Tahoma" panose="020B0604030504040204" pitchFamily="34" charset="0"/>
              <a:buAutoNum type="arabicPeriod"/>
            </a:pPr>
            <a:r>
              <a:rPr lang="cs-CZ" altLang="cs-CZ">
                <a:latin typeface="Arial" panose="020B0604020202020204" pitchFamily="34" charset="0"/>
              </a:rPr>
              <a:t>Ke zdroji napětí 220 V byly sériově připojeny 3 rezistory o odporech R</a:t>
            </a:r>
            <a:r>
              <a:rPr lang="cs-CZ" altLang="cs-CZ" baseline="-25000">
                <a:latin typeface="Arial" panose="020B0604020202020204" pitchFamily="34" charset="0"/>
              </a:rPr>
              <a:t>1</a:t>
            </a:r>
            <a:r>
              <a:rPr lang="cs-CZ" altLang="cs-CZ">
                <a:latin typeface="Arial" panose="020B0604020202020204" pitchFamily="34" charset="0"/>
              </a:rPr>
              <a:t> = 100 </a:t>
            </a:r>
            <a:r>
              <a:rPr lang="el-GR" altLang="cs-CZ">
                <a:latin typeface="Arial" panose="020B0604020202020204" pitchFamily="34" charset="0"/>
              </a:rPr>
              <a:t>Ω</a:t>
            </a:r>
            <a:r>
              <a:rPr lang="cs-CZ" altLang="cs-CZ">
                <a:latin typeface="Arial" panose="020B0604020202020204" pitchFamily="34" charset="0"/>
              </a:rPr>
              <a:t>, R</a:t>
            </a:r>
            <a:r>
              <a:rPr lang="cs-CZ" altLang="cs-CZ" baseline="-25000">
                <a:latin typeface="Arial" panose="020B0604020202020204" pitchFamily="34" charset="0"/>
              </a:rPr>
              <a:t>2</a:t>
            </a:r>
            <a:r>
              <a:rPr lang="cs-CZ" altLang="cs-CZ">
                <a:latin typeface="Arial" panose="020B0604020202020204" pitchFamily="34" charset="0"/>
              </a:rPr>
              <a:t> = 300 </a:t>
            </a:r>
            <a:r>
              <a:rPr lang="el-GR" altLang="cs-CZ">
                <a:latin typeface="Arial" panose="020B0604020202020204" pitchFamily="34" charset="0"/>
              </a:rPr>
              <a:t>Ω</a:t>
            </a:r>
            <a:r>
              <a:rPr lang="cs-CZ" altLang="cs-CZ">
                <a:latin typeface="Arial" panose="020B0604020202020204" pitchFamily="34" charset="0"/>
              </a:rPr>
              <a:t> a R</a:t>
            </a:r>
            <a:r>
              <a:rPr lang="cs-CZ" altLang="cs-CZ" baseline="-25000">
                <a:latin typeface="Arial" panose="020B0604020202020204" pitchFamily="34" charset="0"/>
              </a:rPr>
              <a:t>2</a:t>
            </a:r>
            <a:r>
              <a:rPr lang="cs-CZ" altLang="cs-CZ">
                <a:latin typeface="Arial" panose="020B0604020202020204" pitchFamily="34" charset="0"/>
              </a:rPr>
              <a:t> = 40 </a:t>
            </a:r>
            <a:r>
              <a:rPr lang="el-GR" altLang="cs-CZ">
                <a:latin typeface="Arial" panose="020B0604020202020204" pitchFamily="34" charset="0"/>
              </a:rPr>
              <a:t>Ω</a:t>
            </a:r>
            <a:r>
              <a:rPr lang="cs-CZ" altLang="cs-CZ">
                <a:latin typeface="Arial" panose="020B0604020202020204" pitchFamily="34" charset="0"/>
              </a:rPr>
              <a:t>. Vypočti celkový odpor R všech tří rezistorů, proud procházející obvodem a napětí na jednotlivých rezistorech.</a:t>
            </a:r>
          </a:p>
          <a:p>
            <a:pPr eaLnBrk="1" hangingPunct="1">
              <a:spcBef>
                <a:spcPct val="50000"/>
              </a:spcBef>
            </a:pPr>
            <a:endParaRPr lang="cs-CZ" altLang="cs-CZ">
              <a:latin typeface="Arial" panose="020B0604020202020204" pitchFamily="34" charset="0"/>
            </a:endParaRPr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1581150" y="2373313"/>
            <a:ext cx="30972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U = 220 V</a:t>
            </a:r>
            <a:endParaRPr lang="cs-CZ" altLang="cs-CZ" sz="1800" baseline="300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/>
              <a:t>R</a:t>
            </a:r>
            <a:r>
              <a:rPr lang="cs-CZ" altLang="cs-CZ" sz="1800" baseline="-25000"/>
              <a:t>1</a:t>
            </a:r>
            <a:r>
              <a:rPr lang="cs-CZ" altLang="cs-CZ" sz="1800"/>
              <a:t> = 200 </a:t>
            </a:r>
            <a:r>
              <a:rPr lang="el-GR" altLang="cs-CZ" sz="1800"/>
              <a:t>Ω </a:t>
            </a:r>
            <a:endParaRPr lang="cs-CZ" altLang="cs-CZ" sz="1800"/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/>
              <a:t>R</a:t>
            </a:r>
            <a:r>
              <a:rPr lang="cs-CZ" altLang="cs-CZ" sz="1800" baseline="-25000"/>
              <a:t>2</a:t>
            </a:r>
            <a:r>
              <a:rPr lang="cs-CZ" altLang="cs-CZ" sz="1800"/>
              <a:t> = 150 </a:t>
            </a:r>
            <a:r>
              <a:rPr lang="el-GR" altLang="cs-CZ" sz="1800"/>
              <a:t>Ω</a:t>
            </a:r>
            <a:r>
              <a:rPr lang="cs-CZ" altLang="cs-CZ" sz="1800"/>
              <a:t> 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/>
              <a:t>R</a:t>
            </a:r>
            <a:r>
              <a:rPr lang="cs-CZ" altLang="cs-CZ" sz="1800" baseline="-25000"/>
              <a:t>2</a:t>
            </a:r>
            <a:r>
              <a:rPr lang="cs-CZ" altLang="cs-CZ" sz="1800"/>
              <a:t> = 90 </a:t>
            </a:r>
            <a:r>
              <a:rPr lang="el-GR" altLang="cs-CZ" sz="1800"/>
              <a:t>Ω </a:t>
            </a:r>
            <a:endParaRPr lang="cs-CZ" altLang="cs-CZ" sz="1800"/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R = ? </a:t>
            </a:r>
            <a:r>
              <a:rPr lang="el-GR" altLang="cs-CZ" sz="1800">
                <a:latin typeface="Arial" panose="020B0604020202020204" pitchFamily="34" charset="0"/>
              </a:rPr>
              <a:t>Ω</a:t>
            </a:r>
            <a:endParaRPr lang="cs-CZ" altLang="cs-CZ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 = ? A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U</a:t>
            </a:r>
            <a:r>
              <a:rPr lang="cs-CZ" altLang="cs-CZ" sz="1800" baseline="-25000">
                <a:latin typeface="Arial" panose="020B0604020202020204" pitchFamily="34" charset="0"/>
              </a:rPr>
              <a:t>1</a:t>
            </a:r>
            <a:r>
              <a:rPr lang="cs-CZ" altLang="cs-CZ" sz="1800">
                <a:latin typeface="Arial" panose="020B0604020202020204" pitchFamily="34" charset="0"/>
              </a:rPr>
              <a:t> = ? V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U</a:t>
            </a:r>
            <a:r>
              <a:rPr lang="cs-CZ" altLang="cs-CZ" sz="1800" baseline="-25000">
                <a:latin typeface="Arial" panose="020B0604020202020204" pitchFamily="34" charset="0"/>
              </a:rPr>
              <a:t>2</a:t>
            </a:r>
            <a:r>
              <a:rPr lang="cs-CZ" altLang="cs-CZ" sz="1800">
                <a:latin typeface="Arial" panose="020B0604020202020204" pitchFamily="34" charset="0"/>
              </a:rPr>
              <a:t> = ? V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U</a:t>
            </a:r>
            <a:r>
              <a:rPr lang="cs-CZ" altLang="cs-CZ" sz="1800" baseline="-25000">
                <a:latin typeface="Arial" panose="020B0604020202020204" pitchFamily="34" charset="0"/>
              </a:rPr>
              <a:t>3</a:t>
            </a:r>
            <a:r>
              <a:rPr lang="cs-CZ" altLang="cs-CZ" sz="1800">
                <a:latin typeface="Arial" panose="020B0604020202020204" pitchFamily="34" charset="0"/>
              </a:rPr>
              <a:t> = ? V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cs-CZ" altLang="cs-CZ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 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1581150" y="6165850"/>
            <a:ext cx="201612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 Box 8"/>
          <p:cNvSpPr txBox="1">
            <a:spLocks noChangeArrowheads="1"/>
          </p:cNvSpPr>
          <p:nvPr/>
        </p:nvSpPr>
        <p:spPr bwMode="auto">
          <a:xfrm>
            <a:off x="4067175" y="2060575"/>
            <a:ext cx="3167063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R = </a:t>
            </a:r>
            <a:r>
              <a:rPr lang="cs-CZ" altLang="cs-CZ" sz="1800"/>
              <a:t>R</a:t>
            </a:r>
            <a:r>
              <a:rPr lang="cs-CZ" altLang="cs-CZ" sz="1800" baseline="-25000"/>
              <a:t>1</a:t>
            </a:r>
            <a:r>
              <a:rPr lang="cs-CZ" altLang="cs-CZ" sz="1800">
                <a:latin typeface="Arial" panose="020B0604020202020204" pitchFamily="34" charset="0"/>
              </a:rPr>
              <a:t> + </a:t>
            </a:r>
            <a:r>
              <a:rPr lang="cs-CZ" altLang="cs-CZ" sz="1800"/>
              <a:t>R</a:t>
            </a:r>
            <a:r>
              <a:rPr lang="cs-CZ" altLang="cs-CZ" sz="1800" baseline="-25000"/>
              <a:t>2</a:t>
            </a:r>
            <a:r>
              <a:rPr lang="cs-CZ" altLang="cs-CZ" sz="1800">
                <a:latin typeface="Arial" panose="020B0604020202020204" pitchFamily="34" charset="0"/>
              </a:rPr>
              <a:t> + </a:t>
            </a:r>
            <a:r>
              <a:rPr lang="cs-CZ" altLang="cs-CZ" sz="1800"/>
              <a:t>R</a:t>
            </a:r>
            <a:r>
              <a:rPr lang="cs-CZ" altLang="cs-CZ" sz="1800" baseline="-25000"/>
              <a:t>3</a:t>
            </a:r>
            <a:r>
              <a:rPr lang="cs-CZ" altLang="cs-CZ" sz="1800">
                <a:latin typeface="Arial" panose="020B0604020202020204" pitchFamily="34" charset="0"/>
              </a:rPr>
              <a:t> 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R = 200 + 150 + 90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R = 440 </a:t>
            </a:r>
            <a:r>
              <a:rPr lang="el-GR" altLang="cs-CZ" sz="1800">
                <a:latin typeface="Arial" panose="020B0604020202020204" pitchFamily="34" charset="0"/>
              </a:rPr>
              <a:t>Ω</a:t>
            </a:r>
            <a:endParaRPr lang="cs-CZ" altLang="cs-CZ" sz="1800">
              <a:latin typeface="Arial" panose="020B0604020202020204" pitchFamily="34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4173538" y="3252788"/>
            <a:ext cx="10795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 Box 34"/>
          <p:cNvSpPr txBox="1">
            <a:spLocks noChangeArrowheads="1"/>
          </p:cNvSpPr>
          <p:nvPr/>
        </p:nvSpPr>
        <p:spPr bwMode="auto">
          <a:xfrm>
            <a:off x="6659563" y="2033588"/>
            <a:ext cx="2089150" cy="1192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 = U : R</a:t>
            </a:r>
            <a:endParaRPr lang="cs-CZ" altLang="cs-CZ" sz="1800" baseline="-250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 = 220 : 440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 = 0,5 A</a:t>
            </a:r>
          </a:p>
        </p:txBody>
      </p:sp>
      <p:cxnSp>
        <p:nvCxnSpPr>
          <p:cNvPr id="22" name="Přímá spojnice 21"/>
          <p:cNvCxnSpPr>
            <a:endCxn id="20" idx="2"/>
          </p:cNvCxnSpPr>
          <p:nvPr/>
        </p:nvCxnSpPr>
        <p:spPr>
          <a:xfrm>
            <a:off x="6732588" y="3225800"/>
            <a:ext cx="9715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 Box 34"/>
          <p:cNvSpPr txBox="1">
            <a:spLocks noChangeArrowheads="1"/>
          </p:cNvSpPr>
          <p:nvPr/>
        </p:nvSpPr>
        <p:spPr bwMode="auto">
          <a:xfrm>
            <a:off x="4098925" y="3565525"/>
            <a:ext cx="1625600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U</a:t>
            </a:r>
            <a:r>
              <a:rPr lang="cs-CZ" altLang="cs-CZ" sz="1800" baseline="-25000">
                <a:latin typeface="Arial" panose="020B0604020202020204" pitchFamily="34" charset="0"/>
              </a:rPr>
              <a:t>1</a:t>
            </a:r>
            <a:r>
              <a:rPr lang="cs-CZ" altLang="cs-CZ" sz="1800">
                <a:latin typeface="Arial" panose="020B0604020202020204" pitchFamily="34" charset="0"/>
              </a:rPr>
              <a:t> = R</a:t>
            </a:r>
            <a:r>
              <a:rPr lang="cs-CZ" altLang="cs-CZ" sz="1800" baseline="-25000">
                <a:latin typeface="Arial" panose="020B0604020202020204" pitchFamily="34" charset="0"/>
              </a:rPr>
              <a:t>1</a:t>
            </a:r>
            <a:r>
              <a:rPr lang="cs-CZ" altLang="cs-CZ" sz="1800">
                <a:latin typeface="Arial" panose="020B0604020202020204" pitchFamily="34" charset="0"/>
              </a:rPr>
              <a:t> . I</a:t>
            </a:r>
            <a:endParaRPr lang="cs-CZ" altLang="cs-CZ" sz="1800" baseline="-250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U</a:t>
            </a:r>
            <a:r>
              <a:rPr lang="cs-CZ" altLang="cs-CZ" sz="1800" baseline="-25000">
                <a:latin typeface="Arial" panose="020B0604020202020204" pitchFamily="34" charset="0"/>
              </a:rPr>
              <a:t>1</a:t>
            </a:r>
            <a:r>
              <a:rPr lang="cs-CZ" altLang="cs-CZ" sz="1800">
                <a:latin typeface="Arial" panose="020B0604020202020204" pitchFamily="34" charset="0"/>
              </a:rPr>
              <a:t> = 200 . 0,5</a:t>
            </a:r>
            <a:endParaRPr lang="cs-CZ" altLang="cs-CZ" sz="1800" baseline="-250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U</a:t>
            </a:r>
            <a:r>
              <a:rPr lang="cs-CZ" altLang="cs-CZ" sz="1800" baseline="-25000">
                <a:latin typeface="Arial" panose="020B0604020202020204" pitchFamily="34" charset="0"/>
              </a:rPr>
              <a:t>1</a:t>
            </a:r>
            <a:r>
              <a:rPr lang="cs-CZ" altLang="cs-CZ" sz="1800">
                <a:latin typeface="Arial" panose="020B0604020202020204" pitchFamily="34" charset="0"/>
              </a:rPr>
              <a:t> = 100 V</a:t>
            </a:r>
            <a:endParaRPr lang="cs-CZ" altLang="cs-CZ" sz="1800" baseline="-25000">
              <a:latin typeface="Arial" panose="020B0604020202020204" pitchFamily="34" charset="0"/>
            </a:endParaRPr>
          </a:p>
        </p:txBody>
      </p:sp>
      <p:sp>
        <p:nvSpPr>
          <p:cNvPr id="26" name="Text Box 34"/>
          <p:cNvSpPr txBox="1">
            <a:spLocks noChangeArrowheads="1"/>
          </p:cNvSpPr>
          <p:nvPr/>
        </p:nvSpPr>
        <p:spPr bwMode="auto">
          <a:xfrm>
            <a:off x="6421438" y="3565525"/>
            <a:ext cx="1627187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U</a:t>
            </a:r>
            <a:r>
              <a:rPr lang="cs-CZ" altLang="cs-CZ" sz="1800" baseline="-25000">
                <a:latin typeface="Arial" panose="020B0604020202020204" pitchFamily="34" charset="0"/>
              </a:rPr>
              <a:t>2</a:t>
            </a:r>
            <a:r>
              <a:rPr lang="cs-CZ" altLang="cs-CZ" sz="1800">
                <a:latin typeface="Arial" panose="020B0604020202020204" pitchFamily="34" charset="0"/>
              </a:rPr>
              <a:t> = R</a:t>
            </a:r>
            <a:r>
              <a:rPr lang="cs-CZ" altLang="cs-CZ" sz="1800" baseline="-25000">
                <a:latin typeface="Arial" panose="020B0604020202020204" pitchFamily="34" charset="0"/>
              </a:rPr>
              <a:t>2</a:t>
            </a:r>
            <a:r>
              <a:rPr lang="cs-CZ" altLang="cs-CZ" sz="1800">
                <a:latin typeface="Arial" panose="020B0604020202020204" pitchFamily="34" charset="0"/>
              </a:rPr>
              <a:t> . I</a:t>
            </a:r>
            <a:endParaRPr lang="cs-CZ" altLang="cs-CZ" sz="1800" baseline="-250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U</a:t>
            </a:r>
            <a:r>
              <a:rPr lang="cs-CZ" altLang="cs-CZ" sz="1800" baseline="-25000">
                <a:latin typeface="Arial" panose="020B0604020202020204" pitchFamily="34" charset="0"/>
              </a:rPr>
              <a:t>2</a:t>
            </a:r>
            <a:r>
              <a:rPr lang="cs-CZ" altLang="cs-CZ" sz="1800">
                <a:latin typeface="Arial" panose="020B0604020202020204" pitchFamily="34" charset="0"/>
              </a:rPr>
              <a:t> = 150 . 0,5</a:t>
            </a:r>
            <a:endParaRPr lang="cs-CZ" altLang="cs-CZ" sz="1800" baseline="-250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U</a:t>
            </a:r>
            <a:r>
              <a:rPr lang="cs-CZ" altLang="cs-CZ" sz="1800" baseline="-25000">
                <a:latin typeface="Arial" panose="020B0604020202020204" pitchFamily="34" charset="0"/>
              </a:rPr>
              <a:t>2</a:t>
            </a:r>
            <a:r>
              <a:rPr lang="cs-CZ" altLang="cs-CZ" sz="1800">
                <a:latin typeface="Arial" panose="020B0604020202020204" pitchFamily="34" charset="0"/>
              </a:rPr>
              <a:t> = 75 V</a:t>
            </a:r>
            <a:endParaRPr lang="cs-CZ" altLang="cs-CZ" sz="1800" baseline="-25000">
              <a:latin typeface="Arial" panose="020B0604020202020204" pitchFamily="34" charset="0"/>
            </a:endParaRPr>
          </a:p>
        </p:txBody>
      </p:sp>
      <p:sp>
        <p:nvSpPr>
          <p:cNvPr id="27" name="Text Box 34"/>
          <p:cNvSpPr txBox="1">
            <a:spLocks noChangeArrowheads="1"/>
          </p:cNvSpPr>
          <p:nvPr/>
        </p:nvSpPr>
        <p:spPr bwMode="auto">
          <a:xfrm>
            <a:off x="4079875" y="5208588"/>
            <a:ext cx="1625600" cy="1192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U</a:t>
            </a:r>
            <a:r>
              <a:rPr lang="cs-CZ" altLang="cs-CZ" sz="1800" baseline="-25000">
                <a:latin typeface="Arial" panose="020B0604020202020204" pitchFamily="34" charset="0"/>
              </a:rPr>
              <a:t>3</a:t>
            </a:r>
            <a:r>
              <a:rPr lang="cs-CZ" altLang="cs-CZ" sz="1800">
                <a:latin typeface="Arial" panose="020B0604020202020204" pitchFamily="34" charset="0"/>
              </a:rPr>
              <a:t> = R</a:t>
            </a:r>
            <a:r>
              <a:rPr lang="cs-CZ" altLang="cs-CZ" sz="1800" baseline="-25000">
                <a:latin typeface="Arial" panose="020B0604020202020204" pitchFamily="34" charset="0"/>
              </a:rPr>
              <a:t>3</a:t>
            </a:r>
            <a:r>
              <a:rPr lang="cs-CZ" altLang="cs-CZ" sz="1800">
                <a:latin typeface="Arial" panose="020B0604020202020204" pitchFamily="34" charset="0"/>
              </a:rPr>
              <a:t> . I</a:t>
            </a:r>
            <a:endParaRPr lang="cs-CZ" altLang="cs-CZ" sz="1800" baseline="-250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U</a:t>
            </a:r>
            <a:r>
              <a:rPr lang="cs-CZ" altLang="cs-CZ" sz="1800" baseline="-25000">
                <a:latin typeface="Arial" panose="020B0604020202020204" pitchFamily="34" charset="0"/>
              </a:rPr>
              <a:t>3</a:t>
            </a:r>
            <a:r>
              <a:rPr lang="cs-CZ" altLang="cs-CZ" sz="1800">
                <a:latin typeface="Arial" panose="020B0604020202020204" pitchFamily="34" charset="0"/>
              </a:rPr>
              <a:t> = 90 . 0,5</a:t>
            </a:r>
            <a:endParaRPr lang="cs-CZ" altLang="cs-CZ" sz="1800" baseline="-250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U</a:t>
            </a:r>
            <a:r>
              <a:rPr lang="cs-CZ" altLang="cs-CZ" sz="1800" baseline="-25000">
                <a:latin typeface="Arial" panose="020B0604020202020204" pitchFamily="34" charset="0"/>
              </a:rPr>
              <a:t>3</a:t>
            </a:r>
            <a:r>
              <a:rPr lang="cs-CZ" altLang="cs-CZ" sz="1800">
                <a:latin typeface="Arial" panose="020B0604020202020204" pitchFamily="34" charset="0"/>
              </a:rPr>
              <a:t> = 45 V</a:t>
            </a:r>
            <a:endParaRPr lang="cs-CZ" altLang="cs-CZ" sz="1800" baseline="-25000">
              <a:latin typeface="Arial" panose="020B0604020202020204" pitchFamily="34" charset="0"/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4173538" y="4757738"/>
            <a:ext cx="10795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516688" y="4757738"/>
            <a:ext cx="10795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173538" y="6410325"/>
            <a:ext cx="10795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173538" y="3284538"/>
            <a:ext cx="10795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732588" y="3213100"/>
            <a:ext cx="9715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173538" y="4797425"/>
            <a:ext cx="10795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516688" y="4797425"/>
            <a:ext cx="10795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173538" y="6453188"/>
            <a:ext cx="10795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1581150" y="1920875"/>
            <a:ext cx="18970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/>
              <a:t>sériové zapojení </a:t>
            </a:r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6063" y="606425"/>
            <a:ext cx="912812" cy="1373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  <p:bldP spid="7" grpId="0"/>
      <p:bldP spid="10" grpId="0"/>
      <p:bldP spid="20" grpId="0"/>
      <p:bldP spid="25" grpId="0"/>
      <p:bldP spid="26" grpId="0"/>
      <p:bldP spid="27" grpId="0"/>
      <p:bldP spid="3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1042988" y="466725"/>
            <a:ext cx="6408737" cy="175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609600" indent="-609600" algn="just" eaLnBrk="1" hangingPunct="1">
              <a:lnSpc>
                <a:spcPct val="90000"/>
              </a:lnSpc>
              <a:buFont typeface="+mj-lt"/>
              <a:buAutoNum type="arabicPeriod" startAt="2"/>
              <a:defRPr/>
            </a:pPr>
            <a:r>
              <a:rPr lang="cs-CZ" dirty="0" smtClean="0"/>
              <a:t>Dvě žárovky o odporech R</a:t>
            </a:r>
            <a:r>
              <a:rPr lang="cs-CZ" baseline="-25000" dirty="0" smtClean="0"/>
              <a:t>1</a:t>
            </a:r>
            <a:r>
              <a:rPr lang="cs-CZ" dirty="0" smtClean="0"/>
              <a:t> = 12 </a:t>
            </a:r>
            <a:r>
              <a:rPr lang="el-GR" dirty="0" smtClean="0"/>
              <a:t>Ω</a:t>
            </a:r>
            <a:r>
              <a:rPr lang="cs-CZ" dirty="0" smtClean="0"/>
              <a:t> a R</a:t>
            </a:r>
            <a:r>
              <a:rPr lang="cs-CZ" baseline="-25000" dirty="0" smtClean="0"/>
              <a:t>2</a:t>
            </a:r>
            <a:r>
              <a:rPr lang="cs-CZ" dirty="0" smtClean="0"/>
              <a:t> = 18 </a:t>
            </a:r>
            <a:r>
              <a:rPr lang="el-GR" dirty="0" smtClean="0"/>
              <a:t>Ω</a:t>
            </a:r>
            <a:r>
              <a:rPr lang="cs-CZ" dirty="0" smtClean="0"/>
              <a:t> jsou spojeny paralelně a jsou připojeny ke zdroji napětí 6 V. Vypočítej výsledný odpor žárovek, celkový proud v nerozvětvené části obvodu a proudy, které procházejí jednotlivými žárovkami.</a:t>
            </a:r>
          </a:p>
          <a:p>
            <a:pPr eaLnBrk="1" hangingPunct="1">
              <a:spcBef>
                <a:spcPct val="50000"/>
              </a:spcBef>
              <a:defRPr/>
            </a:pPr>
            <a:endParaRPr lang="cs-CZ" dirty="0" smtClean="0"/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1614488" y="2498725"/>
            <a:ext cx="3097212" cy="3694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U = 6 V</a:t>
            </a:r>
            <a:endParaRPr lang="cs-CZ" altLang="cs-CZ" sz="1800" baseline="300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/>
              <a:t>R</a:t>
            </a:r>
            <a:r>
              <a:rPr lang="cs-CZ" altLang="cs-CZ" sz="1800" baseline="-25000"/>
              <a:t>1</a:t>
            </a:r>
            <a:r>
              <a:rPr lang="cs-CZ" altLang="cs-CZ" sz="1800"/>
              <a:t> = 12 </a:t>
            </a:r>
            <a:r>
              <a:rPr lang="el-GR" altLang="cs-CZ" sz="1800"/>
              <a:t>Ω </a:t>
            </a:r>
            <a:endParaRPr lang="cs-CZ" altLang="cs-CZ" sz="1800"/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/>
              <a:t>R</a:t>
            </a:r>
            <a:r>
              <a:rPr lang="cs-CZ" altLang="cs-CZ" sz="1800" baseline="-25000"/>
              <a:t>2</a:t>
            </a:r>
            <a:r>
              <a:rPr lang="cs-CZ" altLang="cs-CZ" sz="1800"/>
              <a:t> = 18 </a:t>
            </a:r>
            <a:r>
              <a:rPr lang="el-GR" altLang="cs-CZ" sz="1800"/>
              <a:t>Ω</a:t>
            </a:r>
            <a:r>
              <a:rPr lang="cs-CZ" altLang="cs-CZ" sz="1800"/>
              <a:t> 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R = ? </a:t>
            </a:r>
            <a:r>
              <a:rPr lang="el-GR" altLang="cs-CZ" sz="1800">
                <a:latin typeface="Arial" panose="020B0604020202020204" pitchFamily="34" charset="0"/>
              </a:rPr>
              <a:t>Ω</a:t>
            </a:r>
            <a:endParaRPr lang="cs-CZ" altLang="cs-CZ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 = ? A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</a:t>
            </a:r>
            <a:r>
              <a:rPr lang="cs-CZ" altLang="cs-CZ" sz="1800" baseline="-25000">
                <a:latin typeface="Arial" panose="020B0604020202020204" pitchFamily="34" charset="0"/>
              </a:rPr>
              <a:t>1</a:t>
            </a:r>
            <a:r>
              <a:rPr lang="cs-CZ" altLang="cs-CZ" sz="1800">
                <a:latin typeface="Arial" panose="020B0604020202020204" pitchFamily="34" charset="0"/>
              </a:rPr>
              <a:t> = ? A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</a:t>
            </a:r>
            <a:r>
              <a:rPr lang="cs-CZ" altLang="cs-CZ" sz="1800" baseline="-25000">
                <a:latin typeface="Arial" panose="020B0604020202020204" pitchFamily="34" charset="0"/>
              </a:rPr>
              <a:t>2</a:t>
            </a:r>
            <a:r>
              <a:rPr lang="cs-CZ" altLang="cs-CZ" sz="1800">
                <a:latin typeface="Arial" panose="020B0604020202020204" pitchFamily="34" charset="0"/>
              </a:rPr>
              <a:t> = ? A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cs-CZ" altLang="cs-CZ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20" name="Text Box 34"/>
          <p:cNvSpPr txBox="1">
            <a:spLocks noChangeArrowheads="1"/>
          </p:cNvSpPr>
          <p:nvPr/>
        </p:nvSpPr>
        <p:spPr bwMode="auto">
          <a:xfrm>
            <a:off x="6408738" y="2243138"/>
            <a:ext cx="2087562" cy="1192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 = U : R</a:t>
            </a:r>
            <a:endParaRPr lang="cs-CZ" altLang="cs-CZ" sz="1800" baseline="-250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 = 6 : 7,2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 = 0,8 A</a:t>
            </a:r>
          </a:p>
        </p:txBody>
      </p:sp>
      <p:grpSp>
        <p:nvGrpSpPr>
          <p:cNvPr id="13" name="Skupina 12"/>
          <p:cNvGrpSpPr>
            <a:grpSpLocks/>
          </p:cNvGrpSpPr>
          <p:nvPr/>
        </p:nvGrpSpPr>
        <p:grpSpPr bwMode="auto">
          <a:xfrm>
            <a:off x="4067175" y="1873250"/>
            <a:ext cx="3167063" cy="2011363"/>
            <a:chOff x="4067944" y="1873452"/>
            <a:chExt cx="3167063" cy="2010699"/>
          </a:xfrm>
        </p:grpSpPr>
        <p:sp>
          <p:nvSpPr>
            <p:cNvPr id="7187" name="Text Box 8"/>
            <p:cNvSpPr txBox="1">
              <a:spLocks noChangeArrowheads="1"/>
            </p:cNvSpPr>
            <p:nvPr/>
          </p:nvSpPr>
          <p:spPr bwMode="auto">
            <a:xfrm>
              <a:off x="4067944" y="2060575"/>
              <a:ext cx="3167063" cy="18235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cs-CZ" altLang="cs-CZ" sz="1800">
                  <a:latin typeface="Arial" panose="020B0604020202020204" pitchFamily="34" charset="0"/>
                </a:rPr>
                <a:t>R = </a:t>
              </a:r>
            </a:p>
            <a:p>
              <a:pPr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endParaRPr lang="cs-CZ" altLang="cs-CZ" sz="1800">
                <a:latin typeface="Arial" panose="020B0604020202020204" pitchFamily="34" charset="0"/>
              </a:endParaRPr>
            </a:p>
            <a:p>
              <a:pPr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cs-CZ" altLang="cs-CZ" sz="1800">
                  <a:latin typeface="Arial" panose="020B0604020202020204" pitchFamily="34" charset="0"/>
                </a:rPr>
                <a:t>R = </a:t>
              </a:r>
            </a:p>
            <a:p>
              <a:pPr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endParaRPr lang="cs-CZ" altLang="cs-CZ" sz="900">
                <a:latin typeface="Arial" panose="020B0604020202020204" pitchFamily="34" charset="0"/>
              </a:endParaRPr>
            </a:p>
            <a:p>
              <a:pPr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cs-CZ" altLang="cs-CZ" sz="1800">
                  <a:latin typeface="Arial" panose="020B0604020202020204" pitchFamily="34" charset="0"/>
                </a:rPr>
                <a:t>R =  7,2 </a:t>
              </a:r>
              <a:r>
                <a:rPr lang="el-GR" altLang="cs-CZ" sz="1800">
                  <a:latin typeface="Arial" panose="020B0604020202020204" pitchFamily="34" charset="0"/>
                </a:rPr>
                <a:t>Ω</a:t>
              </a:r>
              <a:r>
                <a:rPr lang="cs-CZ" altLang="cs-CZ" sz="1800">
                  <a:latin typeface="Arial" panose="020B0604020202020204" pitchFamily="34" charset="0"/>
                </a:rPr>
                <a:t> </a:t>
              </a:r>
            </a:p>
          </p:txBody>
        </p:sp>
        <p:sp>
          <p:nvSpPr>
            <p:cNvPr id="7188" name="TextovéPole 2"/>
            <p:cNvSpPr txBox="1">
              <a:spLocks noChangeArrowheads="1"/>
            </p:cNvSpPr>
            <p:nvPr/>
          </p:nvSpPr>
          <p:spPr bwMode="auto">
            <a:xfrm>
              <a:off x="4623124" y="1873452"/>
              <a:ext cx="82907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800"/>
                <a:t>R</a:t>
              </a:r>
              <a:r>
                <a:rPr lang="cs-CZ" altLang="cs-CZ" sz="1800" baseline="-25000"/>
                <a:t>1</a:t>
              </a:r>
              <a:r>
                <a:rPr lang="cs-CZ" altLang="cs-CZ" sz="1800">
                  <a:latin typeface="Arial" panose="020B0604020202020204" pitchFamily="34" charset="0"/>
                </a:rPr>
                <a:t> . </a:t>
              </a:r>
              <a:r>
                <a:rPr lang="cs-CZ" altLang="cs-CZ" sz="1800"/>
                <a:t>R</a:t>
              </a:r>
              <a:r>
                <a:rPr lang="cs-CZ" altLang="cs-CZ" sz="1800" baseline="-25000"/>
                <a:t>2</a:t>
              </a:r>
              <a:endParaRPr lang="cs-CZ" altLang="cs-CZ" sz="1800"/>
            </a:p>
          </p:txBody>
        </p:sp>
        <p:sp>
          <p:nvSpPr>
            <p:cNvPr id="7189" name="Obdélník 3"/>
            <p:cNvSpPr>
              <a:spLocks noChangeArrowheads="1"/>
            </p:cNvSpPr>
            <p:nvPr/>
          </p:nvSpPr>
          <p:spPr bwMode="auto">
            <a:xfrm>
              <a:off x="4655435" y="2309382"/>
              <a:ext cx="96372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800"/>
                <a:t>R</a:t>
              </a:r>
              <a:r>
                <a:rPr lang="cs-CZ" altLang="cs-CZ" sz="1800" baseline="-25000"/>
                <a:t>1</a:t>
              </a:r>
              <a:r>
                <a:rPr lang="cs-CZ" altLang="cs-CZ" sz="1800">
                  <a:latin typeface="Arial" panose="020B0604020202020204" pitchFamily="34" charset="0"/>
                </a:rPr>
                <a:t> + </a:t>
              </a:r>
              <a:r>
                <a:rPr lang="cs-CZ" altLang="cs-CZ" sz="1800"/>
                <a:t>R</a:t>
              </a:r>
              <a:r>
                <a:rPr lang="cs-CZ" altLang="cs-CZ" sz="1800" baseline="-25000"/>
                <a:t>2</a:t>
              </a:r>
              <a:r>
                <a:rPr lang="cs-CZ" altLang="cs-CZ" sz="1800">
                  <a:latin typeface="Arial" panose="020B0604020202020204" pitchFamily="34" charset="0"/>
                </a:rPr>
                <a:t> </a:t>
              </a:r>
              <a:endParaRPr lang="cs-CZ" altLang="cs-CZ" sz="1800"/>
            </a:p>
          </p:txBody>
        </p:sp>
        <p:cxnSp>
          <p:nvCxnSpPr>
            <p:cNvPr id="11" name="Přímá spojnice 10"/>
            <p:cNvCxnSpPr/>
            <p:nvPr/>
          </p:nvCxnSpPr>
          <p:spPr>
            <a:xfrm>
              <a:off x="4695007" y="2254326"/>
              <a:ext cx="757237" cy="9522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4660082" y="3025597"/>
              <a:ext cx="755650" cy="1110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7192" name="TextovéPole 36"/>
            <p:cNvSpPr txBox="1">
              <a:spLocks noChangeArrowheads="1"/>
            </p:cNvSpPr>
            <p:nvPr/>
          </p:nvSpPr>
          <p:spPr bwMode="auto">
            <a:xfrm>
              <a:off x="4632591" y="2639829"/>
              <a:ext cx="88357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800"/>
                <a:t>12</a:t>
              </a:r>
              <a:r>
                <a:rPr lang="cs-CZ" altLang="cs-CZ" sz="1800">
                  <a:latin typeface="Arial" panose="020B0604020202020204" pitchFamily="34" charset="0"/>
                </a:rPr>
                <a:t> . </a:t>
              </a:r>
              <a:r>
                <a:rPr lang="cs-CZ" altLang="cs-CZ" sz="1800"/>
                <a:t>18</a:t>
              </a:r>
            </a:p>
          </p:txBody>
        </p:sp>
        <p:sp>
          <p:nvSpPr>
            <p:cNvPr id="7193" name="TextovéPole 37"/>
            <p:cNvSpPr txBox="1">
              <a:spLocks noChangeArrowheads="1"/>
            </p:cNvSpPr>
            <p:nvPr/>
          </p:nvSpPr>
          <p:spPr bwMode="auto">
            <a:xfrm>
              <a:off x="4636724" y="3043053"/>
              <a:ext cx="95410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800"/>
                <a:t>12</a:t>
              </a:r>
              <a:r>
                <a:rPr lang="cs-CZ" altLang="cs-CZ" sz="1800">
                  <a:latin typeface="Arial" panose="020B0604020202020204" pitchFamily="34" charset="0"/>
                </a:rPr>
                <a:t> + </a:t>
              </a:r>
              <a:r>
                <a:rPr lang="cs-CZ" altLang="cs-CZ" sz="1800"/>
                <a:t>18</a:t>
              </a:r>
            </a:p>
          </p:txBody>
        </p:sp>
      </p:grpSp>
      <p:sp>
        <p:nvSpPr>
          <p:cNvPr id="39" name="Text Box 34"/>
          <p:cNvSpPr txBox="1">
            <a:spLocks noChangeArrowheads="1"/>
          </p:cNvSpPr>
          <p:nvPr/>
        </p:nvSpPr>
        <p:spPr bwMode="auto">
          <a:xfrm>
            <a:off x="4111625" y="4346575"/>
            <a:ext cx="2089150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</a:t>
            </a:r>
            <a:r>
              <a:rPr lang="cs-CZ" altLang="cs-CZ" sz="1800" baseline="-25000">
                <a:latin typeface="Arial" panose="020B0604020202020204" pitchFamily="34" charset="0"/>
              </a:rPr>
              <a:t>1</a:t>
            </a:r>
            <a:r>
              <a:rPr lang="cs-CZ" altLang="cs-CZ" sz="1800">
                <a:latin typeface="Arial" panose="020B0604020202020204" pitchFamily="34" charset="0"/>
              </a:rPr>
              <a:t> = U : R</a:t>
            </a:r>
            <a:r>
              <a:rPr lang="cs-CZ" altLang="cs-CZ" sz="1800" baseline="-25000">
                <a:latin typeface="Arial" panose="020B0604020202020204" pitchFamily="34" charset="0"/>
              </a:rPr>
              <a:t>1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</a:t>
            </a:r>
            <a:r>
              <a:rPr lang="cs-CZ" altLang="cs-CZ" sz="1800" baseline="-25000">
                <a:latin typeface="Arial" panose="020B0604020202020204" pitchFamily="34" charset="0"/>
              </a:rPr>
              <a:t>1</a:t>
            </a:r>
            <a:r>
              <a:rPr lang="cs-CZ" altLang="cs-CZ" sz="1800">
                <a:latin typeface="Arial" panose="020B0604020202020204" pitchFamily="34" charset="0"/>
              </a:rPr>
              <a:t> = 6 : 12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</a:t>
            </a:r>
            <a:r>
              <a:rPr lang="cs-CZ" altLang="cs-CZ" sz="1800" baseline="-25000">
                <a:latin typeface="Arial" panose="020B0604020202020204" pitchFamily="34" charset="0"/>
              </a:rPr>
              <a:t>1</a:t>
            </a:r>
            <a:r>
              <a:rPr lang="cs-CZ" altLang="cs-CZ" sz="1800">
                <a:latin typeface="Arial" panose="020B0604020202020204" pitchFamily="34" charset="0"/>
              </a:rPr>
              <a:t>  = 0,5 A</a:t>
            </a:r>
          </a:p>
        </p:txBody>
      </p:sp>
      <p:sp>
        <p:nvSpPr>
          <p:cNvPr id="40" name="Text Box 34"/>
          <p:cNvSpPr txBox="1">
            <a:spLocks noChangeArrowheads="1"/>
          </p:cNvSpPr>
          <p:nvPr/>
        </p:nvSpPr>
        <p:spPr bwMode="auto">
          <a:xfrm>
            <a:off x="6280150" y="4387850"/>
            <a:ext cx="2089150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</a:t>
            </a:r>
            <a:r>
              <a:rPr lang="cs-CZ" altLang="cs-CZ" sz="1800" baseline="-25000">
                <a:latin typeface="Arial" panose="020B0604020202020204" pitchFamily="34" charset="0"/>
              </a:rPr>
              <a:t>2</a:t>
            </a:r>
            <a:r>
              <a:rPr lang="cs-CZ" altLang="cs-CZ" sz="1800">
                <a:latin typeface="Arial" panose="020B0604020202020204" pitchFamily="34" charset="0"/>
              </a:rPr>
              <a:t> = U : R</a:t>
            </a:r>
            <a:r>
              <a:rPr lang="cs-CZ" altLang="cs-CZ" sz="1800" baseline="-25000">
                <a:latin typeface="Arial" panose="020B0604020202020204" pitchFamily="34" charset="0"/>
              </a:rPr>
              <a:t>2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</a:t>
            </a:r>
            <a:r>
              <a:rPr lang="cs-CZ" altLang="cs-CZ" sz="1800" baseline="-25000">
                <a:latin typeface="Arial" panose="020B0604020202020204" pitchFamily="34" charset="0"/>
              </a:rPr>
              <a:t>2</a:t>
            </a:r>
            <a:r>
              <a:rPr lang="cs-CZ" altLang="cs-CZ" sz="1800">
                <a:latin typeface="Arial" panose="020B0604020202020204" pitchFamily="34" charset="0"/>
              </a:rPr>
              <a:t> = 6 : 18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</a:t>
            </a:r>
            <a:r>
              <a:rPr lang="cs-CZ" altLang="cs-CZ" sz="1800" baseline="-25000">
                <a:latin typeface="Arial" panose="020B0604020202020204" pitchFamily="34" charset="0"/>
              </a:rPr>
              <a:t>2</a:t>
            </a:r>
            <a:r>
              <a:rPr lang="cs-CZ" altLang="cs-CZ" sz="1800">
                <a:latin typeface="Arial" panose="020B0604020202020204" pitchFamily="34" charset="0"/>
              </a:rPr>
              <a:t> = 0,3 A</a:t>
            </a:r>
          </a:p>
        </p:txBody>
      </p:sp>
      <p:cxnSp>
        <p:nvCxnSpPr>
          <p:cNvPr id="41" name="Přímá spojnice 40"/>
          <p:cNvCxnSpPr/>
          <p:nvPr/>
        </p:nvCxnSpPr>
        <p:spPr>
          <a:xfrm>
            <a:off x="1614488" y="5445125"/>
            <a:ext cx="201612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156075" y="3884613"/>
            <a:ext cx="10795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156075" y="3913188"/>
            <a:ext cx="10795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480175" y="3457575"/>
            <a:ext cx="9715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480175" y="3500438"/>
            <a:ext cx="9715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4210050" y="5602288"/>
            <a:ext cx="9715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4210050" y="5645150"/>
            <a:ext cx="9715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372225" y="5595938"/>
            <a:ext cx="9715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372225" y="5645150"/>
            <a:ext cx="9715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" name="TextovéPole 49"/>
          <p:cNvSpPr txBox="1">
            <a:spLocks noChangeArrowheads="1"/>
          </p:cNvSpPr>
          <p:nvPr/>
        </p:nvSpPr>
        <p:spPr bwMode="auto">
          <a:xfrm>
            <a:off x="1614488" y="2057400"/>
            <a:ext cx="20351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/>
              <a:t>paralelní zapojení </a:t>
            </a: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549275"/>
            <a:ext cx="1028700" cy="102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  <p:bldP spid="7" grpId="0"/>
      <p:bldP spid="20" grpId="0"/>
      <p:bldP spid="39" grpId="0"/>
      <p:bldP spid="40" grpId="0"/>
      <p:bldP spid="5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1403350" y="1268413"/>
            <a:ext cx="6985000" cy="341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just" eaLnBrk="1" hangingPunct="1">
              <a:lnSpc>
                <a:spcPct val="90000"/>
              </a:lnSpc>
              <a:spcBef>
                <a:spcPct val="0"/>
              </a:spcBef>
              <a:buClrTx/>
              <a:buSzTx/>
              <a:buFont typeface="Tahoma" panose="020B0604030504040204" pitchFamily="34" charset="0"/>
              <a:buAutoNum type="arabicPeriod" startAt="3"/>
            </a:pPr>
            <a:r>
              <a:rPr lang="cs-CZ" altLang="cs-CZ" sz="1800"/>
              <a:t>Vypočti výsledný odpor rezistorů zapojených podle obrázku.</a:t>
            </a:r>
          </a:p>
        </p:txBody>
      </p:sp>
      <p:grpSp>
        <p:nvGrpSpPr>
          <p:cNvPr id="3" name="Skupina 2"/>
          <p:cNvGrpSpPr>
            <a:grpSpLocks/>
          </p:cNvGrpSpPr>
          <p:nvPr/>
        </p:nvGrpSpPr>
        <p:grpSpPr bwMode="auto">
          <a:xfrm>
            <a:off x="900113" y="2698750"/>
            <a:ext cx="2524125" cy="2373313"/>
            <a:chOff x="899592" y="2699047"/>
            <a:chExt cx="2525067" cy="2373136"/>
          </a:xfrm>
        </p:grpSpPr>
        <p:pic>
          <p:nvPicPr>
            <p:cNvPr id="8210" name="Obrázek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9592" y="2852936"/>
              <a:ext cx="2525067" cy="20653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211" name="TextovéPole 2"/>
            <p:cNvSpPr txBox="1">
              <a:spLocks noChangeArrowheads="1"/>
            </p:cNvSpPr>
            <p:nvPr/>
          </p:nvSpPr>
          <p:spPr bwMode="auto">
            <a:xfrm>
              <a:off x="1875382" y="2699047"/>
              <a:ext cx="573485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40 </a:t>
              </a:r>
              <a:r>
                <a:rPr lang="el-GR" altLang="cs-CZ" sz="1400">
                  <a:latin typeface="Arial" panose="020B0604020202020204" pitchFamily="34" charset="0"/>
                </a:rPr>
                <a:t>Ω</a:t>
              </a:r>
              <a:endParaRPr lang="cs-CZ" altLang="cs-CZ" sz="1400">
                <a:latin typeface="Arial" panose="020B0604020202020204" pitchFamily="34" charset="0"/>
              </a:endParaRPr>
            </a:p>
          </p:txBody>
        </p:sp>
        <p:sp>
          <p:nvSpPr>
            <p:cNvPr id="8212" name="TextovéPole 3"/>
            <p:cNvSpPr txBox="1">
              <a:spLocks noChangeArrowheads="1"/>
            </p:cNvSpPr>
            <p:nvPr/>
          </p:nvSpPr>
          <p:spPr bwMode="auto">
            <a:xfrm>
              <a:off x="1875382" y="3212976"/>
              <a:ext cx="647700" cy="307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60 </a:t>
              </a:r>
              <a:r>
                <a:rPr lang="el-GR" altLang="cs-CZ" sz="1400">
                  <a:latin typeface="Arial" panose="020B0604020202020204" pitchFamily="34" charset="0"/>
                </a:rPr>
                <a:t>Ω</a:t>
              </a:r>
              <a:endParaRPr lang="cs-CZ" altLang="cs-CZ" sz="1400">
                <a:latin typeface="Arial" panose="020B0604020202020204" pitchFamily="34" charset="0"/>
              </a:endParaRPr>
            </a:p>
          </p:txBody>
        </p:sp>
        <p:sp>
          <p:nvSpPr>
            <p:cNvPr id="8213" name="TextovéPole 5"/>
            <p:cNvSpPr txBox="1">
              <a:spLocks noChangeArrowheads="1"/>
            </p:cNvSpPr>
            <p:nvPr/>
          </p:nvSpPr>
          <p:spPr bwMode="auto">
            <a:xfrm>
              <a:off x="1403350" y="3247256"/>
              <a:ext cx="287338" cy="307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8214" name="TextovéPole 6"/>
            <p:cNvSpPr txBox="1">
              <a:spLocks noChangeArrowheads="1"/>
            </p:cNvSpPr>
            <p:nvPr/>
          </p:nvSpPr>
          <p:spPr bwMode="auto">
            <a:xfrm>
              <a:off x="2663029" y="3247256"/>
              <a:ext cx="287338" cy="307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8215" name="TextovéPole 4"/>
            <p:cNvSpPr txBox="1">
              <a:spLocks noChangeArrowheads="1"/>
            </p:cNvSpPr>
            <p:nvPr/>
          </p:nvSpPr>
          <p:spPr bwMode="auto">
            <a:xfrm>
              <a:off x="2306484" y="4764208"/>
              <a:ext cx="647700" cy="307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12 V</a:t>
              </a:r>
            </a:p>
          </p:txBody>
        </p:sp>
      </p:grp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895850" y="2038350"/>
            <a:ext cx="20351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/>
              <a:t>paralelní zapojení </a:t>
            </a:r>
          </a:p>
        </p:txBody>
      </p:sp>
      <p:cxnSp>
        <p:nvCxnSpPr>
          <p:cNvPr id="26" name="Přímá spojnice 25"/>
          <p:cNvCxnSpPr/>
          <p:nvPr/>
        </p:nvCxnSpPr>
        <p:spPr>
          <a:xfrm>
            <a:off x="5059363" y="6237288"/>
            <a:ext cx="9715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059363" y="6283325"/>
            <a:ext cx="9715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4918075" y="4271963"/>
            <a:ext cx="3167063" cy="2011362"/>
            <a:chOff x="4067944" y="1873452"/>
            <a:chExt cx="3167063" cy="2010699"/>
          </a:xfrm>
        </p:grpSpPr>
        <p:sp>
          <p:nvSpPr>
            <p:cNvPr id="8203" name="Text Box 8"/>
            <p:cNvSpPr txBox="1">
              <a:spLocks noChangeArrowheads="1"/>
            </p:cNvSpPr>
            <p:nvPr/>
          </p:nvSpPr>
          <p:spPr bwMode="auto">
            <a:xfrm>
              <a:off x="4067944" y="2060575"/>
              <a:ext cx="3167063" cy="18235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cs-CZ" altLang="cs-CZ" sz="1800">
                  <a:latin typeface="Arial" panose="020B0604020202020204" pitchFamily="34" charset="0"/>
                </a:rPr>
                <a:t>R = </a:t>
              </a:r>
            </a:p>
            <a:p>
              <a:pPr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endParaRPr lang="cs-CZ" altLang="cs-CZ" sz="1800">
                <a:latin typeface="Arial" panose="020B0604020202020204" pitchFamily="34" charset="0"/>
              </a:endParaRPr>
            </a:p>
            <a:p>
              <a:pPr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cs-CZ" altLang="cs-CZ" sz="1800">
                  <a:latin typeface="Arial" panose="020B0604020202020204" pitchFamily="34" charset="0"/>
                </a:rPr>
                <a:t>R = </a:t>
              </a:r>
            </a:p>
            <a:p>
              <a:pPr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endParaRPr lang="cs-CZ" altLang="cs-CZ" sz="900">
                <a:latin typeface="Arial" panose="020B0604020202020204" pitchFamily="34" charset="0"/>
              </a:endParaRPr>
            </a:p>
            <a:p>
              <a:pPr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cs-CZ" altLang="cs-CZ" sz="1800">
                  <a:latin typeface="Arial" panose="020B0604020202020204" pitchFamily="34" charset="0"/>
                </a:rPr>
                <a:t>R =  24 </a:t>
              </a:r>
              <a:r>
                <a:rPr lang="el-GR" altLang="cs-CZ" sz="1800">
                  <a:latin typeface="Arial" panose="020B0604020202020204" pitchFamily="34" charset="0"/>
                </a:rPr>
                <a:t>Ω</a:t>
              </a:r>
              <a:r>
                <a:rPr lang="cs-CZ" altLang="cs-CZ" sz="1800">
                  <a:latin typeface="Arial" panose="020B0604020202020204" pitchFamily="34" charset="0"/>
                </a:rPr>
                <a:t> </a:t>
              </a:r>
            </a:p>
          </p:txBody>
        </p:sp>
        <p:sp>
          <p:nvSpPr>
            <p:cNvPr id="8204" name="TextovéPole 29"/>
            <p:cNvSpPr txBox="1">
              <a:spLocks noChangeArrowheads="1"/>
            </p:cNvSpPr>
            <p:nvPr/>
          </p:nvSpPr>
          <p:spPr bwMode="auto">
            <a:xfrm>
              <a:off x="4623124" y="1873452"/>
              <a:ext cx="82907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800"/>
                <a:t>R</a:t>
              </a:r>
              <a:r>
                <a:rPr lang="cs-CZ" altLang="cs-CZ" sz="1800" baseline="-25000"/>
                <a:t>1</a:t>
              </a:r>
              <a:r>
                <a:rPr lang="cs-CZ" altLang="cs-CZ" sz="1800">
                  <a:latin typeface="Arial" panose="020B0604020202020204" pitchFamily="34" charset="0"/>
                </a:rPr>
                <a:t> . </a:t>
              </a:r>
              <a:r>
                <a:rPr lang="cs-CZ" altLang="cs-CZ" sz="1800"/>
                <a:t>R</a:t>
              </a:r>
              <a:r>
                <a:rPr lang="cs-CZ" altLang="cs-CZ" sz="1800" baseline="-25000"/>
                <a:t>2</a:t>
              </a:r>
              <a:endParaRPr lang="cs-CZ" altLang="cs-CZ" sz="1800"/>
            </a:p>
          </p:txBody>
        </p:sp>
        <p:sp>
          <p:nvSpPr>
            <p:cNvPr id="8205" name="Obdélník 30"/>
            <p:cNvSpPr>
              <a:spLocks noChangeArrowheads="1"/>
            </p:cNvSpPr>
            <p:nvPr/>
          </p:nvSpPr>
          <p:spPr bwMode="auto">
            <a:xfrm>
              <a:off x="4655435" y="2309382"/>
              <a:ext cx="96372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800"/>
                <a:t>R</a:t>
              </a:r>
              <a:r>
                <a:rPr lang="cs-CZ" altLang="cs-CZ" sz="1800" baseline="-25000"/>
                <a:t>1</a:t>
              </a:r>
              <a:r>
                <a:rPr lang="cs-CZ" altLang="cs-CZ" sz="1800">
                  <a:latin typeface="Arial" panose="020B0604020202020204" pitchFamily="34" charset="0"/>
                </a:rPr>
                <a:t> + </a:t>
              </a:r>
              <a:r>
                <a:rPr lang="cs-CZ" altLang="cs-CZ" sz="1800"/>
                <a:t>R</a:t>
              </a:r>
              <a:r>
                <a:rPr lang="cs-CZ" altLang="cs-CZ" sz="1800" baseline="-25000"/>
                <a:t>2</a:t>
              </a:r>
              <a:r>
                <a:rPr lang="cs-CZ" altLang="cs-CZ" sz="1800">
                  <a:latin typeface="Arial" panose="020B0604020202020204" pitchFamily="34" charset="0"/>
                </a:rPr>
                <a:t> </a:t>
              </a:r>
              <a:endParaRPr lang="cs-CZ" altLang="cs-CZ" sz="1800"/>
            </a:p>
          </p:txBody>
        </p:sp>
        <p:cxnSp>
          <p:nvCxnSpPr>
            <p:cNvPr id="32" name="Přímá spojnice 31"/>
            <p:cNvCxnSpPr/>
            <p:nvPr/>
          </p:nvCxnSpPr>
          <p:spPr>
            <a:xfrm>
              <a:off x="4695007" y="2254326"/>
              <a:ext cx="757237" cy="9522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4660082" y="3025597"/>
              <a:ext cx="755650" cy="1110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8208" name="TextovéPole 33"/>
            <p:cNvSpPr txBox="1">
              <a:spLocks noChangeArrowheads="1"/>
            </p:cNvSpPr>
            <p:nvPr/>
          </p:nvSpPr>
          <p:spPr bwMode="auto">
            <a:xfrm>
              <a:off x="4632591" y="2639829"/>
              <a:ext cx="883575" cy="369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800"/>
                <a:t>40</a:t>
              </a:r>
              <a:r>
                <a:rPr lang="cs-CZ" altLang="cs-CZ" sz="1800">
                  <a:latin typeface="Arial" panose="020B0604020202020204" pitchFamily="34" charset="0"/>
                </a:rPr>
                <a:t> . </a:t>
              </a:r>
              <a:r>
                <a:rPr lang="cs-CZ" altLang="cs-CZ" sz="1800"/>
                <a:t>60</a:t>
              </a:r>
            </a:p>
          </p:txBody>
        </p:sp>
        <p:sp>
          <p:nvSpPr>
            <p:cNvPr id="8209" name="TextovéPole 34"/>
            <p:cNvSpPr txBox="1">
              <a:spLocks noChangeArrowheads="1"/>
            </p:cNvSpPr>
            <p:nvPr/>
          </p:nvSpPr>
          <p:spPr bwMode="auto">
            <a:xfrm>
              <a:off x="4636724" y="3043053"/>
              <a:ext cx="954107" cy="369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800"/>
                <a:t>40</a:t>
              </a:r>
              <a:r>
                <a:rPr lang="cs-CZ" altLang="cs-CZ" sz="1800">
                  <a:latin typeface="Arial" panose="020B0604020202020204" pitchFamily="34" charset="0"/>
                </a:rPr>
                <a:t> + </a:t>
              </a:r>
              <a:r>
                <a:rPr lang="cs-CZ" altLang="cs-CZ" sz="1800"/>
                <a:t>60</a:t>
              </a:r>
            </a:p>
          </p:txBody>
        </p:sp>
      </p:grpSp>
      <p:sp>
        <p:nvSpPr>
          <p:cNvPr id="44" name="Obdélník 43"/>
          <p:cNvSpPr>
            <a:spLocks noChangeArrowheads="1"/>
          </p:cNvSpPr>
          <p:nvPr/>
        </p:nvSpPr>
        <p:spPr bwMode="auto">
          <a:xfrm>
            <a:off x="4918075" y="2532063"/>
            <a:ext cx="2570163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U = 12 V</a:t>
            </a:r>
            <a:endParaRPr lang="cs-CZ" altLang="cs-CZ" sz="1800" baseline="300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/>
              <a:t>R</a:t>
            </a:r>
            <a:r>
              <a:rPr lang="cs-CZ" altLang="cs-CZ" sz="1800" baseline="-25000"/>
              <a:t>1</a:t>
            </a:r>
            <a:r>
              <a:rPr lang="cs-CZ" altLang="cs-CZ" sz="1800"/>
              <a:t> = 40 </a:t>
            </a:r>
            <a:r>
              <a:rPr lang="el-GR" altLang="cs-CZ" sz="1800"/>
              <a:t>Ω </a:t>
            </a:r>
            <a:endParaRPr lang="cs-CZ" altLang="cs-CZ" sz="1800"/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/>
              <a:t>R</a:t>
            </a:r>
            <a:r>
              <a:rPr lang="cs-CZ" altLang="cs-CZ" sz="1800" baseline="-25000"/>
              <a:t>2</a:t>
            </a:r>
            <a:r>
              <a:rPr lang="cs-CZ" altLang="cs-CZ" sz="1800"/>
              <a:t> = 60 </a:t>
            </a:r>
            <a:r>
              <a:rPr lang="el-GR" altLang="cs-CZ" sz="1800"/>
              <a:t>Ω</a:t>
            </a:r>
            <a:r>
              <a:rPr lang="cs-CZ" altLang="cs-CZ" sz="1800"/>
              <a:t> 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R = ? </a:t>
            </a:r>
            <a:r>
              <a:rPr lang="el-GR" altLang="cs-CZ" sz="1800">
                <a:latin typeface="Arial" panose="020B0604020202020204" pitchFamily="34" charset="0"/>
              </a:rPr>
              <a:t>Ω</a:t>
            </a:r>
            <a:endParaRPr lang="cs-CZ" altLang="cs-CZ" sz="1800"/>
          </a:p>
        </p:txBody>
      </p:sp>
      <p:cxnSp>
        <p:nvCxnSpPr>
          <p:cNvPr id="45" name="Přímá spojnice 44"/>
          <p:cNvCxnSpPr/>
          <p:nvPr/>
        </p:nvCxnSpPr>
        <p:spPr>
          <a:xfrm>
            <a:off x="4841875" y="4148138"/>
            <a:ext cx="201612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4" name="Obrázek 2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1850" y="4378325"/>
            <a:ext cx="1206500" cy="168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3" grpId="0"/>
      <p:bldP spid="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1403350" y="1268413"/>
            <a:ext cx="6985000" cy="341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just" eaLnBrk="1" hangingPunct="1">
              <a:lnSpc>
                <a:spcPct val="90000"/>
              </a:lnSpc>
              <a:spcBef>
                <a:spcPct val="0"/>
              </a:spcBef>
              <a:buClrTx/>
              <a:buSzTx/>
              <a:buFont typeface="Tahoma" panose="020B0604030504040204" pitchFamily="34" charset="0"/>
              <a:buAutoNum type="arabicPeriod" startAt="4"/>
            </a:pPr>
            <a:r>
              <a:rPr lang="cs-CZ" altLang="cs-CZ" sz="1800"/>
              <a:t>Vypočti výsledný odpor rezistorů zapojených podle obrázku.</a:t>
            </a:r>
          </a:p>
        </p:txBody>
      </p: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971550" y="2720975"/>
            <a:ext cx="3924300" cy="2149475"/>
            <a:chOff x="971600" y="2720209"/>
            <a:chExt cx="3924138" cy="2150634"/>
          </a:xfrm>
        </p:grpSpPr>
        <p:pic>
          <p:nvPicPr>
            <p:cNvPr id="9227" name="Obrázek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600" y="2996952"/>
              <a:ext cx="3084144" cy="17200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28" name="TextovéPole 3"/>
            <p:cNvSpPr txBox="1">
              <a:spLocks noChangeArrowheads="1"/>
            </p:cNvSpPr>
            <p:nvPr/>
          </p:nvSpPr>
          <p:spPr bwMode="auto">
            <a:xfrm>
              <a:off x="1835696" y="2720209"/>
              <a:ext cx="840793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10 </a:t>
              </a:r>
              <a:r>
                <a:rPr lang="el-GR" altLang="cs-CZ" sz="1400">
                  <a:latin typeface="Arial" panose="020B0604020202020204" pitchFamily="34" charset="0"/>
                </a:rPr>
                <a:t>Ω</a:t>
              </a:r>
              <a:endParaRPr lang="cs-CZ" altLang="cs-CZ" sz="1400">
                <a:latin typeface="Arial" panose="020B0604020202020204" pitchFamily="34" charset="0"/>
              </a:endParaRPr>
            </a:p>
          </p:txBody>
        </p:sp>
        <p:sp>
          <p:nvSpPr>
            <p:cNvPr id="9229" name="TextovéPole 25"/>
            <p:cNvSpPr txBox="1">
              <a:spLocks noChangeArrowheads="1"/>
            </p:cNvSpPr>
            <p:nvPr/>
          </p:nvSpPr>
          <p:spPr bwMode="auto">
            <a:xfrm>
              <a:off x="2771800" y="2720209"/>
              <a:ext cx="935037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20 </a:t>
              </a:r>
              <a:r>
                <a:rPr lang="el-GR" altLang="cs-CZ" sz="1400">
                  <a:latin typeface="Arial" panose="020B0604020202020204" pitchFamily="34" charset="0"/>
                </a:rPr>
                <a:t>Ω</a:t>
              </a:r>
              <a:endParaRPr lang="cs-CZ" altLang="cs-CZ" sz="1400">
                <a:latin typeface="Arial" panose="020B0604020202020204" pitchFamily="34" charset="0"/>
              </a:endParaRPr>
            </a:p>
          </p:txBody>
        </p:sp>
        <p:sp>
          <p:nvSpPr>
            <p:cNvPr id="9230" name="TextovéPole 26"/>
            <p:cNvSpPr txBox="1">
              <a:spLocks noChangeArrowheads="1"/>
            </p:cNvSpPr>
            <p:nvPr/>
          </p:nvSpPr>
          <p:spPr bwMode="auto">
            <a:xfrm>
              <a:off x="3959113" y="3583659"/>
              <a:ext cx="936625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15 </a:t>
              </a:r>
              <a:r>
                <a:rPr lang="el-GR" altLang="cs-CZ" sz="1400">
                  <a:latin typeface="Arial" panose="020B0604020202020204" pitchFamily="34" charset="0"/>
                </a:rPr>
                <a:t>Ω</a:t>
              </a:r>
              <a:endParaRPr lang="cs-CZ" altLang="cs-CZ" sz="1400">
                <a:latin typeface="Arial" panose="020B0604020202020204" pitchFamily="34" charset="0"/>
              </a:endParaRPr>
            </a:p>
          </p:txBody>
        </p:sp>
        <p:sp>
          <p:nvSpPr>
            <p:cNvPr id="9231" name="TextovéPole 2"/>
            <p:cNvSpPr txBox="1">
              <a:spLocks noChangeArrowheads="1"/>
            </p:cNvSpPr>
            <p:nvPr/>
          </p:nvSpPr>
          <p:spPr bwMode="auto">
            <a:xfrm>
              <a:off x="2676489" y="4563066"/>
              <a:ext cx="45397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400">
                  <a:latin typeface="Arial" panose="020B0604020202020204" pitchFamily="34" charset="0"/>
                </a:rPr>
                <a:t>6 V</a:t>
              </a:r>
            </a:p>
          </p:txBody>
        </p:sp>
      </p:grp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4918075" y="4776788"/>
            <a:ext cx="3167063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R = </a:t>
            </a:r>
            <a:r>
              <a:rPr lang="cs-CZ" altLang="cs-CZ" sz="1800"/>
              <a:t>R</a:t>
            </a:r>
            <a:r>
              <a:rPr lang="cs-CZ" altLang="cs-CZ" sz="1800" baseline="-25000"/>
              <a:t>1</a:t>
            </a:r>
            <a:r>
              <a:rPr lang="cs-CZ" altLang="cs-CZ" sz="1800">
                <a:latin typeface="Arial" panose="020B0604020202020204" pitchFamily="34" charset="0"/>
              </a:rPr>
              <a:t> + </a:t>
            </a:r>
            <a:r>
              <a:rPr lang="cs-CZ" altLang="cs-CZ" sz="1800"/>
              <a:t>R</a:t>
            </a:r>
            <a:r>
              <a:rPr lang="cs-CZ" altLang="cs-CZ" sz="1800" baseline="-25000"/>
              <a:t>2</a:t>
            </a:r>
            <a:r>
              <a:rPr lang="cs-CZ" altLang="cs-CZ" sz="1800">
                <a:latin typeface="Arial" panose="020B0604020202020204" pitchFamily="34" charset="0"/>
              </a:rPr>
              <a:t> + </a:t>
            </a:r>
            <a:r>
              <a:rPr lang="cs-CZ" altLang="cs-CZ" sz="1800"/>
              <a:t>R</a:t>
            </a:r>
            <a:r>
              <a:rPr lang="cs-CZ" altLang="cs-CZ" sz="1800" baseline="-25000"/>
              <a:t>3</a:t>
            </a:r>
            <a:r>
              <a:rPr lang="cs-CZ" altLang="cs-CZ" sz="1800">
                <a:latin typeface="Arial" panose="020B0604020202020204" pitchFamily="34" charset="0"/>
              </a:rPr>
              <a:t> 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R = 10 + 20 + 15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R = 45 </a:t>
            </a:r>
            <a:r>
              <a:rPr lang="el-GR" altLang="cs-CZ" sz="1800">
                <a:latin typeface="Arial" panose="020B0604020202020204" pitchFamily="34" charset="0"/>
              </a:rPr>
              <a:t>Ω</a:t>
            </a:r>
            <a:endParaRPr lang="cs-CZ" altLang="cs-CZ" sz="1800">
              <a:latin typeface="Arial" panose="020B0604020202020204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895850" y="2074863"/>
            <a:ext cx="18970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/>
              <a:t>sériové zapojení </a:t>
            </a:r>
          </a:p>
        </p:txBody>
      </p:sp>
      <p:cxnSp>
        <p:nvCxnSpPr>
          <p:cNvPr id="13" name="Přímá spojnice 12"/>
          <p:cNvCxnSpPr/>
          <p:nvPr/>
        </p:nvCxnSpPr>
        <p:spPr>
          <a:xfrm>
            <a:off x="5003800" y="6021388"/>
            <a:ext cx="97313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003800" y="5967413"/>
            <a:ext cx="97313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4918075" y="2532063"/>
            <a:ext cx="2570163" cy="203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U = 6 V</a:t>
            </a:r>
            <a:endParaRPr lang="cs-CZ" altLang="cs-CZ" sz="1800" baseline="300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/>
              <a:t>R</a:t>
            </a:r>
            <a:r>
              <a:rPr lang="cs-CZ" altLang="cs-CZ" sz="1800" baseline="-25000"/>
              <a:t>1</a:t>
            </a:r>
            <a:r>
              <a:rPr lang="cs-CZ" altLang="cs-CZ" sz="1800"/>
              <a:t> = 10 </a:t>
            </a:r>
            <a:r>
              <a:rPr lang="el-GR" altLang="cs-CZ" sz="1800"/>
              <a:t>Ω </a:t>
            </a:r>
            <a:endParaRPr lang="cs-CZ" altLang="cs-CZ" sz="1800"/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/>
              <a:t>R</a:t>
            </a:r>
            <a:r>
              <a:rPr lang="cs-CZ" altLang="cs-CZ" sz="1800" baseline="-25000"/>
              <a:t>2</a:t>
            </a:r>
            <a:r>
              <a:rPr lang="cs-CZ" altLang="cs-CZ" sz="1800"/>
              <a:t> = 20 </a:t>
            </a:r>
            <a:r>
              <a:rPr lang="el-GR" altLang="cs-CZ" sz="1800"/>
              <a:t>Ω</a:t>
            </a:r>
            <a:endParaRPr lang="cs-CZ" altLang="cs-CZ" sz="1800"/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/>
              <a:t>R</a:t>
            </a:r>
            <a:r>
              <a:rPr lang="cs-CZ" altLang="cs-CZ" sz="1800" baseline="-25000"/>
              <a:t>3</a:t>
            </a:r>
            <a:r>
              <a:rPr lang="cs-CZ" altLang="cs-CZ" sz="1800"/>
              <a:t> = 15 </a:t>
            </a:r>
            <a:r>
              <a:rPr lang="el-GR" altLang="cs-CZ" sz="1800"/>
              <a:t>Ω</a:t>
            </a:r>
            <a:r>
              <a:rPr lang="cs-CZ" altLang="cs-CZ" sz="1800"/>
              <a:t> 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R = ? </a:t>
            </a:r>
            <a:r>
              <a:rPr lang="el-GR" altLang="cs-CZ" sz="1800">
                <a:latin typeface="Arial" panose="020B0604020202020204" pitchFamily="34" charset="0"/>
              </a:rPr>
              <a:t>Ω</a:t>
            </a:r>
            <a:endParaRPr lang="cs-CZ" altLang="cs-CZ" sz="1800"/>
          </a:p>
        </p:txBody>
      </p:sp>
      <p:cxnSp>
        <p:nvCxnSpPr>
          <p:cNvPr id="16" name="Přímá spojnice 15"/>
          <p:cNvCxnSpPr/>
          <p:nvPr/>
        </p:nvCxnSpPr>
        <p:spPr>
          <a:xfrm>
            <a:off x="4797425" y="4562475"/>
            <a:ext cx="201612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363" y="5087938"/>
            <a:ext cx="2203450" cy="93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1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Citace a zdroje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400" dirty="0" smtClean="0"/>
              <a:t>Autorem materiálu a všech jeho částí, není-li uvedeno jinak, je Mgr. Jitka Fejtová.</a:t>
            </a:r>
          </a:p>
          <a:p>
            <a:pPr eaLnBrk="1" hangingPunct="1"/>
            <a:r>
              <a:rPr lang="cs-CZ" altLang="cs-CZ" sz="2400" dirty="0" smtClean="0"/>
              <a:t>Ilustrace: vlastní archiv </a:t>
            </a:r>
            <a:r>
              <a:rPr lang="cs-CZ" altLang="cs-CZ" sz="2400" dirty="0" smtClean="0"/>
              <a:t>autora</a:t>
            </a:r>
          </a:p>
          <a:p>
            <a:pPr marL="1371600" lvl="3" indent="0" eaLnBrk="1" hangingPunct="1">
              <a:buNone/>
            </a:pPr>
            <a:r>
              <a:rPr lang="cs-CZ" sz="1200" smtClean="0"/>
              <a:t>       </a:t>
            </a:r>
            <a:r>
              <a:rPr lang="cs-CZ" sz="2400" dirty="0" smtClean="0"/>
              <a:t>kliparty MS Office</a:t>
            </a:r>
            <a:endParaRPr lang="cs-CZ" alt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ěsice">
  <a:themeElements>
    <a:clrScheme name="Směsice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Směsic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Směsic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Blends</Template>
  <TotalTime>525</TotalTime>
  <Words>638</Words>
  <Application>Microsoft Office PowerPoint</Application>
  <PresentationFormat>Předvádění na obrazovce (4:3)</PresentationFormat>
  <Paragraphs>140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Arial</vt:lpstr>
      <vt:lpstr>Tahoma</vt:lpstr>
      <vt:lpstr>Times New Roman</vt:lpstr>
      <vt:lpstr>Wingdings</vt:lpstr>
      <vt:lpstr>Směsice</vt:lpstr>
      <vt:lpstr>Prezentace aplikace PowerPoint</vt:lpstr>
      <vt:lpstr>Zapojení sériové a paralelní</vt:lpstr>
      <vt:lpstr>Zapojení sériové a paralelní</vt:lpstr>
      <vt:lpstr>Prezentace aplikace PowerPoint</vt:lpstr>
      <vt:lpstr>Prezentace aplikace PowerPoint</vt:lpstr>
      <vt:lpstr>Prezentace aplikace PowerPoint</vt:lpstr>
      <vt:lpstr>Prezentace aplikace PowerPoint</vt:lpstr>
      <vt:lpstr>Citace a zdroje</vt:lpstr>
    </vt:vector>
  </TitlesOfParts>
  <Company>ZŠ Bohdalov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Pascalův zákon</dc:title>
  <dc:creator>Zástupce školy</dc:creator>
  <cp:lastModifiedBy>Zastupce</cp:lastModifiedBy>
  <cp:revision>40</cp:revision>
  <dcterms:created xsi:type="dcterms:W3CDTF">2013-03-14T13:40:08Z</dcterms:created>
  <dcterms:modified xsi:type="dcterms:W3CDTF">2014-04-16T11:36:12Z</dcterms:modified>
</cp:coreProperties>
</file>