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8" r:id="rId1"/>
  </p:sldMasterIdLst>
  <p:sldIdLst>
    <p:sldId id="256" r:id="rId2"/>
    <p:sldId id="257" r:id="rId3"/>
    <p:sldId id="258" r:id="rId4"/>
    <p:sldId id="262" r:id="rId5"/>
    <p:sldId id="260" r:id="rId6"/>
    <p:sldId id="261" r:id="rId7"/>
    <p:sldId id="259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61248-9EF7-41CD-95E2-9AB2BB3FC20A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EF8A4AF-0775-4582-AE1F-B47B35DFBC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61248-9EF7-41CD-95E2-9AB2BB3FC20A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EF8A4AF-0775-4582-AE1F-B47B35DFBC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61248-9EF7-41CD-95E2-9AB2BB3FC20A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8A4AF-0775-4582-AE1F-B47B35DFBC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61248-9EF7-41CD-95E2-9AB2BB3FC20A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8A4AF-0775-4582-AE1F-B47B35DFBC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61248-9EF7-41CD-95E2-9AB2BB3FC20A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EF8A4AF-0775-4582-AE1F-B47B35DFBC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61248-9EF7-41CD-95E2-9AB2BB3FC20A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8A4AF-0775-4582-AE1F-B47B35DFBC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61248-9EF7-41CD-95E2-9AB2BB3FC20A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8A4AF-0775-4582-AE1F-B47B35DFBC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61248-9EF7-41CD-95E2-9AB2BB3FC20A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8A4AF-0775-4582-AE1F-B47B35DFBC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61248-9EF7-41CD-95E2-9AB2BB3FC20A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8A4AF-0775-4582-AE1F-B47B35DFBC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61248-9EF7-41CD-95E2-9AB2BB3FC20A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8A4AF-0775-4582-AE1F-B47B35DFBC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761248-9EF7-41CD-95E2-9AB2BB3FC20A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F8A4AF-0775-4582-AE1F-B47B35DFBC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E761248-9EF7-41CD-95E2-9AB2BB3FC20A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EF8A4AF-0775-4582-AE1F-B47B35DFBC8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</p:sldLayoutIdLst>
  <p:transition spd="med"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slideLayout" Target="../slideLayouts/slideLayout2.xml"/><Relationship Id="rId1" Type="http://schemas.openxmlformats.org/officeDocument/2006/relationships/audio" Target="../media/audio1.wav"/><Relationship Id="rId5" Type="http://schemas.openxmlformats.org/officeDocument/2006/relationships/image" Target="../media/image13.wmf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1.wmf"/><Relationship Id="rId4" Type="http://schemas.openxmlformats.org/officeDocument/2006/relationships/image" Target="../media/image20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7217655"/>
              </p:ext>
            </p:extLst>
          </p:nvPr>
        </p:nvGraphicFramePr>
        <p:xfrm>
          <a:off x="1333500" y="1628775"/>
          <a:ext cx="6767513" cy="4968243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679227"/>
                <a:gridCol w="1368773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Jazyk a jazyková komunikace.Český jazyk a literatura.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VY_32_INOVACE_11_6Č-Věta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dvojčlenná, jednočlenná, větný ekvivalent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Jana Chmelíková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leden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: 21.3.2014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Materiál slouží k vysvětlení učiva o větě jednočlenné, dvojčlenné a větném ekvivalentu, vysvětluje rozdíly mezi nimi a je doplněn o transformační cvičení, kdy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žáci převádí jeden typ věty na jiný.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57167"/>
            <a:ext cx="4040188" cy="714379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Věta dvojčlenná</a:t>
            </a:r>
            <a:endParaRPr lang="cs-CZ" sz="36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645025" y="357167"/>
            <a:ext cx="4041775" cy="714380"/>
          </a:xfrm>
        </p:spPr>
        <p:txBody>
          <a:bodyPr>
            <a:normAutofit fontScale="92500"/>
          </a:bodyPr>
          <a:lstStyle/>
          <a:p>
            <a:pPr algn="ctr"/>
            <a:r>
              <a:rPr lang="cs-CZ" sz="3600" dirty="0" smtClean="0"/>
              <a:t>Věta jednočlenná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" y="1357298"/>
            <a:ext cx="4040188" cy="4768865"/>
          </a:xfrm>
        </p:spPr>
        <p:txBody>
          <a:bodyPr>
            <a:normAutofit/>
          </a:bodyPr>
          <a:lstStyle/>
          <a:p>
            <a:r>
              <a:rPr lang="cs-CZ" dirty="0" smtClean="0"/>
              <a:t>obsahuje  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b="1" u="sng" dirty="0" smtClean="0">
                <a:solidFill>
                  <a:srgbClr val="FF0000"/>
                </a:solidFill>
              </a:rPr>
              <a:t>podmět a přísudek</a:t>
            </a:r>
          </a:p>
          <a:p>
            <a:r>
              <a:rPr lang="cs-CZ" dirty="0" smtClean="0"/>
              <a:t>podmět  může  být </a:t>
            </a:r>
            <a:r>
              <a:rPr lang="cs-CZ" i="1" dirty="0" smtClean="0"/>
              <a:t>nevyjádřený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r>
              <a:rPr lang="cs-CZ" u="sng" dirty="0" smtClean="0"/>
              <a:t>Děti</a:t>
            </a:r>
            <a:r>
              <a:rPr lang="cs-CZ" dirty="0" smtClean="0"/>
              <a:t> četly zajímavou knížku.</a:t>
            </a:r>
          </a:p>
          <a:p>
            <a:pPr>
              <a:buNone/>
            </a:pPr>
            <a:r>
              <a:rPr lang="cs-CZ" dirty="0" smtClean="0"/>
              <a:t>Bolí mě </a:t>
            </a:r>
            <a:r>
              <a:rPr lang="cs-CZ" u="sng" dirty="0" smtClean="0"/>
              <a:t>zub.</a:t>
            </a:r>
          </a:p>
          <a:p>
            <a:pPr>
              <a:buNone/>
            </a:pPr>
            <a:r>
              <a:rPr lang="cs-CZ" dirty="0" smtClean="0"/>
              <a:t>Půjdeme na procházku. (</a:t>
            </a:r>
            <a:r>
              <a:rPr lang="cs-CZ" u="sng" dirty="0" smtClean="0"/>
              <a:t>my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357298"/>
            <a:ext cx="4041775" cy="4768865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neobsahuje podmět, </a:t>
            </a:r>
            <a:r>
              <a:rPr lang="cs-CZ" dirty="0" err="1" smtClean="0"/>
              <a:t>podmět</a:t>
            </a:r>
            <a:r>
              <a:rPr lang="cs-CZ" dirty="0" smtClean="0"/>
              <a:t>  nelze doplnit</a:t>
            </a:r>
          </a:p>
          <a:p>
            <a:r>
              <a:rPr lang="cs-CZ" dirty="0" smtClean="0"/>
              <a:t>základní větný člen je vyjádřen </a:t>
            </a:r>
            <a:r>
              <a:rPr lang="cs-CZ" dirty="0" smtClean="0">
                <a:solidFill>
                  <a:srgbClr val="FF0000"/>
                </a:solidFill>
              </a:rPr>
              <a:t>určitým slovesným tvarem ve 3.os. čísla </a:t>
            </a:r>
            <a:r>
              <a:rPr lang="cs-CZ" dirty="0" err="1" smtClean="0">
                <a:solidFill>
                  <a:srgbClr val="FF0000"/>
                </a:solidFill>
              </a:rPr>
              <a:t>jedn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přírodní děje</a:t>
            </a:r>
          </a:p>
          <a:p>
            <a:pPr>
              <a:buNone/>
            </a:pPr>
            <a:r>
              <a:rPr lang="cs-CZ" dirty="0" smtClean="0"/>
              <a:t>           Sněží a mrzne.</a:t>
            </a:r>
          </a:p>
          <a:p>
            <a:r>
              <a:rPr lang="cs-CZ" b="1" dirty="0" smtClean="0"/>
              <a:t>tělesné a duševní stavy</a:t>
            </a:r>
          </a:p>
          <a:p>
            <a:pPr>
              <a:buNone/>
            </a:pPr>
            <a:r>
              <a:rPr lang="cs-CZ" dirty="0" smtClean="0"/>
              <a:t>            Je mi zima.</a:t>
            </a:r>
          </a:p>
          <a:p>
            <a:pPr>
              <a:buNone/>
            </a:pPr>
            <a:r>
              <a:rPr lang="cs-CZ" dirty="0" smtClean="0"/>
              <a:t>            Bude  nám smutno.</a:t>
            </a:r>
          </a:p>
          <a:p>
            <a:r>
              <a:rPr lang="cs-CZ" b="1" dirty="0" smtClean="0"/>
              <a:t>smyslové vjemy</a:t>
            </a:r>
          </a:p>
          <a:p>
            <a:pPr>
              <a:buNone/>
            </a:pPr>
            <a:r>
              <a:rPr lang="cs-CZ" dirty="0" smtClean="0"/>
              <a:t>            Zvoní. 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66" name="Picture 42" descr="C:\Users\doma\AppData\Local\Microsoft\Windows\INetCache\IE\QPQMSZ2O\MC90009812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29454" y="5072074"/>
            <a:ext cx="1928826" cy="1611177"/>
          </a:xfrm>
          <a:prstGeom prst="rect">
            <a:avLst/>
          </a:prstGeom>
          <a:noFill/>
        </p:spPr>
      </p:pic>
      <p:pic>
        <p:nvPicPr>
          <p:cNvPr id="1071" name="Picture 47" descr="C:\Users\doma\AppData\Local\Microsoft\Windows\INetCache\IE\YEP370OW\MM910001085[1].gif"/>
          <p:cNvPicPr>
            <a:picLocks noChangeAspect="1" noChangeArrowheads="1" noCrop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22404" y="2500306"/>
            <a:ext cx="1678224" cy="192882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1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1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6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9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785794"/>
          </a:xfrm>
        </p:spPr>
        <p:txBody>
          <a:bodyPr/>
          <a:lstStyle/>
          <a:p>
            <a:r>
              <a:rPr lang="cs-CZ" dirty="0" smtClean="0"/>
              <a:t>Větný ekvivalent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14356"/>
            <a:ext cx="8229600" cy="6143644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11200" dirty="0" smtClean="0"/>
              <a:t>Základním větným členem není určitý slovesný tvar,ale:</a:t>
            </a:r>
          </a:p>
          <a:p>
            <a:r>
              <a:rPr lang="cs-CZ" sz="11200" b="1" dirty="0" smtClean="0">
                <a:solidFill>
                  <a:srgbClr val="FF0000"/>
                </a:solidFill>
              </a:rPr>
              <a:t>podstatné nebo přídavné jméno </a:t>
            </a:r>
            <a:r>
              <a:rPr lang="cs-CZ" sz="11200" dirty="0" smtClean="0"/>
              <a:t>(názvy, nadpisy,</a:t>
            </a:r>
          </a:p>
          <a:p>
            <a:pPr>
              <a:buNone/>
            </a:pPr>
            <a:r>
              <a:rPr lang="cs-CZ" sz="11200" dirty="0" smtClean="0"/>
              <a:t>    tituly, oslovení, hodnocení)</a:t>
            </a:r>
          </a:p>
          <a:p>
            <a:pPr>
              <a:buNone/>
            </a:pPr>
            <a:r>
              <a:rPr lang="cs-CZ" sz="11200" dirty="0" smtClean="0"/>
              <a:t>    Devatero pohádek. Základní škola. Milá teto! Hezké!</a:t>
            </a:r>
          </a:p>
          <a:p>
            <a:r>
              <a:rPr lang="cs-CZ" sz="11200" b="1" dirty="0" smtClean="0">
                <a:solidFill>
                  <a:srgbClr val="FF0000"/>
                </a:solidFill>
              </a:rPr>
              <a:t>infinitiv</a:t>
            </a:r>
            <a:r>
              <a:rPr lang="cs-CZ" sz="11200" dirty="0" smtClean="0"/>
              <a:t> (rozkaz, zákaz, výzva)</a:t>
            </a:r>
          </a:p>
          <a:p>
            <a:pPr>
              <a:buNone/>
            </a:pPr>
            <a:r>
              <a:rPr lang="cs-CZ" sz="11200" dirty="0" smtClean="0"/>
              <a:t>     Stát! Nekrmit zvířata!</a:t>
            </a:r>
          </a:p>
          <a:p>
            <a:r>
              <a:rPr lang="cs-CZ" sz="11200" b="1" dirty="0" smtClean="0">
                <a:solidFill>
                  <a:srgbClr val="FF0000"/>
                </a:solidFill>
              </a:rPr>
              <a:t>příslovce</a:t>
            </a:r>
          </a:p>
          <a:p>
            <a:pPr>
              <a:buNone/>
            </a:pPr>
            <a:r>
              <a:rPr lang="cs-CZ" sz="11200" dirty="0" smtClean="0"/>
              <a:t>     Správně. Rychle!</a:t>
            </a:r>
          </a:p>
          <a:p>
            <a:r>
              <a:rPr lang="cs-CZ" sz="11200" b="1" dirty="0" smtClean="0">
                <a:solidFill>
                  <a:srgbClr val="FF0000"/>
                </a:solidFill>
              </a:rPr>
              <a:t>citoslovce</a:t>
            </a:r>
          </a:p>
          <a:p>
            <a:pPr>
              <a:buNone/>
            </a:pPr>
            <a:r>
              <a:rPr lang="cs-CZ" sz="11200" dirty="0" smtClean="0"/>
              <a:t>     Au! Jé! Hurá!</a:t>
            </a:r>
          </a:p>
          <a:p>
            <a:r>
              <a:rPr lang="cs-CZ" sz="11200" b="1" dirty="0" smtClean="0">
                <a:solidFill>
                  <a:srgbClr val="FF0000"/>
                </a:solidFill>
              </a:rPr>
              <a:t>částice</a:t>
            </a:r>
          </a:p>
          <a:p>
            <a:pPr>
              <a:buNone/>
            </a:pPr>
            <a:r>
              <a:rPr lang="cs-CZ" sz="11200" dirty="0" smtClean="0"/>
              <a:t>     Ne. Ano. Ovšem.</a:t>
            </a:r>
          </a:p>
          <a:p>
            <a:pPr>
              <a:buNone/>
            </a:pPr>
            <a:r>
              <a:rPr lang="cs-CZ" sz="11200" dirty="0" smtClean="0"/>
              <a:t>    </a:t>
            </a:r>
          </a:p>
          <a:p>
            <a:pPr>
              <a:buNone/>
            </a:pPr>
            <a:r>
              <a:rPr lang="cs-CZ" sz="5100" dirty="0" smtClean="0"/>
              <a:t>    </a:t>
            </a:r>
          </a:p>
          <a:p>
            <a:endParaRPr lang="cs-CZ" dirty="0"/>
          </a:p>
        </p:txBody>
      </p:sp>
      <p:pic>
        <p:nvPicPr>
          <p:cNvPr id="2050" name="Picture 2" descr="C:\Users\doma\AppData\Local\Microsoft\Windows\INetCache\IE\QPQMSZ2O\MC90041557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3429000"/>
            <a:ext cx="4196703" cy="3182244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57256"/>
          </a:xfrm>
        </p:spPr>
        <p:txBody>
          <a:bodyPr>
            <a:noAutofit/>
          </a:bodyPr>
          <a:lstStyle/>
          <a:p>
            <a:r>
              <a:rPr lang="cs-CZ" sz="3200" dirty="0" smtClean="0"/>
              <a:t>Rozlište věty jednočlenné, dvojčlenné a větné ekvivalenty: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4000" dirty="0" smtClean="0"/>
              <a:t>Hustě se rozpršelo.</a:t>
            </a:r>
          </a:p>
          <a:p>
            <a:pPr>
              <a:buNone/>
            </a:pPr>
            <a:r>
              <a:rPr lang="cs-CZ" sz="4000" dirty="0" smtClean="0"/>
              <a:t>Pozor!</a:t>
            </a:r>
          </a:p>
          <a:p>
            <a:pPr>
              <a:buNone/>
            </a:pPr>
            <a:r>
              <a:rPr lang="cs-CZ" sz="4000" dirty="0" smtClean="0"/>
              <a:t>Buď opatrný!</a:t>
            </a:r>
          </a:p>
          <a:p>
            <a:pPr>
              <a:buNone/>
            </a:pPr>
            <a:r>
              <a:rPr lang="cs-CZ" sz="4000" dirty="0" smtClean="0"/>
              <a:t>Odněkud táhne.</a:t>
            </a:r>
          </a:p>
          <a:p>
            <a:pPr>
              <a:buNone/>
            </a:pPr>
            <a:r>
              <a:rPr lang="cs-CZ" sz="4000" dirty="0" smtClean="0"/>
              <a:t>VII. třída</a:t>
            </a:r>
          </a:p>
          <a:p>
            <a:pPr>
              <a:buNone/>
            </a:pPr>
            <a:r>
              <a:rPr lang="cs-CZ" sz="4000" dirty="0" smtClean="0"/>
              <a:t>V zimě se brzy stmívá.</a:t>
            </a:r>
          </a:p>
          <a:p>
            <a:pPr>
              <a:buNone/>
            </a:pPr>
            <a:r>
              <a:rPr lang="cs-CZ" sz="4000" dirty="0" smtClean="0"/>
              <a:t>Díky.</a:t>
            </a:r>
          </a:p>
          <a:p>
            <a:pPr>
              <a:buNone/>
            </a:pPr>
            <a:r>
              <a:rPr lang="cs-CZ" sz="4000" dirty="0" smtClean="0"/>
              <a:t>Už mu otrnulo.</a:t>
            </a:r>
          </a:p>
          <a:p>
            <a:pPr>
              <a:buNone/>
            </a:pPr>
            <a:r>
              <a:rPr lang="cs-CZ" sz="4000" dirty="0" smtClean="0"/>
              <a:t>Dobré ráno.</a:t>
            </a:r>
          </a:p>
          <a:p>
            <a:pPr>
              <a:buNone/>
            </a:pPr>
            <a:r>
              <a:rPr lang="cs-CZ" sz="4000" dirty="0" smtClean="0"/>
              <a:t>Na horách padá sníh.</a:t>
            </a:r>
          </a:p>
          <a:p>
            <a:pPr>
              <a:buNone/>
            </a:pPr>
            <a:r>
              <a:rPr lang="cs-CZ" sz="4000" dirty="0" smtClean="0"/>
              <a:t>Je mi do pláče.</a:t>
            </a:r>
          </a:p>
          <a:p>
            <a:pPr>
              <a:buNone/>
            </a:pPr>
            <a:r>
              <a:rPr lang="cs-CZ" sz="4000" dirty="0" smtClean="0"/>
              <a:t>Fouká silný vítr.</a:t>
            </a:r>
          </a:p>
          <a:p>
            <a:pPr>
              <a:buNone/>
            </a:pPr>
            <a:endParaRPr lang="cs-CZ" sz="4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2100" b="1" dirty="0" smtClean="0">
                <a:solidFill>
                  <a:srgbClr val="FF0000"/>
                </a:solidFill>
              </a:rPr>
              <a:t>J</a:t>
            </a:r>
          </a:p>
          <a:p>
            <a:pPr>
              <a:buNone/>
            </a:pPr>
            <a:r>
              <a:rPr lang="cs-CZ" sz="2100" b="1" dirty="0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2100" b="1" dirty="0" smtClean="0">
                <a:solidFill>
                  <a:srgbClr val="FF0000"/>
                </a:solidFill>
              </a:rPr>
              <a:t>D</a:t>
            </a:r>
          </a:p>
          <a:p>
            <a:pPr>
              <a:buNone/>
            </a:pPr>
            <a:r>
              <a:rPr lang="cs-CZ" sz="2100" b="1" dirty="0" smtClean="0">
                <a:solidFill>
                  <a:srgbClr val="FF0000"/>
                </a:solidFill>
              </a:rPr>
              <a:t>J</a:t>
            </a:r>
          </a:p>
          <a:p>
            <a:pPr>
              <a:buNone/>
            </a:pPr>
            <a:r>
              <a:rPr lang="cs-CZ" sz="2100" b="1" dirty="0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2100" b="1" dirty="0" smtClean="0">
                <a:solidFill>
                  <a:srgbClr val="FF0000"/>
                </a:solidFill>
              </a:rPr>
              <a:t>J</a:t>
            </a:r>
          </a:p>
          <a:p>
            <a:pPr>
              <a:buNone/>
            </a:pPr>
            <a:r>
              <a:rPr lang="cs-CZ" sz="2100" b="1" dirty="0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2100" b="1" dirty="0" smtClean="0">
                <a:solidFill>
                  <a:srgbClr val="FF0000"/>
                </a:solidFill>
              </a:rPr>
              <a:t>J</a:t>
            </a:r>
          </a:p>
          <a:p>
            <a:pPr>
              <a:buNone/>
            </a:pPr>
            <a:r>
              <a:rPr lang="cs-CZ" sz="2100" b="1" dirty="0" smtClean="0">
                <a:solidFill>
                  <a:srgbClr val="FF0000"/>
                </a:solidFill>
              </a:rPr>
              <a:t>E</a:t>
            </a:r>
          </a:p>
          <a:p>
            <a:pPr>
              <a:buNone/>
            </a:pPr>
            <a:r>
              <a:rPr lang="cs-CZ" sz="2100" b="1" dirty="0" smtClean="0">
                <a:solidFill>
                  <a:srgbClr val="FF0000"/>
                </a:solidFill>
              </a:rPr>
              <a:t>D</a:t>
            </a:r>
          </a:p>
          <a:p>
            <a:pPr>
              <a:buNone/>
            </a:pPr>
            <a:r>
              <a:rPr lang="cs-CZ" sz="2100" b="1" dirty="0" smtClean="0">
                <a:solidFill>
                  <a:srgbClr val="FF0000"/>
                </a:solidFill>
              </a:rPr>
              <a:t>J</a:t>
            </a:r>
          </a:p>
          <a:p>
            <a:pPr>
              <a:buNone/>
            </a:pPr>
            <a:r>
              <a:rPr lang="cs-CZ" sz="2100" b="1" dirty="0" smtClean="0">
                <a:solidFill>
                  <a:srgbClr val="FF0000"/>
                </a:solidFill>
              </a:rPr>
              <a:t>D</a:t>
            </a:r>
            <a:endParaRPr lang="cs-CZ" sz="2100" b="1" dirty="0">
              <a:solidFill>
                <a:srgbClr val="FF0000"/>
              </a:solidFill>
            </a:endParaRPr>
          </a:p>
        </p:txBody>
      </p:sp>
      <p:pic>
        <p:nvPicPr>
          <p:cNvPr id="1036" name="Picture 12" descr="C:\Users\doma\AppData\Local\Microsoft\Windows\INetCache\IE\QPQMSZ2O\MC90042618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1357298"/>
            <a:ext cx="2961831" cy="2180689"/>
          </a:xfrm>
          <a:prstGeom prst="rect">
            <a:avLst/>
          </a:prstGeom>
          <a:noFill/>
        </p:spPr>
      </p:pic>
      <p:pic>
        <p:nvPicPr>
          <p:cNvPr id="1048" name="Picture 24" descr="C:\Users\doma\AppData\Local\Microsoft\Windows\INetCache\IE\YEP370OW\MC90025010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50" y="3857628"/>
            <a:ext cx="1984218" cy="269340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1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Věty jednočlenné převeďte na dvojčlenné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i="1" dirty="0" smtClean="0"/>
              <a:t>Je mi velmi smutno.</a:t>
            </a:r>
          </a:p>
          <a:p>
            <a:pPr>
              <a:buNone/>
            </a:pPr>
            <a:r>
              <a:rPr lang="cs-CZ" dirty="0" smtClean="0"/>
              <a:t>    Jsem  velmi smutný. (já)</a:t>
            </a:r>
          </a:p>
          <a:p>
            <a:r>
              <a:rPr lang="cs-CZ" b="1" i="1" dirty="0" smtClean="0"/>
              <a:t>V lese hoří.</a:t>
            </a:r>
          </a:p>
          <a:p>
            <a:pPr>
              <a:buNone/>
            </a:pPr>
            <a:r>
              <a:rPr lang="cs-CZ" dirty="0" smtClean="0"/>
              <a:t>    Les hoří.</a:t>
            </a:r>
          </a:p>
          <a:p>
            <a:r>
              <a:rPr lang="cs-CZ" b="1" i="1" dirty="0" smtClean="0"/>
              <a:t>Do domu náhle uhodilo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    Do domu náhle uhodil blesk.</a:t>
            </a:r>
          </a:p>
          <a:p>
            <a:r>
              <a:rPr lang="cs-CZ" b="1" i="1" dirty="0" smtClean="0"/>
              <a:t>Celý den chumelí.</a:t>
            </a:r>
          </a:p>
          <a:p>
            <a:pPr>
              <a:buNone/>
            </a:pPr>
            <a:r>
              <a:rPr lang="cs-CZ" dirty="0" smtClean="0"/>
              <a:t>    Celý den padá sníh.</a:t>
            </a:r>
            <a:endParaRPr lang="cs-CZ" dirty="0"/>
          </a:p>
        </p:txBody>
      </p:sp>
      <p:pic>
        <p:nvPicPr>
          <p:cNvPr id="1034" name="Picture 10" descr="C:\Users\doma\AppData\Local\Microsoft\Windows\INetCache\IE\QPQMSZ2O\MC90039866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857885" y="3656418"/>
            <a:ext cx="2786082" cy="2987291"/>
          </a:xfrm>
          <a:prstGeom prst="rect">
            <a:avLst/>
          </a:prstGeom>
          <a:noFill/>
        </p:spPr>
      </p:pic>
      <p:pic>
        <p:nvPicPr>
          <p:cNvPr id="1065" name="Picture 41" descr="C:\Users\doma\AppData\Local\Microsoft\Windows\INetCache\IE\QPQMSZ2O\MC90043801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1085385"/>
            <a:ext cx="1571636" cy="242505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Věty dvojčlenné převeďte na jednočlenné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i="1" dirty="0" smtClean="0"/>
              <a:t>Začíná přestávka.</a:t>
            </a:r>
          </a:p>
          <a:p>
            <a:pPr>
              <a:buNone/>
            </a:pPr>
            <a:r>
              <a:rPr lang="cs-CZ" dirty="0" smtClean="0"/>
              <a:t>    Zvoní na přestávku.</a:t>
            </a:r>
          </a:p>
          <a:p>
            <a:r>
              <a:rPr lang="cs-CZ" b="1" i="1" dirty="0" smtClean="0"/>
              <a:t>Hrozivě zarachotil hrom.</a:t>
            </a:r>
          </a:p>
          <a:p>
            <a:pPr>
              <a:buNone/>
            </a:pPr>
            <a:r>
              <a:rPr lang="cs-CZ" dirty="0" smtClean="0"/>
              <a:t>    Hrozivě zahřmělo.</a:t>
            </a:r>
          </a:p>
          <a:p>
            <a:r>
              <a:rPr lang="cs-CZ" b="1" i="1" dirty="0" smtClean="0"/>
              <a:t>Z továrního komína stoupá kouř.</a:t>
            </a:r>
          </a:p>
          <a:p>
            <a:pPr>
              <a:buNone/>
            </a:pPr>
            <a:r>
              <a:rPr lang="cs-CZ" dirty="0" smtClean="0"/>
              <a:t>    Z továrního komína se kouří.</a:t>
            </a:r>
          </a:p>
          <a:p>
            <a:r>
              <a:rPr lang="cs-CZ" b="1" i="1" dirty="0" smtClean="0"/>
              <a:t>Litovali jsme ho.</a:t>
            </a:r>
          </a:p>
          <a:p>
            <a:pPr>
              <a:buNone/>
            </a:pPr>
            <a:r>
              <a:rPr lang="cs-CZ" dirty="0" smtClean="0"/>
              <a:t>    Bylo nám ho líto.</a:t>
            </a:r>
          </a:p>
          <a:p>
            <a:endParaRPr lang="cs-CZ" dirty="0"/>
          </a:p>
        </p:txBody>
      </p:sp>
      <p:pic>
        <p:nvPicPr>
          <p:cNvPr id="2051" name="Picture 3" descr="C:\Users\doma\AppData\Local\Microsoft\Windows\INetCache\IE\QPQMSZ2O\MC90042829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57950" y="1142984"/>
            <a:ext cx="2230060" cy="2987148"/>
          </a:xfrm>
          <a:prstGeom prst="rect">
            <a:avLst/>
          </a:prstGeom>
          <a:noFill/>
        </p:spPr>
      </p:pic>
      <p:pic>
        <p:nvPicPr>
          <p:cNvPr id="6" name="MS900116615[1].wav">
            <a:hlinkClick r:id="" action="ppaction://media"/>
          </p:cNvPr>
          <p:cNvPicPr>
            <a:picLocks noRot="1" noChangeAspect="1"/>
          </p:cNvPicPr>
          <p:nvPr>
            <a:wavAudioFile r:embed="rId1" name="MS900116615[1].wav"/>
          </p:nvPr>
        </p:nvPicPr>
        <p:blipFill>
          <a:blip r:embed="rId4"/>
          <a:stretch>
            <a:fillRect/>
          </a:stretch>
        </p:blipFill>
        <p:spPr>
          <a:xfrm>
            <a:off x="5786446" y="1714488"/>
            <a:ext cx="304800" cy="304800"/>
          </a:xfrm>
          <a:prstGeom prst="rect">
            <a:avLst/>
          </a:prstGeom>
        </p:spPr>
      </p:pic>
      <p:pic>
        <p:nvPicPr>
          <p:cNvPr id="2056" name="Picture 8" descr="C:\Users\doma\AppData\Local\Microsoft\Windows\INetCache\IE\QPQMSZ2O\MC90037085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15074" y="4357694"/>
            <a:ext cx="2273278" cy="2271008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2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5" dur="125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6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Vyjádřete pomocí větných ekvivalentů: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357850"/>
          </a:xfrm>
        </p:spPr>
        <p:txBody>
          <a:bodyPr>
            <a:noAutofit/>
          </a:bodyPr>
          <a:lstStyle/>
          <a:p>
            <a:r>
              <a:rPr lang="cs-CZ" sz="2400" b="1" i="1" dirty="0" smtClean="0"/>
              <a:t>pocit bolesti</a:t>
            </a:r>
          </a:p>
          <a:p>
            <a:pPr>
              <a:buNone/>
            </a:pPr>
            <a:r>
              <a:rPr lang="cs-CZ" sz="2400" dirty="0" smtClean="0"/>
              <a:t>     Au!</a:t>
            </a:r>
          </a:p>
          <a:p>
            <a:r>
              <a:rPr lang="cs-CZ" sz="2400" b="1" i="1" dirty="0" smtClean="0"/>
              <a:t>radost z vítězství</a:t>
            </a:r>
          </a:p>
          <a:p>
            <a:pPr>
              <a:buNone/>
            </a:pPr>
            <a:r>
              <a:rPr lang="cs-CZ" sz="2400" dirty="0" smtClean="0"/>
              <a:t>     Hurá!</a:t>
            </a:r>
          </a:p>
          <a:p>
            <a:r>
              <a:rPr lang="cs-CZ" sz="2400" b="1" i="1" dirty="0" smtClean="0"/>
              <a:t>pochvalu za dobrý výkon</a:t>
            </a:r>
          </a:p>
          <a:p>
            <a:pPr>
              <a:buNone/>
            </a:pPr>
            <a:r>
              <a:rPr lang="cs-CZ" sz="2400" dirty="0" smtClean="0"/>
              <a:t>     Skvěle! Výborně! Super!</a:t>
            </a:r>
          </a:p>
          <a:p>
            <a:r>
              <a:rPr lang="cs-CZ" sz="2400" b="1" i="1" dirty="0" smtClean="0"/>
              <a:t>souhlas</a:t>
            </a:r>
          </a:p>
          <a:p>
            <a:pPr>
              <a:buNone/>
            </a:pPr>
            <a:r>
              <a:rPr lang="cs-CZ" sz="2400" dirty="0" smtClean="0"/>
              <a:t>     Ano. Dobře.</a:t>
            </a:r>
          </a:p>
          <a:p>
            <a:r>
              <a:rPr lang="cs-CZ" sz="2400" b="1" i="1" dirty="0" smtClean="0"/>
              <a:t>rozloučení</a:t>
            </a:r>
          </a:p>
          <a:p>
            <a:pPr>
              <a:buNone/>
            </a:pPr>
            <a:r>
              <a:rPr lang="cs-CZ" sz="2400" dirty="0" smtClean="0"/>
              <a:t>     Nashledanou. </a:t>
            </a:r>
            <a:r>
              <a:rPr lang="cs-CZ" sz="2400" dirty="0" err="1" smtClean="0"/>
              <a:t>Čau</a:t>
            </a:r>
            <a:r>
              <a:rPr lang="cs-CZ" sz="2400" dirty="0" smtClean="0"/>
              <a:t>.</a:t>
            </a:r>
            <a:r>
              <a:rPr lang="cs-CZ" sz="2400" dirty="0" err="1" smtClean="0"/>
              <a:t>Pa</a:t>
            </a:r>
            <a:r>
              <a:rPr lang="cs-CZ" sz="2400" dirty="0" smtClean="0"/>
              <a:t>.</a:t>
            </a:r>
          </a:p>
          <a:p>
            <a:r>
              <a:rPr lang="cs-CZ" sz="2400" b="1" i="1" dirty="0" smtClean="0"/>
              <a:t>pobídku, aby si někdo něco vzal, když mu to podáváte</a:t>
            </a:r>
          </a:p>
          <a:p>
            <a:pPr>
              <a:buNone/>
            </a:pPr>
            <a:r>
              <a:rPr lang="cs-CZ" sz="2400" dirty="0" smtClean="0"/>
              <a:t>     Na!</a:t>
            </a:r>
            <a:endParaRPr lang="cs-CZ" sz="2400" dirty="0"/>
          </a:p>
        </p:txBody>
      </p:sp>
      <p:pic>
        <p:nvPicPr>
          <p:cNvPr id="1026" name="Picture 2" descr="C:\Users\doma\AppData\Local\Microsoft\Windows\INetCache\IE\8SW8QZKS\MC90023289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1285860"/>
            <a:ext cx="1614535" cy="1849925"/>
          </a:xfrm>
          <a:prstGeom prst="rect">
            <a:avLst/>
          </a:prstGeom>
          <a:noFill/>
        </p:spPr>
      </p:pic>
      <p:pic>
        <p:nvPicPr>
          <p:cNvPr id="1030" name="Picture 6" descr="C:\Users\doma\AppData\Local\Microsoft\Windows\INetCache\IE\QPQMSZ2O\MC90005499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00826" y="3071810"/>
            <a:ext cx="2469848" cy="2571768"/>
          </a:xfrm>
          <a:prstGeom prst="rect">
            <a:avLst/>
          </a:prstGeom>
          <a:noFill/>
        </p:spPr>
      </p:pic>
      <p:pic>
        <p:nvPicPr>
          <p:cNvPr id="1034" name="Picture 10" descr="C:\Users\doma\AppData\Local\Microsoft\Windows\INetCache\IE\YGVCKH3O\MC90023204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29058" y="1142984"/>
            <a:ext cx="1706578" cy="1868032"/>
          </a:xfrm>
          <a:prstGeom prst="rect">
            <a:avLst/>
          </a:prstGeom>
          <a:noFill/>
        </p:spPr>
      </p:pic>
      <p:pic>
        <p:nvPicPr>
          <p:cNvPr id="1035" name="Picture 11" descr="C:\Users\doma\AppData\Local\Microsoft\Windows\INetCache\IE\QPQMSZ2O\MC90039755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00496" y="3071809"/>
            <a:ext cx="2500330" cy="2561171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8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1752" y="0"/>
            <a:ext cx="8686800" cy="1142984"/>
          </a:xfrm>
        </p:spPr>
        <p:txBody>
          <a:bodyPr>
            <a:noAutofit/>
          </a:bodyPr>
          <a:lstStyle/>
          <a:p>
            <a:r>
              <a:rPr lang="cs-CZ" sz="3200" dirty="0" smtClean="0"/>
              <a:t>Vymyslete co nejvíce vět jednočlenných, které vyjadřují zdravotní potíže.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85720" y="1571612"/>
            <a:ext cx="4191000" cy="47244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Např.:</a:t>
            </a:r>
          </a:p>
          <a:p>
            <a:pPr>
              <a:buNone/>
            </a:pPr>
            <a:r>
              <a:rPr lang="cs-CZ" dirty="0" smtClean="0"/>
              <a:t>Bolí mě v krku.</a:t>
            </a:r>
          </a:p>
          <a:p>
            <a:pPr>
              <a:buNone/>
            </a:pPr>
            <a:r>
              <a:rPr lang="cs-CZ" dirty="0" smtClean="0"/>
              <a:t>Píchá mě v uchu.</a:t>
            </a:r>
          </a:p>
          <a:p>
            <a:pPr>
              <a:buNone/>
            </a:pPr>
            <a:r>
              <a:rPr lang="cs-CZ" dirty="0" smtClean="0"/>
              <a:t>Loupá  mi v zádech. </a:t>
            </a:r>
          </a:p>
          <a:p>
            <a:pPr>
              <a:buNone/>
            </a:pPr>
            <a:r>
              <a:rPr lang="cs-CZ" dirty="0" smtClean="0"/>
              <a:t>Vrže mi v koleni.</a:t>
            </a:r>
          </a:p>
          <a:p>
            <a:pPr>
              <a:buNone/>
            </a:pPr>
            <a:r>
              <a:rPr lang="cs-CZ" dirty="0" smtClean="0"/>
              <a:t>Šimrá mě v nose.</a:t>
            </a:r>
          </a:p>
          <a:p>
            <a:pPr>
              <a:buNone/>
            </a:pPr>
            <a:r>
              <a:rPr lang="cs-CZ" dirty="0" smtClean="0"/>
              <a:t>Přitížilo se mi.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Pozor na věty dvojčlenné!</a:t>
            </a:r>
          </a:p>
          <a:p>
            <a:pPr>
              <a:buNone/>
            </a:pPr>
            <a:r>
              <a:rPr lang="cs-CZ" dirty="0" smtClean="0"/>
              <a:t>Bolí mě </a:t>
            </a:r>
            <a:r>
              <a:rPr lang="cs-CZ" u="sng" dirty="0" smtClean="0"/>
              <a:t>krk.</a:t>
            </a:r>
          </a:p>
          <a:p>
            <a:pPr>
              <a:buNone/>
            </a:pPr>
            <a:r>
              <a:rPr lang="cs-CZ" dirty="0" smtClean="0"/>
              <a:t>Bolí mě </a:t>
            </a:r>
            <a:r>
              <a:rPr lang="cs-CZ" u="sng" dirty="0" smtClean="0"/>
              <a:t>ucho.</a:t>
            </a:r>
          </a:p>
          <a:p>
            <a:pPr>
              <a:buNone/>
            </a:pPr>
            <a:r>
              <a:rPr lang="cs-CZ" dirty="0" smtClean="0"/>
              <a:t>Bolí mě </a:t>
            </a:r>
            <a:r>
              <a:rPr lang="cs-CZ" u="sng" dirty="0" smtClean="0"/>
              <a:t>záda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Vrže mi </a:t>
            </a:r>
            <a:r>
              <a:rPr lang="cs-CZ" u="sng" dirty="0" smtClean="0"/>
              <a:t>koleno.</a:t>
            </a:r>
          </a:p>
          <a:p>
            <a:pPr>
              <a:buNone/>
            </a:pPr>
            <a:r>
              <a:rPr lang="cs-CZ" dirty="0" smtClean="0"/>
              <a:t>Šimrá mě </a:t>
            </a:r>
            <a:r>
              <a:rPr lang="cs-CZ" u="sng" dirty="0" smtClean="0"/>
              <a:t>nos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doma\AppData\Local\Microsoft\Windows\INetCache\IE\RBBD75N6\MC90028685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4971861"/>
            <a:ext cx="2154725" cy="1886139"/>
          </a:xfrm>
          <a:prstGeom prst="rect">
            <a:avLst/>
          </a:prstGeom>
          <a:noFill/>
        </p:spPr>
      </p:pic>
      <p:pic>
        <p:nvPicPr>
          <p:cNvPr id="2051" name="Picture 3" descr="C:\Users\doma\AppData\Local\Microsoft\Windows\INetCache\IE\UT9P5O7C\MC90023215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54" y="3071810"/>
            <a:ext cx="1798151" cy="3472718"/>
          </a:xfrm>
          <a:prstGeom prst="rect">
            <a:avLst/>
          </a:prstGeom>
          <a:noFill/>
        </p:spPr>
      </p:pic>
      <p:pic>
        <p:nvPicPr>
          <p:cNvPr id="2055" name="Picture 7" descr="C:\Users\doma\AppData\Local\Microsoft\Windows\INetCache\IE\QPQMSZ2O\MC90043010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00364" y="1214422"/>
            <a:ext cx="1712671" cy="2357441"/>
          </a:xfrm>
          <a:prstGeom prst="rect">
            <a:avLst/>
          </a:prstGeom>
          <a:noFill/>
        </p:spPr>
      </p:pic>
      <p:pic>
        <p:nvPicPr>
          <p:cNvPr id="2059" name="Picture 11" descr="C:\Users\doma\AppData\Local\Microsoft\Windows\INetCache\IE\YEP370OW\MC900359001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4643446"/>
            <a:ext cx="2423241" cy="210594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7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5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8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1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4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8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0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2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4" dur="2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0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6" dur="2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Autorem materiálu a všech jeho částí je </a:t>
            </a:r>
          </a:p>
          <a:p>
            <a:pPr>
              <a:buNone/>
            </a:pPr>
            <a:r>
              <a:rPr lang="cs-CZ" dirty="0" smtClean="0"/>
              <a:t>Mgr. Jana Chmelíková</a:t>
            </a:r>
          </a:p>
          <a:p>
            <a:pPr>
              <a:buNone/>
            </a:pPr>
            <a:r>
              <a:rPr lang="cs-CZ" dirty="0" smtClean="0"/>
              <a:t>Ilustrace kliparty </a:t>
            </a:r>
            <a:r>
              <a:rPr lang="cs-CZ" smtClean="0"/>
              <a:t>MS Office</a:t>
            </a:r>
            <a:endParaRPr lang="cs-CZ"/>
          </a:p>
        </p:txBody>
      </p:sp>
    </p:spTree>
  </p:cSld>
  <p:clrMapOvr>
    <a:masterClrMapping/>
  </p:clrMapOvr>
  <p:transition spd="med">
    <p:wedge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223</TotalTime>
  <Words>540</Words>
  <Application>Microsoft Office PowerPoint</Application>
  <PresentationFormat>Předvádění na obrazovce (4:3)</PresentationFormat>
  <Paragraphs>133</Paragraphs>
  <Slides>9</Slides>
  <Notes>0</Notes>
  <HiddenSlides>0</HiddenSlides>
  <MMClips>1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Franklin Gothic Book</vt:lpstr>
      <vt:lpstr>Franklin Gothic Medium</vt:lpstr>
      <vt:lpstr>Times New Roman</vt:lpstr>
      <vt:lpstr>Wingdings 2</vt:lpstr>
      <vt:lpstr>Cesta</vt:lpstr>
      <vt:lpstr>Prezentace aplikace PowerPoint</vt:lpstr>
      <vt:lpstr>Prezentace aplikace PowerPoint</vt:lpstr>
      <vt:lpstr>Větný ekvivalent</vt:lpstr>
      <vt:lpstr>Rozlište věty jednočlenné, dvojčlenné a větné ekvivalenty:</vt:lpstr>
      <vt:lpstr>Věty jednočlenné převeďte na dvojčlenné</vt:lpstr>
      <vt:lpstr>Věty dvojčlenné převeďte na jednočlenné</vt:lpstr>
      <vt:lpstr>Vyjádřete pomocí větných ekvivalentů:</vt:lpstr>
      <vt:lpstr>Vymyslete co nejvíce vět jednočlenných, které vyjadřují zdravotní potíže.</vt:lpstr>
      <vt:lpstr>Citace a zdroje:</vt:lpstr>
    </vt:vector>
  </TitlesOfParts>
  <Company>Windows Xp Ultimate 2008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sborovna1</cp:lastModifiedBy>
  <cp:revision>38</cp:revision>
  <dcterms:created xsi:type="dcterms:W3CDTF">2014-02-02T13:20:24Z</dcterms:created>
  <dcterms:modified xsi:type="dcterms:W3CDTF">2014-03-28T13:38:49Z</dcterms:modified>
</cp:coreProperties>
</file>