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sldIdLst>
    <p:sldId id="260" r:id="rId2"/>
    <p:sldId id="257" r:id="rId3"/>
    <p:sldId id="262" r:id="rId4"/>
    <p:sldId id="258" r:id="rId5"/>
    <p:sldId id="259" r:id="rId6"/>
    <p:sldId id="261" r:id="rId7"/>
    <p:sldId id="263" r:id="rId8"/>
    <p:sldId id="264" r:id="rId9"/>
    <p:sldId id="265" r:id="rId10"/>
    <p:sldId id="266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1494" y="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1E826B6-E6D7-41ED-A4A2-F2553D057FEF}" type="datetimeFigureOut">
              <a:rPr lang="cs-CZ" smtClean="0"/>
              <a:pPr/>
              <a:t>28.3.2014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9ECFB77-8FDE-4687-B5B7-AF7106F9674C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wm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wmf"/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wmf"/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wmf"/><Relationship Id="rId4" Type="http://schemas.openxmlformats.org/officeDocument/2006/relationships/image" Target="../media/image21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5.wm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63713" y="260350"/>
            <a:ext cx="5753100" cy="1114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Group 27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86632081"/>
              </p:ext>
            </p:extLst>
          </p:nvPr>
        </p:nvGraphicFramePr>
        <p:xfrm>
          <a:off x="1333500" y="1628775"/>
          <a:ext cx="6767513" cy="4733611"/>
        </p:xfrm>
        <a:graphic>
          <a:graphicData uri="http://schemas.openxmlformats.org/drawingml/2006/table">
            <a:tbl>
              <a:tblPr/>
              <a:tblGrid>
                <a:gridCol w="2195513"/>
                <a:gridCol w="1524000"/>
                <a:gridCol w="1679227"/>
                <a:gridCol w="1368773"/>
              </a:tblGrid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Bohdalov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CZ.1.07/1.4.00/21.3806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ŠABLONA: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III/2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Jazyk a jazyková komunikace.Český jazyk a literatura.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7.,8.,9.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MATERIÁLU: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VY_32_INOVACE_12_6Č- Podmět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Mgr.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Jana Chmelíková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23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TVORBY: 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únor 2014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OVĚŘENÍ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: 26.3.2014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968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Materiál je určen k opakování učiva o druzích podmětu, o možnostech jeho vyjádření různými slovními druhy a je zakončen krátkými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</a:rPr>
                        <a:t>praktickými cvičeními.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Podmět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j</a:t>
            </a:r>
            <a:r>
              <a:rPr lang="cs-CZ" dirty="0" smtClean="0"/>
              <a:t>e základní větný člen, tvoří s přísudkem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základní skladební dvojici</a:t>
            </a:r>
          </a:p>
          <a:p>
            <a:r>
              <a:rPr lang="cs-CZ" dirty="0"/>
              <a:t>v</a:t>
            </a:r>
            <a:r>
              <a:rPr lang="cs-CZ" dirty="0" smtClean="0"/>
              <a:t>yjadřuje původce děje (</a:t>
            </a:r>
            <a:r>
              <a:rPr lang="cs-CZ" u="sng" dirty="0" smtClean="0"/>
              <a:t>žák</a:t>
            </a:r>
            <a:r>
              <a:rPr lang="cs-CZ" dirty="0" smtClean="0"/>
              <a:t> píše), nebo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nositele činnosti, stavu nebo vlastnosti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( </a:t>
            </a:r>
            <a:r>
              <a:rPr lang="cs-CZ" u="sng" dirty="0" smtClean="0"/>
              <a:t>růže</a:t>
            </a:r>
            <a:r>
              <a:rPr lang="cs-CZ" dirty="0" smtClean="0"/>
              <a:t> je červená, </a:t>
            </a:r>
            <a:r>
              <a:rPr lang="cs-CZ" u="sng" dirty="0" smtClean="0"/>
              <a:t>dítě</a:t>
            </a:r>
            <a:r>
              <a:rPr lang="cs-CZ" dirty="0" smtClean="0"/>
              <a:t> je nemocné)</a:t>
            </a:r>
          </a:p>
          <a:p>
            <a:r>
              <a:rPr lang="cs-CZ" dirty="0"/>
              <a:t>s</a:t>
            </a:r>
            <a:r>
              <a:rPr lang="cs-CZ" dirty="0" smtClean="0"/>
              <a:t> přísudkem se shoduje v osobě a čísle</a:t>
            </a:r>
          </a:p>
          <a:p>
            <a:r>
              <a:rPr lang="cs-CZ" dirty="0"/>
              <a:t>p</a:t>
            </a:r>
            <a:r>
              <a:rPr lang="cs-CZ" dirty="0" smtClean="0"/>
              <a:t>táme se na něj pádovou otázkou </a:t>
            </a:r>
            <a:r>
              <a:rPr lang="cs-CZ" b="1" u="sng" dirty="0" smtClean="0"/>
              <a:t>1. pádu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kdo, co  </a:t>
            </a:r>
            <a:r>
              <a:rPr lang="cs-CZ" dirty="0" smtClean="0"/>
              <a:t>a přísudkem</a:t>
            </a:r>
            <a:endParaRPr lang="cs-CZ" dirty="0"/>
          </a:p>
        </p:txBody>
      </p:sp>
      <p:pic>
        <p:nvPicPr>
          <p:cNvPr id="1028" name="Picture 4" descr="C:\Users\doma\AppData\Local\Microsoft\Windows\INetCache\IE\5Y42SL5Z\MC90041549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357166"/>
            <a:ext cx="2071670" cy="1790236"/>
          </a:xfrm>
          <a:prstGeom prst="rect">
            <a:avLst/>
          </a:prstGeom>
          <a:noFill/>
        </p:spPr>
      </p:pic>
      <p:pic>
        <p:nvPicPr>
          <p:cNvPr id="1031" name="Picture 7" descr="C:\Users\doma\AppData\Local\Microsoft\Windows\INetCache\IE\48P8NKFT\MC9002321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2786058"/>
            <a:ext cx="1910198" cy="2054098"/>
          </a:xfrm>
          <a:prstGeom prst="rect">
            <a:avLst/>
          </a:prstGeom>
          <a:noFill/>
        </p:spPr>
      </p:pic>
      <p:pic>
        <p:nvPicPr>
          <p:cNvPr id="1033" name="Picture 9" descr="C:\Users\doma\AppData\Local\Microsoft\Windows\INetCache\IE\48P8NKFT\MC900434842[1].pn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714612" y="285728"/>
            <a:ext cx="1643050" cy="16430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1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6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58" dur="2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Podmět může být: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i="1" dirty="0" smtClean="0">
                <a:solidFill>
                  <a:srgbClr val="FF0000"/>
                </a:solidFill>
              </a:rPr>
              <a:t>holý</a:t>
            </a:r>
            <a:r>
              <a:rPr lang="cs-CZ" dirty="0" smtClean="0"/>
              <a:t> – </a:t>
            </a:r>
            <a:r>
              <a:rPr lang="cs-CZ" u="sng" dirty="0" smtClean="0"/>
              <a:t>Pepa</a:t>
            </a:r>
            <a:r>
              <a:rPr lang="cs-CZ" dirty="0" smtClean="0"/>
              <a:t> maluje kočku.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rozvitý</a:t>
            </a:r>
            <a:r>
              <a:rPr lang="cs-CZ" dirty="0" smtClean="0"/>
              <a:t> – </a:t>
            </a:r>
            <a:r>
              <a:rPr lang="cs-CZ" u="sng" dirty="0" smtClean="0"/>
              <a:t>Náš malý Pepa</a:t>
            </a:r>
            <a:r>
              <a:rPr lang="cs-CZ" dirty="0" smtClean="0"/>
              <a:t> maluje kočku.</a:t>
            </a:r>
          </a:p>
          <a:p>
            <a:r>
              <a:rPr lang="cs-CZ" b="1" i="1" dirty="0" smtClean="0">
                <a:solidFill>
                  <a:srgbClr val="FF0000"/>
                </a:solidFill>
              </a:rPr>
              <a:t>několikanásobný</a:t>
            </a:r>
            <a:r>
              <a:rPr lang="cs-CZ" dirty="0" smtClean="0"/>
              <a:t> – </a:t>
            </a:r>
            <a:r>
              <a:rPr lang="cs-CZ" u="sng" dirty="0" smtClean="0"/>
              <a:t>Pepa a Jirka </a:t>
            </a:r>
            <a:r>
              <a:rPr lang="cs-CZ" dirty="0" smtClean="0"/>
              <a:t>malují kočku.</a:t>
            </a:r>
            <a:endParaRPr lang="cs-CZ" dirty="0"/>
          </a:p>
        </p:txBody>
      </p:sp>
      <p:pic>
        <p:nvPicPr>
          <p:cNvPr id="1026" name="Picture 2" descr="C:\Users\doma\AppData\Local\Microsoft\Windows\INetCache\IE\O3B173V9\MP900446562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71802" y="3435185"/>
            <a:ext cx="2643174" cy="342281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500042"/>
            <a:ext cx="8258204" cy="1000132"/>
          </a:xfrm>
        </p:spPr>
        <p:txBody>
          <a:bodyPr/>
          <a:lstStyle/>
          <a:p>
            <a:r>
              <a:rPr lang="cs-CZ" dirty="0" smtClean="0"/>
              <a:t>Vyjádření podmětu: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500034" y="1600200"/>
            <a:ext cx="8229600" cy="4972072"/>
          </a:xfrm>
        </p:spPr>
        <p:txBody>
          <a:bodyPr>
            <a:noAutofit/>
          </a:bodyPr>
          <a:lstStyle/>
          <a:p>
            <a:r>
              <a:rPr lang="cs-CZ" sz="2800" b="1" i="1" dirty="0" smtClean="0">
                <a:solidFill>
                  <a:srgbClr val="FF0000"/>
                </a:solidFill>
              </a:rPr>
              <a:t>podstatným jménem </a:t>
            </a:r>
            <a:r>
              <a:rPr lang="cs-CZ" sz="2800" dirty="0" smtClean="0"/>
              <a:t>– </a:t>
            </a:r>
            <a:r>
              <a:rPr lang="cs-CZ" sz="2800" u="sng" dirty="0" smtClean="0"/>
              <a:t>Babička</a:t>
            </a:r>
            <a:r>
              <a:rPr lang="cs-CZ" sz="2800" dirty="0" smtClean="0"/>
              <a:t> čte.</a:t>
            </a:r>
          </a:p>
          <a:p>
            <a:r>
              <a:rPr lang="cs-CZ" sz="2800" b="1" i="1" dirty="0" smtClean="0">
                <a:solidFill>
                  <a:srgbClr val="FF0000"/>
                </a:solidFill>
              </a:rPr>
              <a:t>přídavným jménem </a:t>
            </a:r>
            <a:r>
              <a:rPr lang="cs-CZ" sz="2800" dirty="0" smtClean="0"/>
              <a:t>– </a:t>
            </a:r>
            <a:r>
              <a:rPr lang="cs-CZ" sz="2800" u="sng" dirty="0" smtClean="0"/>
              <a:t>Sytý</a:t>
            </a:r>
            <a:r>
              <a:rPr lang="cs-CZ" sz="2800" dirty="0" smtClean="0"/>
              <a:t> hladovému nevěří.</a:t>
            </a:r>
          </a:p>
          <a:p>
            <a:r>
              <a:rPr lang="cs-CZ" sz="2800" b="1" i="1" dirty="0">
                <a:solidFill>
                  <a:srgbClr val="FF0000"/>
                </a:solidFill>
              </a:rPr>
              <a:t>z</a:t>
            </a:r>
            <a:r>
              <a:rPr lang="cs-CZ" sz="2800" b="1" i="1" dirty="0" smtClean="0">
                <a:solidFill>
                  <a:srgbClr val="FF0000"/>
                </a:solidFill>
              </a:rPr>
              <a:t>ájmenem</a:t>
            </a:r>
            <a:r>
              <a:rPr lang="cs-CZ" sz="2800" dirty="0" smtClean="0"/>
              <a:t> – </a:t>
            </a:r>
            <a:r>
              <a:rPr lang="cs-CZ" sz="2800" u="sng" dirty="0" smtClean="0"/>
              <a:t>Někdo</a:t>
            </a:r>
            <a:r>
              <a:rPr lang="cs-CZ" sz="2800" dirty="0" smtClean="0"/>
              <a:t> mi telefonoval.</a:t>
            </a:r>
          </a:p>
          <a:p>
            <a:pPr>
              <a:buNone/>
            </a:pPr>
            <a:r>
              <a:rPr lang="cs-CZ" sz="2800" dirty="0" smtClean="0"/>
              <a:t>                           </a:t>
            </a:r>
            <a:r>
              <a:rPr lang="cs-CZ" sz="2800" u="sng" dirty="0" smtClean="0"/>
              <a:t>My</a:t>
            </a:r>
            <a:r>
              <a:rPr lang="cs-CZ" sz="2800" dirty="0" smtClean="0"/>
              <a:t> o tom nevíme.</a:t>
            </a:r>
          </a:p>
          <a:p>
            <a:r>
              <a:rPr lang="cs-CZ" sz="2800" b="1" i="1" dirty="0">
                <a:solidFill>
                  <a:srgbClr val="FF0000"/>
                </a:solidFill>
              </a:rPr>
              <a:t>č</a:t>
            </a:r>
            <a:r>
              <a:rPr lang="cs-CZ" sz="2800" b="1" i="1" dirty="0" smtClean="0">
                <a:solidFill>
                  <a:srgbClr val="FF0000"/>
                </a:solidFill>
              </a:rPr>
              <a:t>íslovkou </a:t>
            </a:r>
            <a:r>
              <a:rPr lang="cs-CZ" sz="2800" dirty="0" smtClean="0"/>
              <a:t>– Jen </a:t>
            </a:r>
            <a:r>
              <a:rPr lang="cs-CZ" sz="2800" u="sng" dirty="0" smtClean="0"/>
              <a:t>dva</a:t>
            </a:r>
            <a:r>
              <a:rPr lang="cs-CZ" sz="2800" dirty="0" smtClean="0"/>
              <a:t> doběhli do cíle.</a:t>
            </a:r>
          </a:p>
          <a:p>
            <a:r>
              <a:rPr lang="cs-CZ" sz="2800" b="1" i="1" dirty="0">
                <a:solidFill>
                  <a:srgbClr val="FF0000"/>
                </a:solidFill>
              </a:rPr>
              <a:t>i</a:t>
            </a:r>
            <a:r>
              <a:rPr lang="cs-CZ" sz="2800" b="1" i="1" dirty="0" smtClean="0">
                <a:solidFill>
                  <a:srgbClr val="FF0000"/>
                </a:solidFill>
              </a:rPr>
              <a:t>nfinitivem slovesa </a:t>
            </a:r>
            <a:r>
              <a:rPr lang="cs-CZ" sz="2800" dirty="0" smtClean="0"/>
              <a:t>– </a:t>
            </a:r>
            <a:r>
              <a:rPr lang="cs-CZ" sz="2800" u="sng" dirty="0" smtClean="0"/>
              <a:t>Lhát</a:t>
            </a:r>
            <a:r>
              <a:rPr lang="cs-CZ" sz="2800" dirty="0" smtClean="0"/>
              <a:t> se nevyplácí.</a:t>
            </a:r>
          </a:p>
          <a:p>
            <a:r>
              <a:rPr lang="cs-CZ" sz="2800" b="1" i="1" dirty="0">
                <a:solidFill>
                  <a:srgbClr val="FF0000"/>
                </a:solidFill>
              </a:rPr>
              <a:t>s</a:t>
            </a:r>
            <a:r>
              <a:rPr lang="cs-CZ" sz="2800" b="1" i="1" dirty="0" smtClean="0">
                <a:solidFill>
                  <a:srgbClr val="FF0000"/>
                </a:solidFill>
              </a:rPr>
              <a:t>lovem nesklonným </a:t>
            </a:r>
            <a:r>
              <a:rPr lang="cs-CZ" sz="2800" dirty="0" smtClean="0"/>
              <a:t>– Každé </a:t>
            </a:r>
            <a:r>
              <a:rPr lang="cs-CZ" sz="2800" u="sng" dirty="0" smtClean="0"/>
              <a:t>proč</a:t>
            </a:r>
            <a:r>
              <a:rPr lang="cs-CZ" sz="2800" dirty="0" smtClean="0"/>
              <a:t> má své proto.</a:t>
            </a:r>
          </a:p>
          <a:p>
            <a:pPr>
              <a:buNone/>
            </a:pPr>
            <a:r>
              <a:rPr lang="cs-CZ" sz="2800" dirty="0" smtClean="0"/>
              <a:t>                                            Ozvalo se hlasité </a:t>
            </a:r>
            <a:r>
              <a:rPr lang="cs-CZ" sz="2800" u="sng" dirty="0" smtClean="0"/>
              <a:t>hurá.</a:t>
            </a:r>
          </a:p>
          <a:p>
            <a:pPr>
              <a:buNone/>
            </a:pPr>
            <a:endParaRPr lang="cs-CZ" sz="2800" dirty="0"/>
          </a:p>
        </p:txBody>
      </p:sp>
      <p:pic>
        <p:nvPicPr>
          <p:cNvPr id="2051" name="Picture 3" descr="C:\Users\doma\AppData\Local\Microsoft\Windows\INetCache\IE\UNH5CRI4\MC90002338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15206" y="428604"/>
            <a:ext cx="1637690" cy="1927555"/>
          </a:xfrm>
          <a:prstGeom prst="rect">
            <a:avLst/>
          </a:prstGeom>
          <a:noFill/>
        </p:spPr>
      </p:pic>
      <p:pic>
        <p:nvPicPr>
          <p:cNvPr id="2056" name="Picture 8" descr="C:\Users\doma\AppData\Local\Microsoft\Windows\INetCache\IE\UNH5CRI4\MC90035717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15272" y="2428868"/>
            <a:ext cx="1143008" cy="2306227"/>
          </a:xfrm>
          <a:prstGeom prst="rect">
            <a:avLst/>
          </a:prstGeom>
          <a:noFill/>
        </p:spPr>
      </p:pic>
      <p:pic>
        <p:nvPicPr>
          <p:cNvPr id="2058" name="Picture 10" descr="C:\Users\doma\AppData\Local\Microsoft\Windows\INetCache\IE\48P8NKFT\MC90023289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5" y="5139082"/>
            <a:ext cx="1500198" cy="1718918"/>
          </a:xfrm>
          <a:prstGeom prst="rect">
            <a:avLst/>
          </a:prstGeom>
          <a:noFill/>
        </p:spPr>
      </p:pic>
      <p:pic>
        <p:nvPicPr>
          <p:cNvPr id="2059" name="Picture 11" descr="C:\Users\doma\AppData\Local\Microsoft\Windows\INetCache\IE\48P8NKFT\MC900232899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7" y="5220935"/>
            <a:ext cx="1428760" cy="16370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5" dur="500"/>
                                        <p:tgtEl>
                                          <p:spTgt spid="2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20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1000132"/>
          </a:xfrm>
        </p:spPr>
        <p:txBody>
          <a:bodyPr/>
          <a:lstStyle/>
          <a:p>
            <a:r>
              <a:rPr lang="cs-CZ" dirty="0" smtClean="0"/>
              <a:t>Druhy podmětu: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757758"/>
          </a:xfrm>
        </p:spPr>
        <p:txBody>
          <a:bodyPr>
            <a:normAutofit fontScale="92500" lnSpcReduction="10000"/>
          </a:bodyPr>
          <a:lstStyle/>
          <a:p>
            <a:r>
              <a:rPr lang="cs-CZ" b="1" i="1" dirty="0">
                <a:solidFill>
                  <a:srgbClr val="FF0000"/>
                </a:solidFill>
              </a:rPr>
              <a:t>v</a:t>
            </a:r>
            <a:r>
              <a:rPr lang="cs-CZ" b="1" i="1" dirty="0" smtClean="0">
                <a:solidFill>
                  <a:srgbClr val="FF0000"/>
                </a:solidFill>
              </a:rPr>
              <a:t>yjádřený </a:t>
            </a:r>
            <a:r>
              <a:rPr lang="cs-CZ" dirty="0" smtClean="0"/>
              <a:t>– ve větě je (viz předchozí možnosti)</a:t>
            </a:r>
          </a:p>
          <a:p>
            <a:r>
              <a:rPr lang="cs-CZ" b="1" i="1" dirty="0">
                <a:solidFill>
                  <a:srgbClr val="FF0000"/>
                </a:solidFill>
              </a:rPr>
              <a:t>n</a:t>
            </a:r>
            <a:r>
              <a:rPr lang="cs-CZ" b="1" i="1" dirty="0" smtClean="0">
                <a:solidFill>
                  <a:srgbClr val="FF0000"/>
                </a:solidFill>
              </a:rPr>
              <a:t>evyjádřený</a:t>
            </a:r>
            <a:r>
              <a:rPr lang="cs-CZ" dirty="0" smtClean="0"/>
              <a:t> – ve větě není napsán, ale známe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ho z předchozích vět, ze souvislosti</a:t>
            </a:r>
          </a:p>
          <a:p>
            <a:pPr>
              <a:buNone/>
            </a:pPr>
            <a:r>
              <a:rPr lang="cs-CZ" dirty="0" smtClean="0"/>
              <a:t>                               nebo si ho můžeme doplnit podle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tvaru slovesa (Učíme se anglicky.-</a:t>
            </a:r>
            <a:r>
              <a:rPr lang="cs-CZ" u="sng" dirty="0" smtClean="0"/>
              <a:t>my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Vlk přiběhl do chaloupky. Sežral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babičku.- </a:t>
            </a:r>
            <a:r>
              <a:rPr lang="cs-CZ" u="sng" dirty="0" smtClean="0"/>
              <a:t>vlk</a:t>
            </a:r>
            <a:r>
              <a:rPr lang="cs-CZ" dirty="0" smtClean="0"/>
              <a:t>)</a:t>
            </a:r>
          </a:p>
          <a:p>
            <a:r>
              <a:rPr lang="cs-CZ" b="1" i="1" dirty="0">
                <a:solidFill>
                  <a:srgbClr val="FF0000"/>
                </a:solidFill>
              </a:rPr>
              <a:t>v</a:t>
            </a:r>
            <a:r>
              <a:rPr lang="cs-CZ" b="1" i="1" dirty="0" smtClean="0">
                <a:solidFill>
                  <a:srgbClr val="FF0000"/>
                </a:solidFill>
              </a:rPr>
              <a:t>šeobecný</a:t>
            </a:r>
            <a:r>
              <a:rPr lang="cs-CZ" dirty="0" smtClean="0"/>
              <a:t> – podmět není vyjádřen, ale není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ani znám, </a:t>
            </a:r>
            <a:r>
              <a:rPr lang="cs-CZ" u="sng" dirty="0" smtClean="0"/>
              <a:t>(lidé, člověk, někdo,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</a:t>
            </a:r>
            <a:r>
              <a:rPr lang="cs-CZ" u="sng" dirty="0" smtClean="0"/>
              <a:t>všichni </a:t>
            </a:r>
            <a:r>
              <a:rPr lang="cs-CZ" dirty="0" smtClean="0"/>
              <a:t>)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Psali to v novinách. Prodávají to na tržnici.</a:t>
            </a:r>
            <a:endParaRPr lang="cs-CZ" dirty="0"/>
          </a:p>
        </p:txBody>
      </p:sp>
      <p:pic>
        <p:nvPicPr>
          <p:cNvPr id="3079" name="Picture 7" descr="C:\Users\doma\AppData\Local\Microsoft\Windows\INetCache\IE\UNH5CRI4\MC900424724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2428868"/>
            <a:ext cx="1831975" cy="1908175"/>
          </a:xfrm>
          <a:prstGeom prst="rect">
            <a:avLst/>
          </a:prstGeom>
          <a:noFill/>
        </p:spPr>
      </p:pic>
      <p:pic>
        <p:nvPicPr>
          <p:cNvPr id="3081" name="Picture 9" descr="C:\Users\doma\AppData\Local\Microsoft\Windows\INetCache\IE\5Y42SL5Z\MC90015719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58082" y="3857628"/>
            <a:ext cx="1282382" cy="1714488"/>
          </a:xfrm>
          <a:prstGeom prst="rect">
            <a:avLst/>
          </a:prstGeom>
          <a:noFill/>
        </p:spPr>
      </p:pic>
      <p:pic>
        <p:nvPicPr>
          <p:cNvPr id="3086" name="Picture 14" descr="C:\Users\doma\AppData\Local\Microsoft\Windows\INetCache\IE\UNH5CRI4\MC90039097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4786322"/>
            <a:ext cx="1517904" cy="181142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30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6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1" dur="500"/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Vyhledejte ve větách podměty: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Vy jste o tom nevěděli?</a:t>
            </a:r>
          </a:p>
          <a:p>
            <a:r>
              <a:rPr lang="cs-CZ" dirty="0" smtClean="0"/>
              <a:t>Exotická zvířata se u nás chovají většinou jen v ZOO.</a:t>
            </a:r>
          </a:p>
          <a:p>
            <a:r>
              <a:rPr lang="cs-CZ" dirty="0" smtClean="0"/>
              <a:t>Někdy je těžké přiznat svou chybu.</a:t>
            </a:r>
          </a:p>
          <a:p>
            <a:r>
              <a:rPr lang="cs-CZ" dirty="0" smtClean="0"/>
              <a:t>Jenom dva mohou postoupit do finále.</a:t>
            </a:r>
          </a:p>
          <a:p>
            <a:r>
              <a:rPr lang="cs-CZ" dirty="0" smtClean="0"/>
              <a:t>Včera mi někdo ukradl peníze.</a:t>
            </a:r>
          </a:p>
          <a:p>
            <a:r>
              <a:rPr lang="cs-CZ" dirty="0" smtClean="0"/>
              <a:t>Rychlejší a šikovnější pomohou těm pomalejším.</a:t>
            </a:r>
          </a:p>
          <a:p>
            <a:r>
              <a:rPr lang="cs-CZ" dirty="0" smtClean="0"/>
              <a:t>U vlaku postávají skupiny turistů.</a:t>
            </a:r>
          </a:p>
          <a:p>
            <a:r>
              <a:rPr lang="cs-CZ" dirty="0" smtClean="0"/>
              <a:t>Včera večer to říkali ve zprávách.</a:t>
            </a:r>
          </a:p>
          <a:p>
            <a:r>
              <a:rPr lang="cs-CZ" dirty="0" smtClean="0"/>
              <a:t> Nedávno jsme se to učili ve škole.   </a:t>
            </a:r>
          </a:p>
          <a:p>
            <a:r>
              <a:rPr lang="cs-CZ" dirty="0" smtClean="0"/>
              <a:t>Z kozího chlívku se ozývalo </a:t>
            </a:r>
            <a:r>
              <a:rPr lang="cs-CZ" dirty="0" err="1" smtClean="0"/>
              <a:t>mééé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053" name="Picture 5" descr="C:\Users\doma\AppData\Local\Microsoft\Windows\INetCache\IE\5Y42SL5Z\MC90033794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286644" y="2786058"/>
            <a:ext cx="1655064" cy="1829714"/>
          </a:xfrm>
          <a:prstGeom prst="rect">
            <a:avLst/>
          </a:prstGeom>
          <a:noFill/>
        </p:spPr>
      </p:pic>
      <p:pic>
        <p:nvPicPr>
          <p:cNvPr id="2055" name="Picture 7" descr="C:\Users\doma\AppData\Local\Microsoft\Windows\INetCache\IE\O3B173V9\MC90003635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500958" y="0"/>
            <a:ext cx="1643042" cy="1249449"/>
          </a:xfrm>
          <a:prstGeom prst="rect">
            <a:avLst/>
          </a:prstGeom>
          <a:noFill/>
        </p:spPr>
      </p:pic>
      <p:pic>
        <p:nvPicPr>
          <p:cNvPr id="2057" name="Picture 9" descr="C:\Users\doma\AppData\Local\Microsoft\Windows\INetCache\IE\48P8NKFT\MC90028750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286644" y="4714884"/>
            <a:ext cx="1597140" cy="1928826"/>
          </a:xfrm>
          <a:prstGeom prst="rect">
            <a:avLst/>
          </a:prstGeom>
          <a:noFill/>
        </p:spPr>
      </p:pic>
      <p:cxnSp>
        <p:nvCxnSpPr>
          <p:cNvPr id="29" name="Přímá spojovací čára 28"/>
          <p:cNvCxnSpPr/>
          <p:nvPr/>
        </p:nvCxnSpPr>
        <p:spPr>
          <a:xfrm>
            <a:off x="857224" y="2285992"/>
            <a:ext cx="35719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3" name="Přímá spojovací čára 32"/>
          <p:cNvCxnSpPr/>
          <p:nvPr/>
        </p:nvCxnSpPr>
        <p:spPr>
          <a:xfrm>
            <a:off x="2000232" y="2714620"/>
            <a:ext cx="928694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5" name="Přímá spojovací čára 34"/>
          <p:cNvCxnSpPr/>
          <p:nvPr/>
        </p:nvCxnSpPr>
        <p:spPr>
          <a:xfrm>
            <a:off x="2857488" y="3071810"/>
            <a:ext cx="100013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7" name="Přímá spojovací čára 36"/>
          <p:cNvCxnSpPr/>
          <p:nvPr/>
        </p:nvCxnSpPr>
        <p:spPr>
          <a:xfrm>
            <a:off x="1785918" y="3500438"/>
            <a:ext cx="428628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9" name="Přímá spojovací čára 38"/>
          <p:cNvCxnSpPr/>
          <p:nvPr/>
        </p:nvCxnSpPr>
        <p:spPr>
          <a:xfrm>
            <a:off x="2071670" y="3929066"/>
            <a:ext cx="785818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1" name="Přímá spojovací čára 40"/>
          <p:cNvCxnSpPr/>
          <p:nvPr/>
        </p:nvCxnSpPr>
        <p:spPr>
          <a:xfrm>
            <a:off x="857224" y="4286256"/>
            <a:ext cx="2714644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43" name="Přímá spojovací čára 42"/>
          <p:cNvCxnSpPr/>
          <p:nvPr/>
        </p:nvCxnSpPr>
        <p:spPr>
          <a:xfrm>
            <a:off x="3214678" y="4714884"/>
            <a:ext cx="928694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46" name="TextovéPole 45"/>
          <p:cNvSpPr txBox="1"/>
          <p:nvPr/>
        </p:nvSpPr>
        <p:spPr>
          <a:xfrm>
            <a:off x="5357818" y="4786322"/>
            <a:ext cx="16717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oni- všeobecný</a:t>
            </a:r>
            <a:endParaRPr lang="cs-CZ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5357818" y="5143512"/>
            <a:ext cx="19015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 - nevyjádřený</a:t>
            </a:r>
            <a:endParaRPr lang="cs-CZ" dirty="0"/>
          </a:p>
        </p:txBody>
      </p:sp>
      <p:cxnSp>
        <p:nvCxnSpPr>
          <p:cNvPr id="49" name="Přímá spojovací čára 48"/>
          <p:cNvCxnSpPr/>
          <p:nvPr/>
        </p:nvCxnSpPr>
        <p:spPr>
          <a:xfrm>
            <a:off x="4500562" y="5929330"/>
            <a:ext cx="71438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7" dur="500"/>
                                        <p:tgtEl>
                                          <p:spTgt spid="20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6" fill="hold">
                      <p:stCondLst>
                        <p:cond delay="indefinite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4" fill="hold">
                      <p:stCondLst>
                        <p:cond delay="indefinite"/>
                      </p:stCondLst>
                      <p:childTnLst>
                        <p:par>
                          <p:cTn id="115" fill="hold">
                            <p:stCondLst>
                              <p:cond delay="0"/>
                            </p:stCondLst>
                            <p:childTnLst>
                              <p:par>
                                <p:cTn id="1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9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6" fill="hold">
                      <p:stCondLst>
                        <p:cond delay="indefinite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1" dur="5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2" fill="hold">
                      <p:stCondLst>
                        <p:cond delay="indefinite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42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46" grpId="0"/>
      <p:bldP spid="4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571480"/>
            <a:ext cx="8229600" cy="928694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Rozliš podmět nevyjádřený a všeobecný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786346"/>
          </a:xfrm>
        </p:spPr>
        <p:txBody>
          <a:bodyPr>
            <a:normAutofit/>
          </a:bodyPr>
          <a:lstStyle/>
          <a:p>
            <a:r>
              <a:rPr lang="cs-CZ" dirty="0" smtClean="0"/>
              <a:t>Čekali na nás před divadlem.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nevyjádřený</a:t>
            </a:r>
          </a:p>
          <a:p>
            <a:r>
              <a:rPr lang="cs-CZ" dirty="0" smtClean="0"/>
              <a:t> V té restauraci výborně vaří.</a:t>
            </a:r>
          </a:p>
          <a:p>
            <a:pPr>
              <a:buNone/>
            </a:pPr>
            <a:r>
              <a:rPr lang="cs-CZ" i="1" dirty="0" smtClean="0">
                <a:solidFill>
                  <a:srgbClr val="FF0000"/>
                </a:solidFill>
              </a:rPr>
              <a:t>     všeobecný</a:t>
            </a:r>
          </a:p>
          <a:p>
            <a:r>
              <a:rPr lang="cs-CZ" dirty="0" smtClean="0"/>
              <a:t> Už jste se seznámili s novými sousedy?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i="1" dirty="0" smtClean="0">
                <a:solidFill>
                  <a:srgbClr val="FF0000"/>
                </a:solidFill>
              </a:rPr>
              <a:t>nevyjádřený</a:t>
            </a:r>
          </a:p>
          <a:p>
            <a:r>
              <a:rPr lang="cs-CZ" dirty="0" smtClean="0"/>
              <a:t> Rádi vám se vším pomůžeme.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i="1" dirty="0" smtClean="0">
                <a:solidFill>
                  <a:srgbClr val="FF0000"/>
                </a:solidFill>
              </a:rPr>
              <a:t>nevyjádřený</a:t>
            </a:r>
          </a:p>
          <a:p>
            <a:r>
              <a:rPr lang="cs-CZ" dirty="0" smtClean="0"/>
              <a:t> V rádiu dnes hráli samé hezké písničky.</a:t>
            </a:r>
          </a:p>
          <a:p>
            <a:pPr>
              <a:buNone/>
            </a:pPr>
            <a:r>
              <a:rPr lang="cs-CZ" dirty="0" smtClean="0"/>
              <a:t>     </a:t>
            </a:r>
            <a:r>
              <a:rPr lang="cs-CZ" i="1" dirty="0" smtClean="0">
                <a:solidFill>
                  <a:srgbClr val="FF0000"/>
                </a:solidFill>
              </a:rPr>
              <a:t>všeobecný</a:t>
            </a:r>
            <a:endParaRPr lang="cs-CZ" i="1" dirty="0">
              <a:solidFill>
                <a:srgbClr val="FF0000"/>
              </a:solidFill>
            </a:endParaRPr>
          </a:p>
        </p:txBody>
      </p:sp>
      <p:pic>
        <p:nvPicPr>
          <p:cNvPr id="3076" name="Picture 4" descr="C:\Users\doma\AppData\Local\Microsoft\Windows\INetCache\IE\UNH5CRI4\MC900406350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1428736"/>
            <a:ext cx="1847850" cy="1581150"/>
          </a:xfrm>
          <a:prstGeom prst="rect">
            <a:avLst/>
          </a:prstGeom>
          <a:noFill/>
        </p:spPr>
      </p:pic>
      <p:pic>
        <p:nvPicPr>
          <p:cNvPr id="3080" name="Picture 8" descr="C:\Users\doma\AppData\Local\Microsoft\Windows\INetCache\IE\UNH5CRI4\MC900409837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58016" y="3071810"/>
            <a:ext cx="2071702" cy="1791645"/>
          </a:xfrm>
          <a:prstGeom prst="rect">
            <a:avLst/>
          </a:prstGeom>
          <a:noFill/>
        </p:spPr>
      </p:pic>
      <p:pic>
        <p:nvPicPr>
          <p:cNvPr id="3083" name="Picture 11" descr="C:\Users\doma\AppData\Local\Microsoft\Windows\INetCache\IE\UNH5CRI4\MC900349141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358082" y="4786322"/>
            <a:ext cx="1431036" cy="18635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5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0" dur="5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1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8" dur="500"/>
                                        <p:tgtEl>
                                          <p:spTgt spid="30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000" dirty="0" smtClean="0"/>
              <a:t>Doplň podmět vyjádřený daným slovním druhem: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                 1</a:t>
            </a:r>
            <a:r>
              <a:rPr lang="cs-CZ" dirty="0" smtClean="0"/>
              <a:t>                  se na jaře vracejí z teplých krajin.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>
                <a:solidFill>
                  <a:srgbClr val="FF0000"/>
                </a:solidFill>
              </a:rPr>
              <a:t>ptáci, čápi, vlaštovky</a:t>
            </a:r>
          </a:p>
          <a:p>
            <a:r>
              <a:rPr lang="cs-CZ" dirty="0" smtClean="0"/>
              <a:t>                 </a:t>
            </a:r>
            <a:r>
              <a:rPr lang="cs-CZ" sz="2000" b="1" dirty="0" smtClean="0"/>
              <a:t>5</a:t>
            </a:r>
            <a:r>
              <a:rPr lang="cs-CZ" dirty="0" smtClean="0"/>
              <a:t>                 za jízdy s řidičem je zakázáno.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>
                <a:solidFill>
                  <a:srgbClr val="FF0000"/>
                </a:solidFill>
              </a:rPr>
              <a:t>mluvit</a:t>
            </a:r>
          </a:p>
          <a:p>
            <a:r>
              <a:rPr lang="cs-CZ" dirty="0" smtClean="0"/>
              <a:t>                 </a:t>
            </a:r>
            <a:r>
              <a:rPr lang="cs-CZ" b="1" dirty="0" smtClean="0"/>
              <a:t>2</a:t>
            </a:r>
            <a:r>
              <a:rPr lang="cs-CZ" dirty="0" smtClean="0"/>
              <a:t>                  byl dopraven do nemocnice.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>
                <a:solidFill>
                  <a:srgbClr val="FF0000"/>
                </a:solidFill>
              </a:rPr>
              <a:t>nemocný, zraněný</a:t>
            </a:r>
          </a:p>
          <a:p>
            <a:r>
              <a:rPr lang="cs-CZ" sz="2400" b="1" dirty="0" smtClean="0"/>
              <a:t>                    3</a:t>
            </a:r>
            <a:r>
              <a:rPr lang="cs-CZ" dirty="0" smtClean="0"/>
              <a:t>                 by měl umět poskytnout první </a:t>
            </a:r>
          </a:p>
          <a:p>
            <a:pPr>
              <a:buNone/>
            </a:pPr>
            <a:r>
              <a:rPr lang="cs-CZ" dirty="0" smtClean="0"/>
              <a:t>    </a:t>
            </a:r>
            <a:r>
              <a:rPr lang="cs-CZ" i="1" dirty="0" smtClean="0">
                <a:solidFill>
                  <a:srgbClr val="FF0000"/>
                </a:solidFill>
              </a:rPr>
              <a:t>každý                                      </a:t>
            </a:r>
            <a:r>
              <a:rPr lang="cs-CZ" dirty="0" smtClean="0"/>
              <a:t>pomoc.</a:t>
            </a:r>
            <a:endParaRPr lang="cs-CZ" dirty="0"/>
          </a:p>
        </p:txBody>
      </p:sp>
      <p:cxnSp>
        <p:nvCxnSpPr>
          <p:cNvPr id="7" name="Přímá spojovací čára 6"/>
          <p:cNvCxnSpPr/>
          <p:nvPr/>
        </p:nvCxnSpPr>
        <p:spPr>
          <a:xfrm>
            <a:off x="857224" y="2357430"/>
            <a:ext cx="278608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785786" y="3357562"/>
            <a:ext cx="2857520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>
            <a:off x="857224" y="4214818"/>
            <a:ext cx="278608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785786" y="5286388"/>
            <a:ext cx="2786082" cy="1588"/>
          </a:xfrm>
          <a:prstGeom prst="line">
            <a:avLst/>
          </a:prstGeom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pic>
        <p:nvPicPr>
          <p:cNvPr id="4098" name="Picture 2" descr="C:\Users\doma\AppData\Local\Microsoft\Windows\INetCache\IE\48P8NKFT\MC900411638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16" y="357166"/>
            <a:ext cx="1165225" cy="1619250"/>
          </a:xfrm>
          <a:prstGeom prst="rect">
            <a:avLst/>
          </a:prstGeom>
          <a:noFill/>
        </p:spPr>
      </p:pic>
      <p:pic>
        <p:nvPicPr>
          <p:cNvPr id="4099" name="Picture 3" descr="C:\Users\doma\AppData\Local\Microsoft\Windows\INetCache\IE\48P8NKFT\MC90005261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975620" y="0"/>
            <a:ext cx="1168380" cy="1071570"/>
          </a:xfrm>
          <a:prstGeom prst="rect">
            <a:avLst/>
          </a:prstGeom>
          <a:noFill/>
        </p:spPr>
      </p:pic>
      <p:pic>
        <p:nvPicPr>
          <p:cNvPr id="4100" name="Picture 4" descr="C:\Users\doma\AppData\Local\Microsoft\Windows\INetCache\IE\48P8NKFT\MC900388956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768" y="5228539"/>
            <a:ext cx="1812341" cy="1629461"/>
          </a:xfrm>
          <a:prstGeom prst="rect">
            <a:avLst/>
          </a:prstGeom>
          <a:noFill/>
        </p:spPr>
      </p:pic>
      <p:pic>
        <p:nvPicPr>
          <p:cNvPr id="4103" name="Picture 7" descr="C:\Users\doma\AppData\Local\Microsoft\Windows\INetCache\IE\5Y42SL5Z\MC900360942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714612" y="5051146"/>
            <a:ext cx="1333195" cy="180685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8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4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5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6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1" dur="500"/>
                                        <p:tgtEl>
                                          <p:spTgt spid="410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28596" y="714356"/>
            <a:ext cx="8229600" cy="642942"/>
          </a:xfrm>
        </p:spPr>
        <p:txBody>
          <a:bodyPr>
            <a:noAutofit/>
          </a:bodyPr>
          <a:lstStyle/>
          <a:p>
            <a:r>
              <a:rPr lang="cs-CZ" sz="4000" dirty="0" smtClean="0"/>
              <a:t>Zopakuj si shodu podmětu s přísudkem:</a:t>
            </a:r>
            <a:endParaRPr lang="cs-CZ" sz="4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500174"/>
            <a:ext cx="8472518" cy="4824426"/>
          </a:xfrm>
        </p:spPr>
        <p:txBody>
          <a:bodyPr/>
          <a:lstStyle/>
          <a:p>
            <a:pPr>
              <a:buNone/>
            </a:pPr>
            <a:r>
              <a:rPr lang="cs-CZ" smtClean="0"/>
              <a:t>Žáby v rybníku hlasitě kuňkal__.</a:t>
            </a:r>
          </a:p>
          <a:p>
            <a:pPr>
              <a:buNone/>
            </a:pPr>
            <a:r>
              <a:rPr lang="cs-CZ" smtClean="0"/>
              <a:t>Sportovci podal__ vynikající výkony.</a:t>
            </a:r>
          </a:p>
          <a:p>
            <a:pPr>
              <a:buNone/>
            </a:pPr>
            <a:r>
              <a:rPr lang="cs-CZ" smtClean="0"/>
              <a:t>Hloučky turistů postával__ před Staroměstským orlojem.</a:t>
            </a:r>
          </a:p>
          <a:p>
            <a:pPr>
              <a:buNone/>
            </a:pPr>
            <a:r>
              <a:rPr lang="cs-CZ" smtClean="0"/>
              <a:t>Děti si hrál__ na pískovišti.</a:t>
            </a:r>
          </a:p>
          <a:p>
            <a:pPr>
              <a:buNone/>
            </a:pPr>
            <a:r>
              <a:rPr lang="cs-CZ" smtClean="0"/>
              <a:t>Koťata si hrál__ s klubíčkem vlny.</a:t>
            </a:r>
          </a:p>
          <a:p>
            <a:pPr>
              <a:buNone/>
            </a:pPr>
            <a:r>
              <a:rPr lang="cs-CZ" smtClean="0"/>
              <a:t>Všechny stroje pracoval__ naplno.</a:t>
            </a:r>
          </a:p>
          <a:p>
            <a:pPr>
              <a:buNone/>
            </a:pPr>
            <a:r>
              <a:rPr lang="cs-CZ" smtClean="0"/>
              <a:t>Maminky i tatínkové se přišl__ podívat na vystoupení dětí.</a:t>
            </a:r>
          </a:p>
          <a:p>
            <a:pPr>
              <a:buNone/>
            </a:pPr>
            <a:r>
              <a:rPr lang="cs-CZ" smtClean="0"/>
              <a:t>Ve skleníku se nám urodil__ okurky a papriky.</a:t>
            </a:r>
          </a:p>
          <a:p>
            <a:pPr>
              <a:buNone/>
            </a:pPr>
            <a:r>
              <a:rPr lang="cs-CZ" smtClean="0"/>
              <a:t>Vedle talířů ležel__ lžíce, nože a vidličky.</a:t>
            </a:r>
          </a:p>
          <a:p>
            <a:pPr>
              <a:buNone/>
            </a:pPr>
            <a:r>
              <a:rPr lang="cs-CZ" smtClean="0"/>
              <a:t>Na krmítko v zimě přilétal__ vrabci i sýkorky.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14876" y="1428737"/>
            <a:ext cx="5095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786050" y="2000240"/>
            <a:ext cx="27122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29058" y="2500306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2071670" y="2928934"/>
            <a:ext cx="42862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428860" y="3429000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a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857620" y="3857628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572000" y="4357695"/>
            <a:ext cx="285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143372" y="4857760"/>
            <a:ext cx="33214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857488" y="5286388"/>
            <a:ext cx="35719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14810" y="5786454"/>
            <a:ext cx="4286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i</a:t>
            </a:r>
            <a:endParaRPr lang="cs-CZ" sz="2400" dirty="0">
              <a:solidFill>
                <a:srgbClr val="FF0000"/>
              </a:solidFill>
            </a:endParaRPr>
          </a:p>
        </p:txBody>
      </p:sp>
      <p:pic>
        <p:nvPicPr>
          <p:cNvPr id="5122" name="Picture 2" descr="C:\Users\doma\AppData\Local\Microsoft\Windows\INetCache\IE\48P8NKFT\MC900391452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72264" y="1285860"/>
            <a:ext cx="1818742" cy="1200607"/>
          </a:xfrm>
          <a:prstGeom prst="rect">
            <a:avLst/>
          </a:prstGeom>
          <a:noFill/>
        </p:spPr>
      </p:pic>
      <p:pic>
        <p:nvPicPr>
          <p:cNvPr id="5123" name="Picture 3" descr="C:\Users\doma\AppData\Local\Microsoft\Windows\INetCache\IE\UNH5CRI4\MC900396476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307774" y="2928934"/>
            <a:ext cx="1525690" cy="1571636"/>
          </a:xfrm>
          <a:prstGeom prst="rect">
            <a:avLst/>
          </a:prstGeom>
          <a:noFill/>
        </p:spPr>
      </p:pic>
      <p:pic>
        <p:nvPicPr>
          <p:cNvPr id="5128" name="Picture 8" descr="C:\Users\doma\AppData\Local\Microsoft\Windows\INetCache\IE\48P8NKFT\MC900436157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072330" y="4892304"/>
            <a:ext cx="2071670" cy="16180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9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3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84" dur="500"/>
                                        <p:tgtEl>
                                          <p:spTgt spid="51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Citace a zdroje: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Autorem materiálu a všech jeho částí je </a:t>
            </a:r>
          </a:p>
          <a:p>
            <a:pPr>
              <a:buNone/>
            </a:pPr>
            <a:r>
              <a:rPr lang="cs-CZ" dirty="0" smtClean="0"/>
              <a:t>Mgr. Jana Chmelíková</a:t>
            </a:r>
          </a:p>
          <a:p>
            <a:pPr>
              <a:buNone/>
            </a:pPr>
            <a:r>
              <a:rPr lang="cs-CZ" dirty="0" smtClean="0"/>
              <a:t>Ilustrace kliparty </a:t>
            </a:r>
            <a:r>
              <a:rPr lang="cs-CZ" smtClean="0"/>
              <a:t>MS Office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215</TotalTime>
  <Words>628</Words>
  <Application>Microsoft Office PowerPoint</Application>
  <PresentationFormat>Předvádění na obrazovce (4:3)</PresentationFormat>
  <Paragraphs>112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5" baseType="lpstr">
      <vt:lpstr>Calibri</vt:lpstr>
      <vt:lpstr>Constantia</vt:lpstr>
      <vt:lpstr>Times New Roman</vt:lpstr>
      <vt:lpstr>Wingdings 2</vt:lpstr>
      <vt:lpstr>Tok</vt:lpstr>
      <vt:lpstr>Prezentace aplikace PowerPoint</vt:lpstr>
      <vt:lpstr>Podmět</vt:lpstr>
      <vt:lpstr>Podmět může být:</vt:lpstr>
      <vt:lpstr>Vyjádření podmětu:</vt:lpstr>
      <vt:lpstr>Druhy podmětu:</vt:lpstr>
      <vt:lpstr>Vyhledejte ve větách podměty:</vt:lpstr>
      <vt:lpstr>Rozliš podmět nevyjádřený a všeobecný:</vt:lpstr>
      <vt:lpstr>Doplň podmět vyjádřený daným slovním druhem:</vt:lpstr>
      <vt:lpstr>Zopakuj si shodu podmětu s přísudkem:</vt:lpstr>
      <vt:lpstr>Citace a zdroje:</vt:lpstr>
    </vt:vector>
  </TitlesOfParts>
  <Company>Windows Xp Ultimate 2008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doma</dc:creator>
  <cp:lastModifiedBy>sborovna1</cp:lastModifiedBy>
  <cp:revision>39</cp:revision>
  <dcterms:created xsi:type="dcterms:W3CDTF">2014-02-28T18:35:32Z</dcterms:created>
  <dcterms:modified xsi:type="dcterms:W3CDTF">2014-03-28T13:43:07Z</dcterms:modified>
</cp:coreProperties>
</file>