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1BA9D-8F48-43DE-B523-D888A42A4E7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53512-192D-4724-BE09-9867AEE3E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1BA9D-8F48-43DE-B523-D888A42A4E7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53512-192D-4724-BE09-9867AEE3E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1BA9D-8F48-43DE-B523-D888A42A4E7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53512-192D-4724-BE09-9867AEE3E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1BA9D-8F48-43DE-B523-D888A42A4E7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53512-192D-4724-BE09-9867AEE3E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1BA9D-8F48-43DE-B523-D888A42A4E7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53512-192D-4724-BE09-9867AEE3E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1BA9D-8F48-43DE-B523-D888A42A4E7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53512-192D-4724-BE09-9867AEE3E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1BA9D-8F48-43DE-B523-D888A42A4E7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53512-192D-4724-BE09-9867AEE3E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1BA9D-8F48-43DE-B523-D888A42A4E7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53512-192D-4724-BE09-9867AEE3E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1BA9D-8F48-43DE-B523-D888A42A4E7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53512-192D-4724-BE09-9867AEE3E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1BA9D-8F48-43DE-B523-D888A42A4E7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53512-192D-4724-BE09-9867AEE3E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1BA9D-8F48-43DE-B523-D888A42A4E7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53512-192D-4724-BE09-9867AEE3E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1BA9D-8F48-43DE-B523-D888A42A4E74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553512-192D-4724-BE09-9867AEE3E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ransition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8379269"/>
              </p:ext>
            </p:extLst>
          </p:nvPr>
        </p:nvGraphicFramePr>
        <p:xfrm>
          <a:off x="1333500" y="1628775"/>
          <a:ext cx="6767513" cy="473361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Jazyk a jazyková komunikace.Český jazyk a literatura.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VY_32_INOVACE_13_6Č-Předmět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Jana Chmelíková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březen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: 8.4.2014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slouží k seznámení žáků s větným členem, možnostmi jeho vyjádření, je zakončena dvěma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praktickými cvičeními a tajenkou.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Předmět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v</a:t>
            </a:r>
            <a:r>
              <a:rPr lang="cs-CZ" b="1" dirty="0" smtClean="0"/>
              <a:t>yjadřuje osobu, zvíře nebo věc, které slovesný děj přímo zasahuje nebo kterých se přímo týká</a:t>
            </a:r>
            <a:r>
              <a:rPr lang="cs-CZ" dirty="0" smtClean="0"/>
              <a:t>  (babička čte </a:t>
            </a:r>
            <a:r>
              <a:rPr lang="cs-CZ" b="1" dirty="0" smtClean="0">
                <a:solidFill>
                  <a:srgbClr val="00B050"/>
                </a:solidFill>
              </a:rPr>
              <a:t>dětem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pohádku</a:t>
            </a:r>
            <a:r>
              <a:rPr lang="cs-CZ" dirty="0" smtClean="0"/>
              <a:t>, máma peče </a:t>
            </a:r>
            <a:r>
              <a:rPr lang="cs-CZ" b="1" dirty="0" smtClean="0">
                <a:solidFill>
                  <a:srgbClr val="0070C0"/>
                </a:solidFill>
              </a:rPr>
              <a:t>bábovku</a:t>
            </a:r>
            <a:r>
              <a:rPr lang="cs-CZ" dirty="0" smtClean="0"/>
              <a:t>, váza je plná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květin</a:t>
            </a:r>
            <a:r>
              <a:rPr lang="cs-CZ" dirty="0" smtClean="0"/>
              <a:t>, seznámili jsme se </a:t>
            </a:r>
            <a:r>
              <a:rPr lang="cs-CZ" b="1" dirty="0" smtClean="0">
                <a:solidFill>
                  <a:srgbClr val="7030A0"/>
                </a:solidFill>
              </a:rPr>
              <a:t>s</a:t>
            </a:r>
            <a:r>
              <a:rPr lang="cs-CZ" dirty="0" smtClean="0"/>
              <a:t> novými </a:t>
            </a:r>
            <a:r>
              <a:rPr lang="cs-CZ" b="1" dirty="0" smtClean="0">
                <a:solidFill>
                  <a:srgbClr val="7030A0"/>
                </a:solidFill>
              </a:rPr>
              <a:t>kamarády</a:t>
            </a:r>
            <a:r>
              <a:rPr lang="cs-CZ" dirty="0" smtClean="0"/>
              <a:t>, učím se </a:t>
            </a:r>
            <a:r>
              <a:rPr lang="cs-CZ" b="1" dirty="0" smtClean="0">
                <a:solidFill>
                  <a:srgbClr val="00B0F0"/>
                </a:solidFill>
              </a:rPr>
              <a:t>plavat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doma\AppData\Local\Microsoft\Windows\INetCache\IE\0YRYAIN0\MC90033808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4572008"/>
            <a:ext cx="1857388" cy="2117913"/>
          </a:xfrm>
          <a:prstGeom prst="rect">
            <a:avLst/>
          </a:prstGeom>
          <a:noFill/>
        </p:spPr>
      </p:pic>
      <p:pic>
        <p:nvPicPr>
          <p:cNvPr id="1030" name="Picture 6" descr="C:\Users\doma\AppData\Local\Microsoft\Windows\INetCache\IE\XNH144HD\MC90023343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7422" y="4286256"/>
            <a:ext cx="1878497" cy="2357430"/>
          </a:xfrm>
          <a:prstGeom prst="rect">
            <a:avLst/>
          </a:prstGeom>
          <a:noFill/>
        </p:spPr>
      </p:pic>
      <p:pic>
        <p:nvPicPr>
          <p:cNvPr id="1031" name="Picture 7" descr="C:\Users\doma\AppData\Local\Microsoft\Windows\INetCache\IE\09K1A0QI\MC90035372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1" y="4276288"/>
            <a:ext cx="2143139" cy="2581712"/>
          </a:xfrm>
          <a:prstGeom prst="rect">
            <a:avLst/>
          </a:prstGeom>
          <a:noFill/>
        </p:spPr>
      </p:pic>
      <p:pic>
        <p:nvPicPr>
          <p:cNvPr id="1035" name="Picture 11" descr="C:\Users\doma\AppData\Local\Microsoft\Windows\INetCache\IE\09K1A0QI\MC90008905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929454" y="4403322"/>
            <a:ext cx="1928826" cy="2187111"/>
          </a:xfrm>
          <a:prstGeom prst="rect">
            <a:avLst/>
          </a:prstGeom>
          <a:noFill/>
        </p:spPr>
      </p:pic>
      <p:pic>
        <p:nvPicPr>
          <p:cNvPr id="1042" name="Picture 18" descr="C:\Users\doma\AppData\Local\Microsoft\Windows\INetCache\IE\0YRYAIN0\MC90028133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00760" y="185669"/>
            <a:ext cx="2928958" cy="1480761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z</a:t>
            </a:r>
            <a:r>
              <a:rPr lang="cs-CZ" dirty="0" smtClean="0"/>
              <a:t>ávisí na </a:t>
            </a:r>
            <a:r>
              <a:rPr lang="cs-CZ" b="1" dirty="0" smtClean="0"/>
              <a:t>slovese</a:t>
            </a:r>
            <a:r>
              <a:rPr lang="cs-CZ" dirty="0" smtClean="0"/>
              <a:t> nebo na </a:t>
            </a:r>
            <a:r>
              <a:rPr lang="cs-CZ" b="1" dirty="0" smtClean="0"/>
              <a:t>přídavném jméně</a:t>
            </a:r>
          </a:p>
          <a:p>
            <a:r>
              <a:rPr lang="cs-CZ" dirty="0" smtClean="0"/>
              <a:t> ptáme se na něj </a:t>
            </a:r>
            <a:r>
              <a:rPr lang="cs-CZ" b="1" dirty="0" smtClean="0"/>
              <a:t>pádovými otázkami </a:t>
            </a:r>
            <a:r>
              <a:rPr lang="cs-CZ" dirty="0" smtClean="0"/>
              <a:t>kromě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1. a 5. pádu</a:t>
            </a:r>
          </a:p>
          <a:p>
            <a:r>
              <a:rPr lang="cs-CZ" dirty="0"/>
              <a:t>z</a:t>
            </a:r>
            <a:r>
              <a:rPr lang="cs-CZ" dirty="0" smtClean="0"/>
              <a:t>ávislost je vyjádřena </a:t>
            </a:r>
            <a:r>
              <a:rPr lang="cs-CZ" b="1" dirty="0" smtClean="0"/>
              <a:t>řízeností</a:t>
            </a:r>
            <a:r>
              <a:rPr lang="cs-CZ" dirty="0" smtClean="0"/>
              <a:t> – řídící větný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člen </a:t>
            </a:r>
            <a:r>
              <a:rPr lang="cs-CZ" b="1" dirty="0" smtClean="0"/>
              <a:t>řídí</a:t>
            </a:r>
            <a:r>
              <a:rPr lang="cs-CZ" dirty="0" smtClean="0"/>
              <a:t> pád předmětu</a:t>
            </a:r>
          </a:p>
          <a:p>
            <a:pPr>
              <a:buNone/>
            </a:pPr>
            <a:r>
              <a:rPr lang="cs-CZ" dirty="0" smtClean="0"/>
              <a:t>       </a:t>
            </a:r>
            <a:endParaRPr lang="cs-CZ" dirty="0"/>
          </a:p>
          <a:p>
            <a:pPr>
              <a:buNone/>
            </a:pPr>
            <a:r>
              <a:rPr lang="cs-CZ" dirty="0" smtClean="0"/>
              <a:t>   postavil  </a:t>
            </a:r>
            <a:r>
              <a:rPr lang="cs-CZ" b="1" dirty="0" smtClean="0">
                <a:solidFill>
                  <a:srgbClr val="FF0000"/>
                </a:solidFill>
              </a:rPr>
              <a:t>dům</a:t>
            </a:r>
            <a:r>
              <a:rPr lang="cs-CZ" dirty="0" smtClean="0"/>
              <a:t> – koho,co – </a:t>
            </a:r>
            <a:r>
              <a:rPr lang="cs-CZ" dirty="0" err="1" smtClean="0"/>
              <a:t>Pt</a:t>
            </a:r>
            <a:r>
              <a:rPr lang="cs-CZ" dirty="0" smtClean="0"/>
              <a:t> 4.p.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je chtivý </a:t>
            </a:r>
            <a:r>
              <a:rPr lang="cs-CZ" b="1" dirty="0" smtClean="0">
                <a:solidFill>
                  <a:srgbClr val="FF0000"/>
                </a:solidFill>
              </a:rPr>
              <a:t>majetku</a:t>
            </a:r>
            <a:r>
              <a:rPr lang="cs-CZ" dirty="0" smtClean="0"/>
              <a:t> – koho,čeho – </a:t>
            </a:r>
            <a:r>
              <a:rPr lang="cs-CZ" dirty="0" err="1" smtClean="0"/>
              <a:t>Pt</a:t>
            </a:r>
            <a:r>
              <a:rPr lang="cs-CZ" dirty="0" smtClean="0"/>
              <a:t> 2.p.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jsme závislí </a:t>
            </a:r>
            <a:r>
              <a:rPr lang="cs-CZ" b="1" dirty="0" smtClean="0">
                <a:solidFill>
                  <a:srgbClr val="FF0000"/>
                </a:solidFill>
              </a:rPr>
              <a:t>na rodičích </a:t>
            </a:r>
            <a:r>
              <a:rPr lang="cs-CZ" dirty="0" smtClean="0"/>
              <a:t>– na kom, čem – </a:t>
            </a:r>
            <a:r>
              <a:rPr lang="cs-CZ" dirty="0" err="1" smtClean="0"/>
              <a:t>Pt</a:t>
            </a:r>
            <a:r>
              <a:rPr lang="cs-CZ" dirty="0" smtClean="0"/>
              <a:t> 6.p.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pomáhejme starým </a:t>
            </a:r>
            <a:r>
              <a:rPr lang="cs-CZ" b="1" dirty="0" smtClean="0">
                <a:solidFill>
                  <a:srgbClr val="FF0000"/>
                </a:solidFill>
              </a:rPr>
              <a:t>lidem</a:t>
            </a:r>
            <a:r>
              <a:rPr lang="cs-CZ" dirty="0" smtClean="0"/>
              <a:t> – komu,čemu – </a:t>
            </a:r>
            <a:r>
              <a:rPr lang="cs-CZ" dirty="0" err="1" smtClean="0"/>
              <a:t>Pt</a:t>
            </a:r>
            <a:r>
              <a:rPr lang="cs-CZ" dirty="0" smtClean="0"/>
              <a:t> 3.p.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nemluvím </a:t>
            </a:r>
            <a:r>
              <a:rPr lang="cs-CZ" b="1" dirty="0" smtClean="0">
                <a:solidFill>
                  <a:srgbClr val="FF0000"/>
                </a:solidFill>
              </a:rPr>
              <a:t>s ním </a:t>
            </a:r>
            <a:r>
              <a:rPr lang="cs-CZ" dirty="0" smtClean="0"/>
              <a:t>– s kým, čím – </a:t>
            </a:r>
            <a:r>
              <a:rPr lang="cs-CZ" dirty="0" err="1" smtClean="0"/>
              <a:t>Pt</a:t>
            </a:r>
            <a:r>
              <a:rPr lang="cs-CZ" dirty="0" smtClean="0"/>
              <a:t> 7.p.</a:t>
            </a:r>
            <a:endParaRPr lang="cs-CZ" dirty="0"/>
          </a:p>
        </p:txBody>
      </p:sp>
      <p:pic>
        <p:nvPicPr>
          <p:cNvPr id="2052" name="Picture 4" descr="C:\Users\doma\AppData\Local\Microsoft\Windows\INetCache\IE\0YRYAIN0\MC90031133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26" y="2571744"/>
            <a:ext cx="2163498" cy="1330796"/>
          </a:xfrm>
          <a:prstGeom prst="rect">
            <a:avLst/>
          </a:prstGeom>
          <a:noFill/>
        </p:spPr>
      </p:pic>
      <p:pic>
        <p:nvPicPr>
          <p:cNvPr id="2053" name="Picture 5" descr="C:\Users\doma\AppData\Local\Microsoft\Windows\INetCache\IE\0YRYAIN0\MC90035875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29488" y="5352679"/>
            <a:ext cx="1714512" cy="1505321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ývá vyjádřen </a:t>
            </a:r>
            <a:r>
              <a:rPr lang="cs-CZ" b="1" dirty="0" smtClean="0"/>
              <a:t>podstatným jménem, zájmenem  nebo  infinitivem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kočka chytá </a:t>
            </a:r>
            <a:r>
              <a:rPr lang="cs-CZ" b="1" dirty="0" smtClean="0">
                <a:solidFill>
                  <a:srgbClr val="FF0000"/>
                </a:solidFill>
              </a:rPr>
              <a:t>myši </a:t>
            </a:r>
            <a:r>
              <a:rPr lang="cs-CZ" dirty="0" smtClean="0"/>
              <a:t>-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podstatné </a:t>
            </a:r>
            <a:r>
              <a:rPr lang="cs-CZ" dirty="0" err="1"/>
              <a:t>j</a:t>
            </a:r>
            <a:r>
              <a:rPr lang="cs-CZ" dirty="0" err="1" smtClean="0"/>
              <a:t>m</a:t>
            </a:r>
            <a:r>
              <a:rPr lang="cs-CZ" dirty="0" smtClean="0"/>
              <a:t>.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čekám </a:t>
            </a:r>
            <a:r>
              <a:rPr lang="cs-CZ" b="1" dirty="0" smtClean="0">
                <a:solidFill>
                  <a:srgbClr val="FF0000"/>
                </a:solidFill>
              </a:rPr>
              <a:t>na tebe </a:t>
            </a:r>
            <a:r>
              <a:rPr lang="cs-CZ" dirty="0" smtClean="0"/>
              <a:t>- zájmeno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potřebujeme </a:t>
            </a:r>
            <a:r>
              <a:rPr lang="cs-CZ" b="1" dirty="0" smtClean="0">
                <a:solidFill>
                  <a:srgbClr val="FF0000"/>
                </a:solidFill>
              </a:rPr>
              <a:t>nakoupit </a:t>
            </a:r>
            <a:r>
              <a:rPr lang="cs-CZ" dirty="0" smtClean="0"/>
              <a:t>- infinitiv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jsem zvyklý si denně </a:t>
            </a:r>
            <a:r>
              <a:rPr lang="cs-CZ" b="1" dirty="0" smtClean="0">
                <a:solidFill>
                  <a:srgbClr val="FF0000"/>
                </a:solidFill>
              </a:rPr>
              <a:t>číst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- infinitiv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3074" name="Picture 2" descr="C:\Users\doma\AppData\Local\Microsoft\Windows\INetCache\IE\XNH144HD\MP90044658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40" y="1142984"/>
            <a:ext cx="2229085" cy="2878302"/>
          </a:xfrm>
          <a:prstGeom prst="rect">
            <a:avLst/>
          </a:prstGeom>
          <a:noFill/>
        </p:spPr>
      </p:pic>
      <p:pic>
        <p:nvPicPr>
          <p:cNvPr id="3080" name="Picture 8" descr="C:\Users\doma\AppData\Local\Microsoft\Windows\INetCache\IE\4OG6WNJ2\MC90029598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85918" y="4776467"/>
            <a:ext cx="2857520" cy="2081533"/>
          </a:xfrm>
          <a:prstGeom prst="rect">
            <a:avLst/>
          </a:prstGeom>
          <a:noFill/>
        </p:spPr>
      </p:pic>
      <p:pic>
        <p:nvPicPr>
          <p:cNvPr id="3082" name="Picture 10" descr="C:\Users\doma\AppData\Local\Microsoft\Windows\INetCache\IE\0YRYAIN0\MC90043799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00760" y="4429132"/>
            <a:ext cx="2214578" cy="2110044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r>
              <a:rPr lang="cs-CZ" b="1" dirty="0"/>
              <a:t>s</a:t>
            </a:r>
            <a:r>
              <a:rPr lang="cs-CZ" b="1" dirty="0" smtClean="0"/>
              <a:t>lovesa předmětová </a:t>
            </a:r>
            <a:r>
              <a:rPr lang="cs-CZ" dirty="0" smtClean="0"/>
              <a:t>– může na nich záviset předmět – stavět , malovat, číst, telefonovat, podobat se, zúčastnit se, dosáhnout, mluvit…</a:t>
            </a:r>
          </a:p>
          <a:p>
            <a:endParaRPr lang="cs-CZ" dirty="0"/>
          </a:p>
          <a:p>
            <a:r>
              <a:rPr lang="cs-CZ" b="1" dirty="0"/>
              <a:t>s</a:t>
            </a:r>
            <a:r>
              <a:rPr lang="cs-CZ" b="1" dirty="0" smtClean="0"/>
              <a:t>lovesa bezpředmětová </a:t>
            </a:r>
            <a:r>
              <a:rPr lang="cs-CZ" dirty="0" smtClean="0"/>
              <a:t>– předmět na nich záviset nemůže, bývají rozvita příslovečným určením – jet (kam), bydlet </a:t>
            </a:r>
            <a:r>
              <a:rPr lang="cs-CZ" dirty="0"/>
              <a:t>(</a:t>
            </a:r>
            <a:r>
              <a:rPr lang="cs-CZ" dirty="0" smtClean="0"/>
              <a:t>kde), spát (jak, kde),…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Doplňte vhodné předměty: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mtClean="0"/>
              <a:t>Žáci se zúčastnili běžeckého _________.</a:t>
            </a:r>
          </a:p>
          <a:p>
            <a:r>
              <a:rPr lang="cs-CZ" smtClean="0"/>
              <a:t>Lyžař konečně dosáhl _______ závodu.</a:t>
            </a:r>
          </a:p>
          <a:p>
            <a:r>
              <a:rPr lang="cs-CZ" smtClean="0"/>
              <a:t>Zabal si do kufru všechny ______ a </a:t>
            </a:r>
          </a:p>
          <a:p>
            <a:r>
              <a:rPr lang="cs-CZ" smtClean="0"/>
              <a:t>nezapomeň na _______.</a:t>
            </a:r>
          </a:p>
          <a:p>
            <a:r>
              <a:rPr lang="cs-CZ" smtClean="0"/>
              <a:t>Pošli mi ______________z dovolené.</a:t>
            </a:r>
          </a:p>
          <a:p>
            <a:r>
              <a:rPr lang="cs-CZ" smtClean="0"/>
              <a:t>_________se na táboře velmi líbilo.</a:t>
            </a:r>
          </a:p>
          <a:p>
            <a:r>
              <a:rPr lang="cs-CZ" smtClean="0"/>
              <a:t>Klavírista zahrál hezkou ___________.</a:t>
            </a:r>
          </a:p>
          <a:p>
            <a:r>
              <a:rPr lang="cs-CZ" smtClean="0"/>
              <a:t>Maminka mi přikázala ________  ______.</a:t>
            </a:r>
          </a:p>
          <a:p>
            <a:r>
              <a:rPr lang="cs-CZ" smtClean="0"/>
              <a:t>Dům byl zaplaven ________.</a:t>
            </a:r>
          </a:p>
          <a:p>
            <a:endParaRPr lang="cs-CZ" dirty="0"/>
          </a:p>
        </p:txBody>
      </p:sp>
      <p:pic>
        <p:nvPicPr>
          <p:cNvPr id="4102" name="Picture 6" descr="C:\Users\doma\AppData\Local\Microsoft\Windows\INetCache\IE\XNH144HD\MC90034330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15271" y="428604"/>
            <a:ext cx="1355351" cy="1359519"/>
          </a:xfrm>
          <a:prstGeom prst="rect">
            <a:avLst/>
          </a:prstGeom>
          <a:noFill/>
        </p:spPr>
      </p:pic>
      <p:pic>
        <p:nvPicPr>
          <p:cNvPr id="4103" name="Picture 7" descr="C:\Users\doma\AppData\Local\Microsoft\Windows\INetCache\IE\0YRYAIN0\MC90009039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2071678"/>
            <a:ext cx="2000264" cy="1442438"/>
          </a:xfrm>
          <a:prstGeom prst="rect">
            <a:avLst/>
          </a:prstGeom>
          <a:noFill/>
        </p:spPr>
      </p:pic>
      <p:pic>
        <p:nvPicPr>
          <p:cNvPr id="4104" name="Picture 8" descr="C:\Users\doma\AppData\Local\Microsoft\Windows\INetCache\IE\XNH144HD\MC90029776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1638376" cy="1571636"/>
          </a:xfrm>
          <a:prstGeom prst="rect">
            <a:avLst/>
          </a:prstGeom>
          <a:noFill/>
        </p:spPr>
      </p:pic>
      <p:pic>
        <p:nvPicPr>
          <p:cNvPr id="4114" name="Picture 18" descr="C:\Users\doma\AppData\Local\Microsoft\Windows\INetCache\IE\4OG6WNJ2\MC90033292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3768" y="3643314"/>
            <a:ext cx="2000232" cy="1532330"/>
          </a:xfrm>
          <a:prstGeom prst="rect">
            <a:avLst/>
          </a:prstGeom>
          <a:noFill/>
        </p:spPr>
      </p:pic>
      <p:pic>
        <p:nvPicPr>
          <p:cNvPr id="4117" name="Picture 21" descr="C:\Users\doma\AppData\Local\Microsoft\Windows\INetCache\IE\09K1A0QI\MC90010497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643702" y="5214950"/>
            <a:ext cx="1643050" cy="1643050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5286380" y="1500174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závodu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357686" y="1928802"/>
            <a:ext cx="16430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cíle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786314" y="2428868"/>
            <a:ext cx="1071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věci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428993" y="2857496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pas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285984" y="3286124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pohlednici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000100" y="3786190"/>
            <a:ext cx="1714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Dětem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786314" y="4214818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skladbu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357686" y="4714885"/>
            <a:ext cx="2857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70C0"/>
                </a:solidFill>
              </a:rPr>
              <a:t>z</a:t>
            </a:r>
            <a:r>
              <a:rPr lang="cs-CZ" sz="3200" b="1" dirty="0" smtClean="0">
                <a:solidFill>
                  <a:srgbClr val="0070C0"/>
                </a:solidFill>
              </a:rPr>
              <a:t>amést     smetí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857620" y="5143512"/>
            <a:ext cx="1428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vodou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85860"/>
          </a:xfrm>
        </p:spPr>
        <p:txBody>
          <a:bodyPr>
            <a:normAutofit fontScale="90000"/>
          </a:bodyPr>
          <a:lstStyle/>
          <a:p>
            <a:r>
              <a:rPr lang="cs-CZ" sz="3300" b="1" dirty="0" smtClean="0">
                <a:solidFill>
                  <a:srgbClr val="0070C0"/>
                </a:solidFill>
              </a:rPr>
              <a:t>Vyhledejte ve větách předměty, určete</a:t>
            </a:r>
            <a:br>
              <a:rPr lang="cs-CZ" sz="3300" b="1" dirty="0" smtClean="0">
                <a:solidFill>
                  <a:srgbClr val="0070C0"/>
                </a:solidFill>
              </a:rPr>
            </a:br>
            <a:r>
              <a:rPr lang="cs-CZ" sz="3300" b="1" dirty="0" smtClean="0">
                <a:solidFill>
                  <a:srgbClr val="0070C0"/>
                </a:solidFill>
              </a:rPr>
              <a:t>jejich pád, z písmen nad předměty složte tajenku</a:t>
            </a:r>
            <a:r>
              <a:rPr lang="cs-CZ" sz="3800" b="1" dirty="0" smtClean="0">
                <a:solidFill>
                  <a:srgbClr val="0070C0"/>
                </a:solidFill>
              </a:rPr>
              <a:t>: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28596" y="1571612"/>
            <a:ext cx="5257808" cy="461488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Kamarád  mi  půjčil  zajímavou  knihu.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Lékař doporučil tátovi zhubnout.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Řidič se ptal kolemjdoucích na cestu.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Ten člověk je všeho schopný.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Děti se podobají rodičům.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Nikdo se o tom s tebou nebaví.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643570" y="1571612"/>
            <a:ext cx="3714776" cy="507209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mi – </a:t>
            </a:r>
            <a:r>
              <a:rPr lang="cs-CZ" dirty="0" err="1" smtClean="0"/>
              <a:t>Pt</a:t>
            </a:r>
            <a:r>
              <a:rPr lang="cs-CZ" dirty="0" smtClean="0"/>
              <a:t> 3.p., </a:t>
            </a:r>
          </a:p>
          <a:p>
            <a:pPr>
              <a:buNone/>
            </a:pPr>
            <a:r>
              <a:rPr lang="cs-CZ" dirty="0" smtClean="0"/>
              <a:t>knihu- </a:t>
            </a:r>
            <a:r>
              <a:rPr lang="cs-CZ" dirty="0" err="1" smtClean="0"/>
              <a:t>Pt</a:t>
            </a:r>
            <a:r>
              <a:rPr lang="cs-CZ" dirty="0" smtClean="0"/>
              <a:t> 4.p.</a:t>
            </a:r>
          </a:p>
          <a:p>
            <a:pPr>
              <a:buNone/>
            </a:pPr>
            <a:r>
              <a:rPr lang="cs-CZ" dirty="0" smtClean="0"/>
              <a:t>tátovi – </a:t>
            </a:r>
            <a:r>
              <a:rPr lang="cs-CZ" dirty="0" err="1" smtClean="0"/>
              <a:t>Pt</a:t>
            </a:r>
            <a:r>
              <a:rPr lang="cs-CZ" dirty="0" smtClean="0"/>
              <a:t> 3.p.</a:t>
            </a:r>
          </a:p>
          <a:p>
            <a:pPr>
              <a:buNone/>
            </a:pPr>
            <a:r>
              <a:rPr lang="cs-CZ" dirty="0" smtClean="0"/>
              <a:t>zhubnout – </a:t>
            </a:r>
            <a:r>
              <a:rPr lang="cs-CZ" dirty="0" err="1" smtClean="0"/>
              <a:t>Pt</a:t>
            </a:r>
            <a:r>
              <a:rPr lang="cs-CZ" dirty="0" smtClean="0"/>
              <a:t> </a:t>
            </a:r>
            <a:r>
              <a:rPr lang="cs-CZ" dirty="0" err="1" smtClean="0"/>
              <a:t>inf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kolemjdoucích – </a:t>
            </a:r>
            <a:r>
              <a:rPr lang="cs-CZ" dirty="0" err="1" smtClean="0"/>
              <a:t>Pt</a:t>
            </a:r>
            <a:r>
              <a:rPr lang="cs-CZ" dirty="0" smtClean="0"/>
              <a:t> 2.p.</a:t>
            </a:r>
          </a:p>
          <a:p>
            <a:pPr>
              <a:buNone/>
            </a:pPr>
            <a:r>
              <a:rPr lang="cs-CZ" dirty="0" smtClean="0"/>
              <a:t>na cestu – </a:t>
            </a:r>
            <a:r>
              <a:rPr lang="cs-CZ" dirty="0" err="1" smtClean="0"/>
              <a:t>Pt</a:t>
            </a:r>
            <a:r>
              <a:rPr lang="cs-CZ" dirty="0" smtClean="0"/>
              <a:t> 4.p.</a:t>
            </a:r>
          </a:p>
          <a:p>
            <a:pPr>
              <a:buNone/>
            </a:pPr>
            <a:r>
              <a:rPr lang="cs-CZ" dirty="0" smtClean="0"/>
              <a:t>všeho – </a:t>
            </a:r>
            <a:r>
              <a:rPr lang="cs-CZ" dirty="0" err="1" smtClean="0"/>
              <a:t>Pt</a:t>
            </a:r>
            <a:r>
              <a:rPr lang="cs-CZ" dirty="0" smtClean="0"/>
              <a:t> 2.p.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rodičům – </a:t>
            </a:r>
            <a:r>
              <a:rPr lang="cs-CZ" dirty="0" err="1" smtClean="0"/>
              <a:t>Pt</a:t>
            </a:r>
            <a:r>
              <a:rPr lang="cs-CZ" dirty="0" smtClean="0"/>
              <a:t> 3.p.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 tom – </a:t>
            </a:r>
            <a:r>
              <a:rPr lang="cs-CZ" dirty="0" err="1" smtClean="0"/>
              <a:t>Pt</a:t>
            </a:r>
            <a:r>
              <a:rPr lang="cs-CZ" dirty="0" smtClean="0"/>
              <a:t> 6.p.</a:t>
            </a:r>
          </a:p>
          <a:p>
            <a:pPr>
              <a:buNone/>
            </a:pPr>
            <a:r>
              <a:rPr lang="cs-CZ" dirty="0" smtClean="0"/>
              <a:t>s tebou – </a:t>
            </a:r>
            <a:r>
              <a:rPr lang="cs-CZ" dirty="0" err="1" smtClean="0"/>
              <a:t>Pt</a:t>
            </a:r>
            <a:r>
              <a:rPr lang="cs-CZ" dirty="0" smtClean="0"/>
              <a:t> 7.p.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910" y="1285860"/>
            <a:ext cx="4857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  K              A          Z                  B                      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1472" y="2071678"/>
            <a:ext cx="442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D                Y                  O                  J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1472" y="2857496"/>
            <a:ext cx="4786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F       U       G                  P                                 Ř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4282" y="3643314"/>
            <a:ext cx="4214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</a:t>
            </a:r>
            <a:r>
              <a:rPr lang="cs-CZ" b="1" dirty="0" smtClean="0">
                <a:solidFill>
                  <a:srgbClr val="FF0000"/>
                </a:solidFill>
              </a:rPr>
              <a:t>C           N          M      Í                  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7158" y="4429132"/>
            <a:ext cx="3643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cs-CZ" b="1" dirty="0" smtClean="0">
                <a:solidFill>
                  <a:srgbClr val="FF0000"/>
                </a:solidFill>
              </a:rPr>
              <a:t>G      CH        L                       Š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4282" y="5214950"/>
            <a:ext cx="43577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</a:t>
            </a:r>
            <a:r>
              <a:rPr lang="cs-CZ" b="1" dirty="0" smtClean="0">
                <a:solidFill>
                  <a:srgbClr val="FF0000"/>
                </a:solidFill>
              </a:rPr>
              <a:t>R         Y           T              Ě               V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1" grpId="0"/>
      <p:bldP spid="13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00034" y="164305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A</a:t>
            </a:r>
            <a:endParaRPr lang="cs-CZ" sz="5400" dirty="0"/>
          </a:p>
        </p:txBody>
      </p:sp>
      <p:sp>
        <p:nvSpPr>
          <p:cNvPr id="12" name="Obdélník 11"/>
          <p:cNvSpPr/>
          <p:nvPr/>
        </p:nvSpPr>
        <p:spPr>
          <a:xfrm>
            <a:off x="1500166" y="164305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H</a:t>
            </a:r>
            <a:endParaRPr lang="cs-CZ" sz="5400" dirty="0"/>
          </a:p>
        </p:txBody>
      </p:sp>
      <p:sp>
        <p:nvSpPr>
          <p:cNvPr id="13" name="Obdélník 12"/>
          <p:cNvSpPr/>
          <p:nvPr/>
        </p:nvSpPr>
        <p:spPr>
          <a:xfrm>
            <a:off x="2500298" y="164305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O</a:t>
            </a:r>
            <a:endParaRPr lang="cs-CZ" sz="5400" dirty="0"/>
          </a:p>
        </p:txBody>
      </p:sp>
      <p:sp>
        <p:nvSpPr>
          <p:cNvPr id="14" name="Obdélník 13"/>
          <p:cNvSpPr/>
          <p:nvPr/>
        </p:nvSpPr>
        <p:spPr>
          <a:xfrm>
            <a:off x="3500430" y="164305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J</a:t>
            </a:r>
            <a:endParaRPr lang="cs-CZ" sz="5400" dirty="0"/>
          </a:p>
        </p:txBody>
      </p:sp>
      <p:sp>
        <p:nvSpPr>
          <p:cNvPr id="15" name="Obdélník 14"/>
          <p:cNvSpPr/>
          <p:nvPr/>
        </p:nvSpPr>
        <p:spPr>
          <a:xfrm>
            <a:off x="3857620" y="292893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16" name="Obdélník 15"/>
          <p:cNvSpPr/>
          <p:nvPr/>
        </p:nvSpPr>
        <p:spPr>
          <a:xfrm>
            <a:off x="4857752" y="292893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Š</a:t>
            </a:r>
            <a:endParaRPr lang="cs-CZ" sz="5400" dirty="0"/>
          </a:p>
        </p:txBody>
      </p:sp>
      <p:sp>
        <p:nvSpPr>
          <p:cNvPr id="17" name="Obdélník 16"/>
          <p:cNvSpPr/>
          <p:nvPr/>
        </p:nvSpPr>
        <p:spPr>
          <a:xfrm>
            <a:off x="5857884" y="292893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T</a:t>
            </a:r>
            <a:endParaRPr lang="cs-CZ" sz="5400" dirty="0"/>
          </a:p>
        </p:txBody>
      </p:sp>
      <p:sp>
        <p:nvSpPr>
          <p:cNvPr id="18" name="Obdélník 17"/>
          <p:cNvSpPr/>
          <p:nvPr/>
        </p:nvSpPr>
        <p:spPr>
          <a:xfrm>
            <a:off x="2857488" y="292893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Ř</a:t>
            </a:r>
            <a:endParaRPr lang="cs-CZ" sz="5400" dirty="0"/>
          </a:p>
        </p:txBody>
      </p:sp>
      <p:sp>
        <p:nvSpPr>
          <p:cNvPr id="19" name="Obdélník 18"/>
          <p:cNvSpPr/>
          <p:nvPr/>
        </p:nvSpPr>
        <p:spPr>
          <a:xfrm>
            <a:off x="1857356" y="292893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P</a:t>
            </a:r>
            <a:endParaRPr lang="cs-CZ" sz="5400" dirty="0"/>
          </a:p>
        </p:txBody>
      </p:sp>
      <p:sp>
        <p:nvSpPr>
          <p:cNvPr id="20" name="Obdélník 19"/>
          <p:cNvSpPr/>
          <p:nvPr/>
        </p:nvSpPr>
        <p:spPr>
          <a:xfrm>
            <a:off x="6858016" y="292893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Ě</a:t>
            </a:r>
            <a:endParaRPr lang="cs-CZ" sz="54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7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9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1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3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5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7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9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1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3" presetID="8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2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Autorem materiálu a všech jeho částí je </a:t>
            </a:r>
          </a:p>
          <a:p>
            <a:pPr>
              <a:buNone/>
            </a:pPr>
            <a:r>
              <a:rPr lang="cs-CZ" dirty="0" smtClean="0"/>
              <a:t>Mgr. Jana Chmelíková</a:t>
            </a:r>
          </a:p>
          <a:p>
            <a:pPr>
              <a:buNone/>
            </a:pPr>
            <a:r>
              <a:rPr lang="cs-CZ" dirty="0" smtClean="0"/>
              <a:t>Ilustrace kliparty MS Office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180</TotalTime>
  <Words>520</Words>
  <Application>Microsoft Office PowerPoint</Application>
  <PresentationFormat>Předvádění na obrazovce (4:3)</PresentationFormat>
  <Paragraphs>108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Arial</vt:lpstr>
      <vt:lpstr>Calibri</vt:lpstr>
      <vt:lpstr>Times New Roman</vt:lpstr>
      <vt:lpstr>Motiv sady Office</vt:lpstr>
      <vt:lpstr>Prezentace aplikace PowerPoint</vt:lpstr>
      <vt:lpstr>Předmět</vt:lpstr>
      <vt:lpstr>Prezentace aplikace PowerPoint</vt:lpstr>
      <vt:lpstr>Prezentace aplikace PowerPoint</vt:lpstr>
      <vt:lpstr>Prezentace aplikace PowerPoint</vt:lpstr>
      <vt:lpstr>  Doplňte vhodné předměty:</vt:lpstr>
      <vt:lpstr>Vyhledejte ve větách předměty, určete jejich pád, z písmen nad předměty složte tajenku:</vt:lpstr>
      <vt:lpstr>TAJENKA</vt:lpstr>
      <vt:lpstr>Citace a zdroje:</vt:lpstr>
    </vt:vector>
  </TitlesOfParts>
  <Company>Windows Xp Ultimate 2008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sborovna1</cp:lastModifiedBy>
  <cp:revision>29</cp:revision>
  <dcterms:created xsi:type="dcterms:W3CDTF">2014-03-16T16:16:02Z</dcterms:created>
  <dcterms:modified xsi:type="dcterms:W3CDTF">2014-04-16T11:22:50Z</dcterms:modified>
</cp:coreProperties>
</file>