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0B542-C2DD-45C1-B4FF-D3B3A5ABDE62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9FE900-2C3B-4C8C-8B44-DC61059D9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wmf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7103006"/>
              </p:ext>
            </p:extLst>
          </p:nvPr>
        </p:nvGraphicFramePr>
        <p:xfrm>
          <a:off x="1333500" y="1628775"/>
          <a:ext cx="6767513" cy="4520251"/>
        </p:xfrm>
        <a:graphic>
          <a:graphicData uri="http://schemas.openxmlformats.org/drawingml/2006/table">
            <a:tbl>
              <a:tblPr/>
              <a:tblGrid>
                <a:gridCol w="2086372"/>
                <a:gridCol w="1633141"/>
                <a:gridCol w="1876441"/>
                <a:gridCol w="1171559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VY_32_INOVACE_14_6Č-Příslovečné určení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duben 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 11.4.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je určen k seznámení s jednotlivými druhy příslovečného určení,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následují praktická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Příslovečné určení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rozvíjející větný člen, který závisí na</a:t>
            </a:r>
          </a:p>
          <a:p>
            <a:pPr>
              <a:buNone/>
            </a:pPr>
            <a:r>
              <a:rPr lang="cs-CZ" dirty="0" smtClean="0"/>
              <a:t>    slovese (jeli </a:t>
            </a:r>
            <a:r>
              <a:rPr lang="cs-CZ" b="1" i="1" dirty="0" smtClean="0">
                <a:solidFill>
                  <a:srgbClr val="FF0000"/>
                </a:solidFill>
              </a:rPr>
              <a:t>na dovolenou</a:t>
            </a:r>
            <a:r>
              <a:rPr lang="cs-CZ" dirty="0" smtClean="0"/>
              <a:t>), přídavném jméně </a:t>
            </a:r>
          </a:p>
          <a:p>
            <a:pPr>
              <a:buNone/>
            </a:pPr>
            <a:r>
              <a:rPr lang="cs-CZ" dirty="0" smtClean="0"/>
              <a:t>    (</a:t>
            </a:r>
            <a:r>
              <a:rPr lang="cs-CZ" b="1" i="1" dirty="0" smtClean="0">
                <a:solidFill>
                  <a:srgbClr val="FF0000"/>
                </a:solidFill>
              </a:rPr>
              <a:t>tmavě</a:t>
            </a:r>
            <a:r>
              <a:rPr lang="cs-CZ" dirty="0" smtClean="0"/>
              <a:t> modrý) nebo příslovci (</a:t>
            </a:r>
            <a:r>
              <a:rPr lang="cs-CZ" b="1" i="1" dirty="0" smtClean="0">
                <a:solidFill>
                  <a:srgbClr val="FF0000"/>
                </a:solidFill>
              </a:rPr>
              <a:t>velmi</a:t>
            </a:r>
            <a:r>
              <a:rPr lang="cs-CZ" dirty="0" smtClean="0"/>
              <a:t> rychle)</a:t>
            </a:r>
          </a:p>
          <a:p>
            <a:r>
              <a:rPr lang="cs-CZ" dirty="0" smtClean="0"/>
              <a:t>vyjadřuje různé okolnosti dějů nebo vztahy</a:t>
            </a:r>
          </a:p>
          <a:p>
            <a:r>
              <a:rPr lang="cs-CZ" dirty="0" smtClean="0"/>
              <a:t>bývá vyjádřeno: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i="1" dirty="0" smtClean="0"/>
              <a:t>příslovcem</a:t>
            </a:r>
            <a:r>
              <a:rPr lang="cs-CZ" dirty="0" smtClean="0"/>
              <a:t> – přijď </a:t>
            </a:r>
            <a:r>
              <a:rPr lang="cs-CZ" b="1" dirty="0" smtClean="0">
                <a:solidFill>
                  <a:srgbClr val="FF0000"/>
                </a:solidFill>
              </a:rPr>
              <a:t>brzy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i="1" dirty="0" smtClean="0"/>
              <a:t>podstatným jménem </a:t>
            </a:r>
            <a:r>
              <a:rPr lang="cs-CZ" dirty="0" smtClean="0"/>
              <a:t>– vrátili se </a:t>
            </a:r>
            <a:r>
              <a:rPr lang="cs-CZ" b="1" dirty="0" smtClean="0">
                <a:solidFill>
                  <a:srgbClr val="FF0000"/>
                </a:solidFill>
              </a:rPr>
              <a:t>od moře</a:t>
            </a:r>
          </a:p>
          <a:p>
            <a:pPr>
              <a:buNone/>
            </a:pPr>
            <a:r>
              <a:rPr lang="cs-CZ" dirty="0" smtClean="0"/>
              <a:t>                                              šli  </a:t>
            </a:r>
            <a:r>
              <a:rPr lang="cs-CZ" b="1" dirty="0" smtClean="0">
                <a:solidFill>
                  <a:srgbClr val="FF0000"/>
                </a:solidFill>
              </a:rPr>
              <a:t>lesem</a:t>
            </a:r>
          </a:p>
          <a:p>
            <a:pPr>
              <a:buNone/>
            </a:pPr>
            <a:r>
              <a:rPr lang="cs-CZ" dirty="0" smtClean="0"/>
              <a:t>                                  + spojka – lije </a:t>
            </a:r>
            <a:r>
              <a:rPr lang="cs-CZ" b="1" dirty="0" smtClean="0">
                <a:solidFill>
                  <a:srgbClr val="FF0000"/>
                </a:solidFill>
              </a:rPr>
              <a:t>jako z konve</a:t>
            </a:r>
          </a:p>
          <a:p>
            <a:pPr>
              <a:buNone/>
            </a:pPr>
            <a:r>
              <a:rPr lang="cs-CZ" b="1" i="1" dirty="0" smtClean="0"/>
              <a:t>     infinitivem </a:t>
            </a:r>
            <a:r>
              <a:rPr lang="cs-CZ" i="1" dirty="0" smtClean="0"/>
              <a:t>-</a:t>
            </a:r>
            <a:r>
              <a:rPr lang="cs-CZ" dirty="0" smtClean="0"/>
              <a:t>  půjdu do bazénu </a:t>
            </a:r>
            <a:r>
              <a:rPr lang="cs-CZ" b="1" dirty="0" smtClean="0">
                <a:solidFill>
                  <a:srgbClr val="FF0000"/>
                </a:solidFill>
              </a:rPr>
              <a:t>zaplavat si</a:t>
            </a:r>
          </a:p>
          <a:p>
            <a:endParaRPr lang="cs-CZ" dirty="0"/>
          </a:p>
        </p:txBody>
      </p:sp>
      <p:pic>
        <p:nvPicPr>
          <p:cNvPr id="5" name="Picture 13" descr="C:\Users\doma\AppData\Local\Microsoft\Windows\INetCache\IE\XNH144HD\MC9001564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214290"/>
            <a:ext cx="2000264" cy="1994236"/>
          </a:xfrm>
          <a:prstGeom prst="rect">
            <a:avLst/>
          </a:prstGeom>
          <a:noFill/>
        </p:spPr>
      </p:pic>
      <p:pic>
        <p:nvPicPr>
          <p:cNvPr id="6" name="Picture 14" descr="C:\Users\doma\AppData\Local\Microsoft\Windows\INetCache\IE\XNH144HD\MP9004008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358339" cy="1571612"/>
          </a:xfrm>
          <a:prstGeom prst="rect">
            <a:avLst/>
          </a:prstGeom>
          <a:noFill/>
        </p:spPr>
      </p:pic>
      <p:pic>
        <p:nvPicPr>
          <p:cNvPr id="7" name="Picture 16" descr="C:\Users\doma\AppData\Local\Microsoft\Windows\INetCache\IE\09K1A0QI\MC90036103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15206" y="3571876"/>
            <a:ext cx="1928794" cy="215942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543956" cy="1071546"/>
          </a:xfrm>
        </p:spPr>
        <p:txBody>
          <a:bodyPr>
            <a:normAutofit/>
          </a:bodyPr>
          <a:lstStyle/>
          <a:p>
            <a:r>
              <a:rPr lang="cs-CZ" sz="4000" b="1" i="1" dirty="0" smtClean="0"/>
              <a:t>Rozlišujeme  příslovečná určení:</a:t>
            </a:r>
            <a:endParaRPr lang="cs-CZ" sz="4000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57758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místa</a:t>
            </a:r>
            <a:r>
              <a:rPr lang="cs-CZ" dirty="0" smtClean="0"/>
              <a:t> – </a:t>
            </a:r>
            <a:r>
              <a:rPr lang="cs-CZ" b="1" dirty="0" smtClean="0"/>
              <a:t>kde, kam, odkud, kudy?   </a:t>
            </a:r>
            <a:r>
              <a:rPr lang="cs-CZ" b="1" dirty="0" smtClean="0">
                <a:solidFill>
                  <a:srgbClr val="7030A0"/>
                </a:solidFill>
              </a:rPr>
              <a:t>Pum</a:t>
            </a:r>
          </a:p>
          <a:p>
            <a:pPr>
              <a:buNone/>
            </a:pPr>
            <a:r>
              <a:rPr lang="cs-CZ" dirty="0" smtClean="0"/>
              <a:t>                 Bydlí </a:t>
            </a:r>
            <a:r>
              <a:rPr lang="cs-CZ" dirty="0" smtClean="0">
                <a:solidFill>
                  <a:srgbClr val="FF0000"/>
                </a:solidFill>
              </a:rPr>
              <a:t>ve městě</a:t>
            </a:r>
            <a:r>
              <a:rPr lang="cs-CZ" dirty="0" smtClean="0"/>
              <a:t>. Vyndal nákup </a:t>
            </a:r>
            <a:r>
              <a:rPr lang="cs-CZ" dirty="0" smtClean="0">
                <a:solidFill>
                  <a:srgbClr val="FF0000"/>
                </a:solidFill>
              </a:rPr>
              <a:t>z tašky.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času</a:t>
            </a:r>
            <a:r>
              <a:rPr lang="cs-CZ" dirty="0" smtClean="0"/>
              <a:t> – </a:t>
            </a:r>
            <a:r>
              <a:rPr lang="cs-CZ" b="1" dirty="0" smtClean="0"/>
              <a:t>kdy, odkdy,dokdy, jak dlouho,jak často? </a:t>
            </a:r>
            <a:r>
              <a:rPr lang="cs-CZ" b="1" dirty="0" smtClean="0">
                <a:solidFill>
                  <a:srgbClr val="7030A0"/>
                </a:solidFill>
              </a:rPr>
              <a:t>Puč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smtClean="0">
                <a:solidFill>
                  <a:srgbClr val="FF0000"/>
                </a:solidFill>
              </a:rPr>
              <a:t>Denně</a:t>
            </a:r>
            <a:r>
              <a:rPr lang="cs-CZ" dirty="0" smtClean="0"/>
              <a:t> si čtu. Byl </a:t>
            </a:r>
            <a:r>
              <a:rPr lang="cs-CZ" dirty="0" smtClean="0">
                <a:solidFill>
                  <a:srgbClr val="FF0000"/>
                </a:solidFill>
              </a:rPr>
              <a:t>dva týdny </a:t>
            </a:r>
            <a:r>
              <a:rPr lang="cs-CZ" dirty="0" smtClean="0"/>
              <a:t>v nemocnici.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způsobu</a:t>
            </a:r>
            <a:r>
              <a:rPr lang="cs-CZ" dirty="0" smtClean="0"/>
              <a:t> – </a:t>
            </a:r>
            <a:r>
              <a:rPr lang="cs-CZ" b="1" dirty="0" smtClean="0"/>
              <a:t>jak, jakým způsobem?  </a:t>
            </a:r>
            <a:r>
              <a:rPr lang="cs-CZ" b="1" dirty="0" err="1" smtClean="0">
                <a:solidFill>
                  <a:srgbClr val="7030A0"/>
                </a:solidFill>
              </a:rPr>
              <a:t>Puz</a:t>
            </a:r>
            <a:endParaRPr lang="cs-CZ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Odpovídal </a:t>
            </a:r>
            <a:r>
              <a:rPr lang="cs-CZ" dirty="0" smtClean="0">
                <a:solidFill>
                  <a:srgbClr val="FF0000"/>
                </a:solidFill>
              </a:rPr>
              <a:t>správně a rychle</a:t>
            </a:r>
            <a:r>
              <a:rPr lang="cs-CZ" dirty="0" smtClean="0"/>
              <a:t>. Jeď </a:t>
            </a:r>
            <a:r>
              <a:rPr lang="cs-CZ" dirty="0" smtClean="0">
                <a:solidFill>
                  <a:srgbClr val="FF0000"/>
                </a:solidFill>
              </a:rPr>
              <a:t>opatrně.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míry</a:t>
            </a:r>
            <a:r>
              <a:rPr lang="cs-CZ" dirty="0" smtClean="0"/>
              <a:t> – </a:t>
            </a:r>
            <a:r>
              <a:rPr lang="cs-CZ" b="1" dirty="0" smtClean="0"/>
              <a:t>kolik, jak moc, jakou měrou?  </a:t>
            </a:r>
            <a:r>
              <a:rPr lang="cs-CZ" b="1" dirty="0" err="1" smtClean="0">
                <a:solidFill>
                  <a:srgbClr val="7030A0"/>
                </a:solidFill>
              </a:rPr>
              <a:t>Pu</a:t>
            </a:r>
            <a:r>
              <a:rPr lang="cs-CZ" b="1" dirty="0" smtClean="0">
                <a:solidFill>
                  <a:srgbClr val="7030A0"/>
                </a:solidFill>
              </a:rPr>
              <a:t> mí.</a:t>
            </a:r>
          </a:p>
          <a:p>
            <a:pPr>
              <a:buNone/>
            </a:pPr>
            <a:r>
              <a:rPr lang="cs-CZ" dirty="0" smtClean="0"/>
              <a:t>                Je to </a:t>
            </a:r>
            <a:r>
              <a:rPr lang="cs-CZ" dirty="0" smtClean="0">
                <a:solidFill>
                  <a:srgbClr val="FF0000"/>
                </a:solidFill>
              </a:rPr>
              <a:t>velmi</a:t>
            </a:r>
            <a:r>
              <a:rPr lang="cs-CZ" dirty="0" smtClean="0"/>
              <a:t> nebezpečné.</a:t>
            </a:r>
            <a:r>
              <a:rPr lang="cs-CZ" dirty="0" smtClean="0">
                <a:solidFill>
                  <a:srgbClr val="FF0000"/>
                </a:solidFill>
              </a:rPr>
              <a:t>Trochu</a:t>
            </a:r>
            <a:r>
              <a:rPr lang="cs-CZ" dirty="0" smtClean="0"/>
              <a:t> se bál.</a:t>
            </a:r>
          </a:p>
          <a:p>
            <a:endParaRPr lang="cs-CZ" dirty="0"/>
          </a:p>
        </p:txBody>
      </p:sp>
      <p:pic>
        <p:nvPicPr>
          <p:cNvPr id="9" name="Picture 3" descr="C:\Users\doma\AppData\Local\Microsoft\Windows\INetCache\IE\09K1A0QI\MC9001507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03689" y="571480"/>
            <a:ext cx="2040311" cy="2000264"/>
          </a:xfrm>
          <a:prstGeom prst="rect">
            <a:avLst/>
          </a:prstGeom>
          <a:noFill/>
        </p:spPr>
      </p:pic>
      <p:pic>
        <p:nvPicPr>
          <p:cNvPr id="10" name="Picture 12" descr="C:\Users\doma\AppData\Local\Microsoft\Windows\INetCache\IE\4OG6WNJ2\MC90035905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142852"/>
            <a:ext cx="1428760" cy="1572346"/>
          </a:xfrm>
          <a:prstGeom prst="rect">
            <a:avLst/>
          </a:prstGeom>
          <a:noFill/>
        </p:spPr>
      </p:pic>
      <p:pic>
        <p:nvPicPr>
          <p:cNvPr id="4104" name="Picture 8" descr="C:\Users\doma\AppData\Local\Microsoft\Windows\INetCache\IE\4OG6WNJ2\MC90042808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5214950"/>
            <a:ext cx="1583356" cy="146843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214290"/>
            <a:ext cx="9144000" cy="6858048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příčiny</a:t>
            </a:r>
            <a:r>
              <a:rPr lang="cs-CZ" dirty="0" smtClean="0"/>
              <a:t> – </a:t>
            </a:r>
            <a:r>
              <a:rPr lang="cs-CZ" b="1" dirty="0" smtClean="0"/>
              <a:t>proč, z jakého důvodu?   </a:t>
            </a:r>
            <a:r>
              <a:rPr lang="cs-CZ" b="1" dirty="0" err="1" smtClean="0">
                <a:solidFill>
                  <a:srgbClr val="7030A0"/>
                </a:solidFill>
              </a:rPr>
              <a:t>Pu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příč</a:t>
            </a:r>
            <a:r>
              <a:rPr lang="cs-CZ" b="1" dirty="0" smtClean="0">
                <a:solidFill>
                  <a:srgbClr val="7030A0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FF0000"/>
                </a:solidFill>
              </a:rPr>
              <a:t>Pro nemoc </a:t>
            </a:r>
            <a:r>
              <a:rPr lang="cs-CZ" dirty="0" smtClean="0"/>
              <a:t>nechodil do školy.</a:t>
            </a:r>
          </a:p>
          <a:p>
            <a:pPr>
              <a:buNone/>
            </a:pPr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FF0000"/>
                </a:solidFill>
              </a:rPr>
              <a:t>Strachem</a:t>
            </a:r>
            <a:r>
              <a:rPr lang="cs-CZ" dirty="0" smtClean="0"/>
              <a:t> se mu roztřásla kolena.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účelu</a:t>
            </a:r>
            <a:r>
              <a:rPr lang="cs-CZ" dirty="0" smtClean="0"/>
              <a:t> – </a:t>
            </a:r>
            <a:r>
              <a:rPr lang="cs-CZ" b="1" dirty="0" smtClean="0"/>
              <a:t>proč, za jakým účelem ?      </a:t>
            </a:r>
            <a:r>
              <a:rPr lang="cs-CZ" b="1" dirty="0" err="1" smtClean="0">
                <a:solidFill>
                  <a:srgbClr val="7030A0"/>
                </a:solidFill>
              </a:rPr>
              <a:t>Pu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úč</a:t>
            </a:r>
            <a:r>
              <a:rPr lang="cs-CZ" b="1" dirty="0" smtClean="0">
                <a:solidFill>
                  <a:srgbClr val="7030A0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                  Přišel jsem ti </a:t>
            </a:r>
            <a:r>
              <a:rPr lang="cs-CZ" dirty="0" smtClean="0">
                <a:solidFill>
                  <a:srgbClr val="FF0000"/>
                </a:solidFill>
              </a:rPr>
              <a:t>pomoci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    Honza šel do světa </a:t>
            </a:r>
            <a:r>
              <a:rPr lang="cs-CZ" dirty="0" smtClean="0">
                <a:solidFill>
                  <a:srgbClr val="FF0000"/>
                </a:solidFill>
              </a:rPr>
              <a:t>na zkušenou</a:t>
            </a:r>
            <a:r>
              <a:rPr lang="cs-CZ" dirty="0" smtClean="0"/>
              <a:t>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podmínky</a:t>
            </a:r>
            <a:r>
              <a:rPr lang="cs-CZ" dirty="0" smtClean="0"/>
              <a:t> – </a:t>
            </a:r>
            <a:r>
              <a:rPr lang="cs-CZ" b="1" dirty="0" smtClean="0"/>
              <a:t>za jaké podmínky?       </a:t>
            </a:r>
            <a:r>
              <a:rPr lang="cs-CZ" b="1" dirty="0" err="1" smtClean="0">
                <a:solidFill>
                  <a:srgbClr val="7030A0"/>
                </a:solidFill>
              </a:rPr>
              <a:t>Pu</a:t>
            </a:r>
            <a:r>
              <a:rPr lang="cs-CZ" b="1" dirty="0" smtClean="0">
                <a:solidFill>
                  <a:srgbClr val="7030A0"/>
                </a:solidFill>
              </a:rPr>
              <a:t> pod.</a:t>
            </a:r>
          </a:p>
          <a:p>
            <a:pPr>
              <a:buNone/>
            </a:pPr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FF0000"/>
                </a:solidFill>
              </a:rPr>
              <a:t>Při dobré viditelnosti </a:t>
            </a:r>
            <a:r>
              <a:rPr lang="cs-CZ" dirty="0" smtClean="0"/>
              <a:t>je vidět až Sněžka.</a:t>
            </a:r>
          </a:p>
          <a:p>
            <a:pPr>
              <a:buNone/>
            </a:pPr>
            <a:r>
              <a:rPr lang="cs-CZ" dirty="0" smtClean="0"/>
              <a:t>                        </a:t>
            </a:r>
            <a:r>
              <a:rPr lang="cs-CZ" dirty="0" smtClean="0">
                <a:solidFill>
                  <a:srgbClr val="FF0000"/>
                </a:solidFill>
              </a:rPr>
              <a:t>Bez razítka a podpisu </a:t>
            </a:r>
            <a:r>
              <a:rPr lang="cs-CZ" dirty="0" smtClean="0"/>
              <a:t>je žádost neplatná.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přípustky</a:t>
            </a:r>
            <a:r>
              <a:rPr lang="cs-CZ" dirty="0" smtClean="0"/>
              <a:t> – </a:t>
            </a:r>
            <a:r>
              <a:rPr lang="cs-CZ" b="1" dirty="0" smtClean="0"/>
              <a:t>i přes co, navzdory čemu?  </a:t>
            </a:r>
            <a:r>
              <a:rPr lang="cs-CZ" b="1" dirty="0" err="1" smtClean="0">
                <a:solidFill>
                  <a:srgbClr val="7030A0"/>
                </a:solidFill>
              </a:rPr>
              <a:t>Pu</a:t>
            </a:r>
            <a:r>
              <a:rPr lang="cs-CZ" b="1" dirty="0" smtClean="0">
                <a:solidFill>
                  <a:srgbClr val="7030A0"/>
                </a:solidFill>
              </a:rPr>
              <a:t> příp.</a:t>
            </a:r>
          </a:p>
          <a:p>
            <a:pPr>
              <a:buNone/>
            </a:pPr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FF0000"/>
                </a:solidFill>
              </a:rPr>
              <a:t>I přes </a:t>
            </a:r>
            <a:r>
              <a:rPr lang="cs-CZ" dirty="0" smtClean="0"/>
              <a:t>velkou</a:t>
            </a:r>
            <a:r>
              <a:rPr lang="cs-CZ" dirty="0" smtClean="0">
                <a:solidFill>
                  <a:srgbClr val="FF0000"/>
                </a:solidFill>
              </a:rPr>
              <a:t> snahu </a:t>
            </a:r>
            <a:r>
              <a:rPr lang="cs-CZ" dirty="0" smtClean="0"/>
              <a:t>závod nevyhrál. </a:t>
            </a:r>
          </a:p>
          <a:p>
            <a:pPr>
              <a:buNone/>
            </a:pPr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FF0000"/>
                </a:solidFill>
              </a:rPr>
              <a:t>Navzdory suchému počasí  </a:t>
            </a:r>
            <a:r>
              <a:rPr lang="cs-CZ" dirty="0" smtClean="0"/>
              <a:t>byla celkem </a:t>
            </a:r>
          </a:p>
          <a:p>
            <a:pPr>
              <a:buNone/>
            </a:pPr>
            <a:r>
              <a:rPr lang="cs-CZ" dirty="0" smtClean="0"/>
              <a:t>                         dobrá úroda jablek.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5" name="Picture 5" descr="C:\Users\doma\AppData\Local\Microsoft\Windows\INetCache\IE\4OG6WNJ2\MC9004301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14290"/>
            <a:ext cx="2050647" cy="1339851"/>
          </a:xfrm>
          <a:prstGeom prst="rect">
            <a:avLst/>
          </a:prstGeom>
          <a:noFill/>
        </p:spPr>
      </p:pic>
      <p:pic>
        <p:nvPicPr>
          <p:cNvPr id="5136" name="Picture 16" descr="C:\Users\doma\AppData\Local\Microsoft\Windows\INetCache\IE\RBBD75N6\MC9002129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1643050"/>
            <a:ext cx="1714512" cy="2124270"/>
          </a:xfrm>
          <a:prstGeom prst="rect">
            <a:avLst/>
          </a:prstGeom>
          <a:noFill/>
        </p:spPr>
      </p:pic>
      <p:pic>
        <p:nvPicPr>
          <p:cNvPr id="5141" name="Picture 21" descr="C:\Users\doma\AppData\Local\Microsoft\Windows\INetCache\IE\XNH144HD\MC9002971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3643314"/>
            <a:ext cx="1285884" cy="1202318"/>
          </a:xfrm>
          <a:prstGeom prst="rect">
            <a:avLst/>
          </a:prstGeom>
          <a:noFill/>
        </p:spPr>
      </p:pic>
      <p:pic>
        <p:nvPicPr>
          <p:cNvPr id="5151" name="Picture 31" descr="C:\Users\doma\AppData\Local\Microsoft\Windows\INetCache\IE\T41VSVZQ\MC90033478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5130698"/>
            <a:ext cx="1875434" cy="172730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5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Vyhledejte příslovečná určení a určete jejich druh:</a:t>
            </a:r>
            <a:endParaRPr lang="cs-CZ" sz="36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357298"/>
            <a:ext cx="8686800" cy="535785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Na podzim chodíme do lesa na houby.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Při dostatku času napíše prověrku vždy téměř správně.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Koupil jsem ti pro radost dárek k narozeninám.</a:t>
            </a:r>
          </a:p>
          <a:p>
            <a:endParaRPr lang="cs-CZ" dirty="0" smtClean="0"/>
          </a:p>
          <a:p>
            <a:r>
              <a:rPr lang="cs-CZ" dirty="0" smtClean="0"/>
              <a:t>Leknutím se nemohl pohnout z místa.</a:t>
            </a:r>
          </a:p>
          <a:p>
            <a:endParaRPr lang="cs-CZ" dirty="0" smtClean="0"/>
          </a:p>
          <a:p>
            <a:r>
              <a:rPr lang="cs-CZ" dirty="0" smtClean="0"/>
              <a:t>Navzdory vážné nemoci si udržel dobrou náladu.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1643050"/>
            <a:ext cx="10715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Pu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r>
              <a:rPr lang="cs-CZ" sz="2400" b="1" dirty="0" err="1" smtClean="0">
                <a:solidFill>
                  <a:srgbClr val="FF0000"/>
                </a:solidFill>
              </a:rPr>
              <a:t>úč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3306" y="164305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Pum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57224" y="1643050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Puč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43174" y="3643314"/>
            <a:ext cx="2357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Pu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úč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3504" y="4714884"/>
            <a:ext cx="785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Pum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00100" y="4643446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Pu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příč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71802" y="5715016"/>
            <a:ext cx="1285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Pu</a:t>
            </a:r>
            <a:r>
              <a:rPr lang="cs-CZ" sz="2400" b="1" dirty="0" smtClean="0">
                <a:solidFill>
                  <a:srgbClr val="FF0000"/>
                </a:solidFill>
              </a:rPr>
              <a:t> příp.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928662" y="6429396"/>
            <a:ext cx="128588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214678" y="6429396"/>
            <a:ext cx="100013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857224" y="2357430"/>
            <a:ext cx="150019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857620" y="2357430"/>
            <a:ext cx="100013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000628" y="2357430"/>
            <a:ext cx="121444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2857488" y="4357694"/>
            <a:ext cx="150019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928662" y="5429264"/>
            <a:ext cx="121444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5214942" y="5357826"/>
            <a:ext cx="92869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10429916" y="600076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857224" y="3357562"/>
            <a:ext cx="242889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5857884" y="3357562"/>
            <a:ext cx="50006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6500826" y="3357562"/>
            <a:ext cx="85725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7500958" y="3357562"/>
            <a:ext cx="107157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7429520" y="2643182"/>
            <a:ext cx="10715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Puz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429388" y="2643182"/>
            <a:ext cx="1000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Pu</a:t>
            </a:r>
            <a:r>
              <a:rPr lang="cs-CZ" sz="2400" b="1" dirty="0" smtClean="0">
                <a:solidFill>
                  <a:srgbClr val="FF0000"/>
                </a:solidFill>
              </a:rPr>
              <a:t> mí.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715008" y="2643182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Puč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500166" y="264318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Pu</a:t>
            </a:r>
            <a:r>
              <a:rPr lang="cs-CZ" sz="2400" b="1" dirty="0" smtClean="0">
                <a:solidFill>
                  <a:srgbClr val="FF0000"/>
                </a:solidFill>
              </a:rPr>
              <a:t> pod.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147" name="Picture 3" descr="C:\Users\doma\AppData\Local\Microsoft\Windows\INetCache\IE\09K1A0QI\MC9003907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1071546"/>
            <a:ext cx="1904695" cy="1399032"/>
          </a:xfrm>
          <a:prstGeom prst="rect">
            <a:avLst/>
          </a:prstGeom>
          <a:noFill/>
        </p:spPr>
      </p:pic>
      <p:pic>
        <p:nvPicPr>
          <p:cNvPr id="6148" name="Picture 4" descr="C:\Users\doma\AppData\Local\Microsoft\Windows\INetCache\IE\UT9P5O7C\MC9004404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3664398"/>
            <a:ext cx="1785918" cy="25851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4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3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3" grpId="0"/>
      <p:bldP spid="17" grpId="0"/>
      <p:bldP spid="18" grpId="0"/>
      <p:bldP spid="19" grpId="0"/>
      <p:bldP spid="20" grpId="0"/>
      <p:bldP spid="57" grpId="0"/>
      <p:bldP spid="58" grpId="0"/>
      <p:bldP spid="59" grpId="0"/>
      <p:bldP spid="6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sz="4000" b="1" dirty="0" smtClean="0"/>
              <a:t>Každé sloveso rozviň požadovaným příslovečným určením: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57158" y="1600200"/>
            <a:ext cx="4138642" cy="4900634"/>
          </a:xfrm>
        </p:spPr>
        <p:txBody>
          <a:bodyPr>
            <a:normAutofit fontScale="92500"/>
          </a:bodyPr>
          <a:lstStyle/>
          <a:p>
            <a:r>
              <a:rPr lang="cs-CZ" b="1" i="1" dirty="0" smtClean="0"/>
              <a:t>běžet </a:t>
            </a:r>
            <a:r>
              <a:rPr lang="cs-CZ" dirty="0" smtClean="0"/>
              <a:t>-              Pum, </a:t>
            </a:r>
            <a:r>
              <a:rPr lang="cs-CZ" dirty="0" err="1" smtClean="0"/>
              <a:t>Puz</a:t>
            </a:r>
            <a:endParaRPr lang="cs-CZ" dirty="0" smtClean="0"/>
          </a:p>
          <a:p>
            <a:r>
              <a:rPr lang="cs-CZ" b="1" i="1" dirty="0" smtClean="0"/>
              <a:t>odpovědět</a:t>
            </a:r>
            <a:r>
              <a:rPr lang="cs-CZ" dirty="0" smtClean="0"/>
              <a:t>  –  </a:t>
            </a:r>
            <a:r>
              <a:rPr lang="cs-CZ" dirty="0" err="1" smtClean="0"/>
              <a:t>Puz</a:t>
            </a:r>
            <a:r>
              <a:rPr lang="cs-CZ" dirty="0" smtClean="0"/>
              <a:t>, Puč</a:t>
            </a:r>
          </a:p>
          <a:p>
            <a:r>
              <a:rPr lang="cs-CZ" b="1" i="1" dirty="0" smtClean="0"/>
              <a:t>odcestovat</a:t>
            </a:r>
            <a:r>
              <a:rPr lang="cs-CZ" dirty="0" smtClean="0"/>
              <a:t>  –  </a:t>
            </a:r>
            <a:r>
              <a:rPr lang="cs-CZ" dirty="0" err="1" smtClean="0"/>
              <a:t>Pu</a:t>
            </a:r>
            <a:r>
              <a:rPr lang="cs-CZ" dirty="0" smtClean="0"/>
              <a:t> </a:t>
            </a:r>
            <a:r>
              <a:rPr lang="cs-CZ" dirty="0" err="1" smtClean="0"/>
              <a:t>úč</a:t>
            </a:r>
            <a:r>
              <a:rPr lang="cs-CZ" dirty="0" smtClean="0"/>
              <a:t>. </a:t>
            </a:r>
          </a:p>
          <a:p>
            <a:r>
              <a:rPr lang="cs-CZ" b="1" i="1" dirty="0" smtClean="0"/>
              <a:t>plakat </a:t>
            </a:r>
            <a:r>
              <a:rPr lang="cs-CZ" dirty="0" smtClean="0"/>
              <a:t>–           </a:t>
            </a:r>
            <a:r>
              <a:rPr lang="cs-CZ" dirty="0" err="1" smtClean="0"/>
              <a:t>Pu</a:t>
            </a:r>
            <a:r>
              <a:rPr lang="cs-CZ" dirty="0" smtClean="0"/>
              <a:t> </a:t>
            </a:r>
            <a:r>
              <a:rPr lang="cs-CZ" dirty="0" err="1" smtClean="0"/>
              <a:t>příč</a:t>
            </a:r>
            <a:r>
              <a:rPr lang="cs-CZ" dirty="0" smtClean="0"/>
              <a:t>.</a:t>
            </a:r>
          </a:p>
          <a:p>
            <a:r>
              <a:rPr lang="cs-CZ" b="1" i="1" dirty="0" smtClean="0"/>
              <a:t>učit se </a:t>
            </a:r>
            <a:r>
              <a:rPr lang="cs-CZ" dirty="0" smtClean="0"/>
              <a:t>–           </a:t>
            </a:r>
            <a:r>
              <a:rPr lang="cs-CZ" dirty="0" err="1" smtClean="0"/>
              <a:t>Pu</a:t>
            </a:r>
            <a:r>
              <a:rPr lang="cs-CZ" dirty="0" smtClean="0"/>
              <a:t> </a:t>
            </a:r>
            <a:r>
              <a:rPr lang="cs-CZ" dirty="0" err="1" smtClean="0"/>
              <a:t>úč</a:t>
            </a:r>
            <a:r>
              <a:rPr lang="cs-CZ" dirty="0" smtClean="0"/>
              <a:t>., </a:t>
            </a:r>
            <a:r>
              <a:rPr lang="cs-CZ" dirty="0" err="1" smtClean="0"/>
              <a:t>Puz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                             Puč, Pum </a:t>
            </a:r>
          </a:p>
          <a:p>
            <a:r>
              <a:rPr lang="cs-CZ" b="1" i="1" dirty="0" smtClean="0"/>
              <a:t>smát se </a:t>
            </a:r>
            <a:r>
              <a:rPr lang="cs-CZ" dirty="0" smtClean="0"/>
              <a:t>–        </a:t>
            </a:r>
            <a:r>
              <a:rPr lang="cs-CZ" dirty="0" err="1" smtClean="0"/>
              <a:t>Pu</a:t>
            </a:r>
            <a:r>
              <a:rPr lang="cs-CZ" dirty="0" smtClean="0"/>
              <a:t> mí., </a:t>
            </a:r>
            <a:r>
              <a:rPr lang="cs-CZ" dirty="0" err="1" smtClean="0"/>
              <a:t>Puz</a:t>
            </a:r>
            <a:endParaRPr lang="cs-CZ" dirty="0" smtClean="0"/>
          </a:p>
          <a:p>
            <a:r>
              <a:rPr lang="cs-CZ" b="1" i="1" dirty="0" smtClean="0"/>
              <a:t>zemřít</a:t>
            </a:r>
            <a:r>
              <a:rPr lang="cs-CZ" dirty="0" smtClean="0"/>
              <a:t> –           </a:t>
            </a:r>
            <a:r>
              <a:rPr lang="cs-CZ" dirty="0" err="1" smtClean="0"/>
              <a:t>Pu</a:t>
            </a:r>
            <a:r>
              <a:rPr lang="cs-CZ" dirty="0" smtClean="0"/>
              <a:t> příp.,</a:t>
            </a:r>
          </a:p>
          <a:p>
            <a:pPr>
              <a:buNone/>
            </a:pPr>
            <a:r>
              <a:rPr lang="cs-CZ" dirty="0" smtClean="0"/>
              <a:t>                              </a:t>
            </a:r>
            <a:r>
              <a:rPr lang="cs-CZ" dirty="0" err="1" smtClean="0"/>
              <a:t>Pu</a:t>
            </a:r>
            <a:r>
              <a:rPr lang="cs-CZ" dirty="0" smtClean="0"/>
              <a:t> </a:t>
            </a:r>
            <a:r>
              <a:rPr lang="cs-CZ" dirty="0" err="1" smtClean="0"/>
              <a:t>příč</a:t>
            </a:r>
            <a:r>
              <a:rPr lang="cs-CZ" dirty="0" smtClean="0"/>
              <a:t>.</a:t>
            </a:r>
          </a:p>
          <a:p>
            <a:r>
              <a:rPr lang="cs-CZ" b="1" i="1" dirty="0" smtClean="0"/>
              <a:t>nefungovat</a:t>
            </a:r>
            <a:r>
              <a:rPr lang="cs-CZ" dirty="0" smtClean="0"/>
              <a:t> – </a:t>
            </a:r>
            <a:r>
              <a:rPr lang="cs-CZ" dirty="0" err="1" smtClean="0"/>
              <a:t>Pu</a:t>
            </a:r>
            <a:r>
              <a:rPr lang="cs-CZ" dirty="0" smtClean="0"/>
              <a:t> pod.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14808" y="1600200"/>
            <a:ext cx="4000528" cy="508178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pryč,  rychle</a:t>
            </a:r>
          </a:p>
          <a:p>
            <a:r>
              <a:rPr lang="cs-CZ" dirty="0" smtClean="0"/>
              <a:t>správně, hned</a:t>
            </a:r>
          </a:p>
          <a:p>
            <a:r>
              <a:rPr lang="cs-CZ" dirty="0" smtClean="0"/>
              <a:t>na dovolenou</a:t>
            </a:r>
          </a:p>
          <a:p>
            <a:r>
              <a:rPr lang="cs-CZ" dirty="0" smtClean="0"/>
              <a:t>kvůli rozbité hračce</a:t>
            </a:r>
          </a:p>
          <a:p>
            <a:r>
              <a:rPr lang="cs-CZ" dirty="0" smtClean="0"/>
              <a:t>na prověrku, nazpaměť</a:t>
            </a:r>
          </a:p>
          <a:p>
            <a:pPr>
              <a:buNone/>
            </a:pPr>
            <a:r>
              <a:rPr lang="cs-CZ" dirty="0" smtClean="0"/>
              <a:t>     dlouho, u stolu</a:t>
            </a:r>
          </a:p>
          <a:p>
            <a:r>
              <a:rPr lang="cs-CZ" dirty="0" smtClean="0"/>
              <a:t>velmi  hlasitě </a:t>
            </a:r>
          </a:p>
          <a:p>
            <a:r>
              <a:rPr lang="cs-CZ" dirty="0" smtClean="0"/>
              <a:t>i přes (dobrou) péči</a:t>
            </a:r>
          </a:p>
          <a:p>
            <a:pPr>
              <a:buNone/>
            </a:pPr>
            <a:r>
              <a:rPr lang="cs-CZ" dirty="0" smtClean="0"/>
              <a:t>    na infarkt</a:t>
            </a:r>
          </a:p>
          <a:p>
            <a:r>
              <a:rPr lang="cs-CZ" dirty="0" smtClean="0"/>
              <a:t>bez baterií</a:t>
            </a:r>
            <a:endParaRPr lang="cs-CZ" dirty="0"/>
          </a:p>
        </p:txBody>
      </p:sp>
      <p:pic>
        <p:nvPicPr>
          <p:cNvPr id="1026" name="Picture 2" descr="C:\Users\doma\AppData\Local\Microsoft\Windows\INetCache\IE\4OG6WNJ2\MC90019173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42907" y="142853"/>
            <a:ext cx="1785949" cy="1629044"/>
          </a:xfrm>
          <a:prstGeom prst="rect">
            <a:avLst/>
          </a:prstGeom>
          <a:noFill/>
        </p:spPr>
      </p:pic>
      <p:pic>
        <p:nvPicPr>
          <p:cNvPr id="1036" name="Picture 12" descr="C:\Users\doma\AppData\Local\Microsoft\Windows\INetCache\IE\0YRYAIN0\MC90029776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95413" y="857232"/>
            <a:ext cx="2101125" cy="1968018"/>
          </a:xfrm>
          <a:prstGeom prst="rect">
            <a:avLst/>
          </a:prstGeom>
          <a:noFill/>
        </p:spPr>
      </p:pic>
      <p:pic>
        <p:nvPicPr>
          <p:cNvPr id="1037" name="Picture 13" descr="C:\Users\doma\AppData\Local\Microsoft\Windows\INetCache\IE\11BE311H\MC90043382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3802" y="3857628"/>
            <a:ext cx="1500198" cy="1500198"/>
          </a:xfrm>
          <a:prstGeom prst="rect">
            <a:avLst/>
          </a:prstGeom>
          <a:noFill/>
        </p:spPr>
      </p:pic>
      <p:pic>
        <p:nvPicPr>
          <p:cNvPr id="1040" name="Picture 16" descr="C:\Users\doma\AppData\Local\Microsoft\Windows\INetCache\IE\4OG6WNJ2\MC90038431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14744" y="5000636"/>
            <a:ext cx="1214446" cy="1681351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5220072" y="1196752"/>
            <a:ext cx="19753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Například: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3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Autorem  materiálu  a  všech  jeho  částí  je</a:t>
            </a:r>
          </a:p>
          <a:p>
            <a:pPr>
              <a:buNone/>
            </a:pPr>
            <a:r>
              <a:rPr lang="cs-CZ" dirty="0" smtClean="0"/>
              <a:t>Mgr.  Jana  Chmelíková</a:t>
            </a:r>
          </a:p>
          <a:p>
            <a:pPr>
              <a:buNone/>
            </a:pPr>
            <a:r>
              <a:rPr lang="cs-CZ" dirty="0" smtClean="0"/>
              <a:t>Ilustrace  kliparty  </a:t>
            </a:r>
            <a:r>
              <a:rPr lang="cs-CZ" smtClean="0"/>
              <a:t>MS Office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</TotalTime>
  <Words>519</Words>
  <Application>Microsoft Office PowerPoint</Application>
  <PresentationFormat>Předvádění na obrazovce (4:3)</PresentationFormat>
  <Paragraphs>104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</vt:lpstr>
      <vt:lpstr>Motiv sady Office</vt:lpstr>
      <vt:lpstr>Prezentace aplikace PowerPoint</vt:lpstr>
      <vt:lpstr>Příslovečné určení</vt:lpstr>
      <vt:lpstr>Rozlišujeme  příslovečná určení:</vt:lpstr>
      <vt:lpstr>Prezentace aplikace PowerPoint</vt:lpstr>
      <vt:lpstr>Vyhledejte příslovečná určení a určete jejich druh:</vt:lpstr>
      <vt:lpstr> Každé sloveso rozviň požadovaným příslovečným určením: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34</cp:revision>
  <dcterms:created xsi:type="dcterms:W3CDTF">2014-04-06T14:16:29Z</dcterms:created>
  <dcterms:modified xsi:type="dcterms:W3CDTF">2014-04-16T11:36:01Z</dcterms:modified>
</cp:coreProperties>
</file>