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62" r:id="rId3"/>
    <p:sldId id="259" r:id="rId4"/>
    <p:sldId id="261" r:id="rId5"/>
    <p:sldId id="267" r:id="rId6"/>
    <p:sldId id="268" r:id="rId7"/>
    <p:sldId id="257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10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E16B"/>
    <a:srgbClr val="00FF00"/>
    <a:srgbClr val="DD2B0D"/>
    <a:srgbClr val="FBFED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 autoAdjust="0"/>
    <p:restoredTop sz="94677" autoAdjust="0"/>
  </p:normalViewPr>
  <p:slideViewPr>
    <p:cSldViewPr>
      <p:cViewPr>
        <p:scale>
          <a:sx n="120" d="100"/>
          <a:sy n="120" d="100"/>
        </p:scale>
        <p:origin x="276" y="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2514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A0AC9-61E4-4373-9E6E-EA1BCA7A0F53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A6623-655F-4CB8-B3EE-155D791177F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48120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5A6623-655F-4CB8-B3EE-155D791177FB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4976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8069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04738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32260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18454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8750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4303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16305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76167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1835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2238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3178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A1D9D-8046-4CF8-99F5-B1AAF2D853D7}" type="datetimeFigureOut">
              <a:rPr lang="cs-CZ" smtClean="0"/>
              <a:pPr/>
              <a:t>16.4.2014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1EDB7-2A0E-4BF1-A915-7E01DBBB48A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74969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6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jpeg"/><Relationship Id="rId5" Type="http://schemas.openxmlformats.org/officeDocument/2006/relationships/image" Target="../media/image12.jpeg"/><Relationship Id="rId10" Type="http://schemas.openxmlformats.org/officeDocument/2006/relationships/image" Target="../media/image16.jpeg"/><Relationship Id="rId4" Type="http://schemas.openxmlformats.org/officeDocument/2006/relationships/image" Target="../media/image11.jpeg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1" cy="6624735"/>
          </a:xfrm>
          <a:solidFill>
            <a:srgbClr val="F4F9AD"/>
          </a:solidFill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755576" y="404664"/>
            <a:ext cx="7560840" cy="5616624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                   </a:t>
            </a:r>
            <a:endParaRPr lang="cs-CZ" sz="7200" b="1" dirty="0">
              <a:solidFill>
                <a:srgbClr val="002060"/>
              </a:solidFill>
            </a:endParaRPr>
          </a:p>
          <a:p>
            <a:r>
              <a:rPr lang="cs-CZ" sz="4800" b="1" dirty="0">
                <a:solidFill>
                  <a:srgbClr val="002060"/>
                </a:solidFill>
              </a:rPr>
              <a:t> </a:t>
            </a:r>
            <a:r>
              <a:rPr lang="cs-CZ" sz="4800" b="1" dirty="0" smtClean="0">
                <a:solidFill>
                  <a:srgbClr val="002060"/>
                </a:solidFill>
              </a:rPr>
              <a:t>   </a:t>
            </a:r>
            <a:r>
              <a:rPr lang="cs-CZ" sz="5400" b="1" dirty="0" smtClean="0">
                <a:solidFill>
                  <a:srgbClr val="002060"/>
                </a:solidFill>
              </a:rPr>
              <a:t>    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7472207"/>
              </p:ext>
            </p:extLst>
          </p:nvPr>
        </p:nvGraphicFramePr>
        <p:xfrm>
          <a:off x="724449" y="980728"/>
          <a:ext cx="7713973" cy="36003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4584"/>
                <a:gridCol w="1870784"/>
                <a:gridCol w="820898"/>
                <a:gridCol w="237628"/>
                <a:gridCol w="129311"/>
                <a:gridCol w="993718"/>
                <a:gridCol w="1058525"/>
                <a:gridCol w="1058525"/>
              </a:tblGrid>
              <a:tr h="109374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200" dirty="0">
                        <a:solidFill>
                          <a:srgbClr val="00B05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Obchodní 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akademie a Střední odborná škola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gen. F. Fajtla, Louny,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1200" smtClean="0">
                          <a:solidFill>
                            <a:schemeClr val="tx1"/>
                          </a:solidFill>
                          <a:effectLst/>
                        </a:rPr>
                        <a:t>o.,</a:t>
                      </a:r>
                      <a:r>
                        <a:rPr lang="cs-CZ" sz="1200" baseline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Osvoboditelů 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380, Louny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7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Číslo projektu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CZ.1.07/1.5.00/34.0052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Číslo sady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25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effectLst/>
                        </a:rPr>
                        <a:t>Číslo DUM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100" dirty="0" smtClean="0">
                          <a:effectLst/>
                          <a:latin typeface="Calibri"/>
                        </a:rPr>
                        <a:t>3.2_25_07</a:t>
                      </a:r>
                      <a:endParaRPr lang="cs-CZ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237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Písmo</a:t>
                      </a:r>
                      <a:endParaRPr lang="cs-CZ" sz="11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7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Tematický okruh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Vývoj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písma 7 – Humanistická a barokní písma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7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Název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Písmo</a:t>
                      </a:r>
                      <a:endParaRPr lang="cs-CZ" sz="11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7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Zuzana Koděrová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3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Datum tvorby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17.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8. 2013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Ročník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ARR 1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77083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Žáci jsou v prezentaci  seznámeni se vývojem písma, s  odborným názvoslovím písma, s jeho použitím v historii i současnosti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7611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Metodický pokyn: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             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prezentace, výklad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 pracovním listem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pro žáky                     cílová skupina žáků: 16 – 19 let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Obrázek 2" descr="http://mail.centrum.cz/download.php?bid=000058f52b655bb40200d5c9&amp;idx=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4788" y="1124744"/>
            <a:ext cx="3275496" cy="81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Obrázek 1" descr="http://mail.centrum.cz/download.php?bid=000058f52b655bb40200d5c9&amp;idx=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4015" y="1124744"/>
            <a:ext cx="805474" cy="81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24449" y="5157190"/>
            <a:ext cx="7735983" cy="29238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300" b="1" i="1" dirty="0" smtClean="0"/>
              <a:t> Autorem </a:t>
            </a:r>
            <a:r>
              <a:rPr lang="cs-CZ" sz="1300" b="1" i="1" dirty="0"/>
              <a:t>materiálu a všech jeho </a:t>
            </a:r>
            <a:r>
              <a:rPr lang="cs-CZ" sz="1300" b="1" i="1" dirty="0" smtClean="0"/>
              <a:t>částí, není-li uvedeno jinak, </a:t>
            </a:r>
            <a:r>
              <a:rPr lang="cs-CZ" sz="1300" b="1" i="1" dirty="0"/>
              <a:t>je </a:t>
            </a:r>
            <a:r>
              <a:rPr lang="cs-CZ" sz="1300" b="1" i="1" dirty="0" smtClean="0"/>
              <a:t>Zuzana Koděrová.      </a:t>
            </a:r>
          </a:p>
        </p:txBody>
      </p:sp>
      <p:sp>
        <p:nvSpPr>
          <p:cNvPr id="9" name="Obdélník 8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904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51205" y="116631"/>
            <a:ext cx="8885288" cy="6624736"/>
          </a:xfrm>
          <a:solidFill>
            <a:srgbClr val="F4F9AD"/>
          </a:solidFill>
        </p:spPr>
      </p:pic>
      <p:sp>
        <p:nvSpPr>
          <p:cNvPr id="4" name="Zástupný symbol pro text 5"/>
          <p:cNvSpPr txBox="1">
            <a:spLocks noGrp="1"/>
          </p:cNvSpPr>
          <p:nvPr>
            <p:ph type="body" idx="2"/>
          </p:nvPr>
        </p:nvSpPr>
        <p:spPr>
          <a:xfrm>
            <a:off x="755577" y="404667"/>
            <a:ext cx="7560844" cy="5616619"/>
          </a:xfrm>
        </p:spPr>
        <p:txBody>
          <a:bodyPr/>
          <a:lstStyle/>
          <a:p>
            <a:pPr lvl="0"/>
            <a:r>
              <a:rPr lang="cs-CZ" b="1" dirty="0">
                <a:solidFill>
                  <a:srgbClr val="FFFF00"/>
                </a:solidFill>
              </a:rPr>
              <a:t>                   </a:t>
            </a:r>
            <a:endParaRPr lang="cs-CZ" b="1" dirty="0">
              <a:solidFill>
                <a:srgbClr val="002060"/>
              </a:solidFill>
            </a:endParaRPr>
          </a:p>
          <a:p>
            <a:pPr lvl="0"/>
            <a:r>
              <a:rPr lang="cs-CZ" b="1" dirty="0">
                <a:solidFill>
                  <a:srgbClr val="002060"/>
                </a:solidFill>
              </a:rPr>
              <a:t>        </a:t>
            </a:r>
          </a:p>
        </p:txBody>
      </p:sp>
      <p:sp>
        <p:nvSpPr>
          <p:cNvPr id="5" name="TextovéPole 1"/>
          <p:cNvSpPr txBox="1"/>
          <p:nvPr/>
        </p:nvSpPr>
        <p:spPr>
          <a:xfrm>
            <a:off x="1989588" y="1988838"/>
            <a:ext cx="5184574" cy="22467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4000" b="1" i="0" u="none" strike="noStrike" kern="1200" cap="none" spc="0" baseline="0" dirty="0">
                <a:solidFill>
                  <a:srgbClr val="00FF00"/>
                </a:solidFill>
                <a:uFillTx/>
                <a:latin typeface="Tempus Sans ITC" pitchFamily="82"/>
              </a:rPr>
              <a:t>Písmo</a:t>
            </a:r>
          </a:p>
        </p:txBody>
      </p:sp>
      <p:sp>
        <p:nvSpPr>
          <p:cNvPr id="6" name="Obdélník 5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203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952" y="116632"/>
            <a:ext cx="8890954" cy="6647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053704" y="2307370"/>
            <a:ext cx="525658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600" b="1" dirty="0" smtClean="0">
                <a:solidFill>
                  <a:srgbClr val="FFFF00"/>
                </a:solidFill>
                <a:latin typeface="Tempus Sans ITC" pitchFamily="82" charset="0"/>
              </a:rPr>
              <a:t>Vývoj </a:t>
            </a:r>
            <a:r>
              <a:rPr lang="cs-CZ" sz="6600" b="1">
                <a:solidFill>
                  <a:srgbClr val="FFFF00"/>
                </a:solidFill>
                <a:latin typeface="Tempus Sans ITC" pitchFamily="82" charset="0"/>
              </a:rPr>
              <a:t>písma </a:t>
            </a:r>
            <a:r>
              <a:rPr lang="cs-CZ" sz="6600" b="1" smtClean="0">
                <a:solidFill>
                  <a:srgbClr val="FFFF00"/>
                </a:solidFill>
                <a:latin typeface="Tempus Sans ITC" pitchFamily="82" charset="0"/>
              </a:rPr>
              <a:t>7</a:t>
            </a:r>
            <a:endParaRPr lang="cs-CZ" sz="6600" b="1" dirty="0">
              <a:solidFill>
                <a:srgbClr val="FFFF00"/>
              </a:solidFill>
              <a:latin typeface="Tempus Sans ITC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5592" y="3789040"/>
            <a:ext cx="72728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1CF50B"/>
                </a:solidFill>
                <a:latin typeface="Tempus Sans ITC" pitchFamily="82" charset="0"/>
              </a:rPr>
              <a:t>Humanistická a barokní </a:t>
            </a:r>
            <a:endParaRPr lang="cs-CZ" sz="5400" b="1" dirty="0">
              <a:solidFill>
                <a:srgbClr val="1CF50B"/>
              </a:solidFill>
              <a:latin typeface="Tempus Sans ITC" pitchFamily="82" charset="0"/>
            </a:endParaRPr>
          </a:p>
          <a:p>
            <a:r>
              <a:rPr lang="cs-CZ" sz="5400" b="1" dirty="0">
                <a:solidFill>
                  <a:srgbClr val="1CF50B"/>
                </a:solidFill>
                <a:latin typeface="Tempus Sans ITC" pitchFamily="82" charset="0"/>
              </a:rPr>
              <a:t>              </a:t>
            </a:r>
            <a:r>
              <a:rPr lang="cs-CZ" sz="5400" b="1" dirty="0" smtClean="0">
                <a:solidFill>
                  <a:srgbClr val="1CF50B"/>
                </a:solidFill>
                <a:latin typeface="Tempus Sans ITC" pitchFamily="82" charset="0"/>
              </a:rPr>
              <a:t>písma</a:t>
            </a:r>
            <a:endParaRPr lang="cs-CZ" sz="5400" b="1" dirty="0">
              <a:solidFill>
                <a:srgbClr val="1CF50B"/>
              </a:solidFill>
              <a:latin typeface="Tempus Sans ITC" pitchFamily="82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969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" advClick="0" advTm="5000"/>
    </mc:Choice>
    <mc:Fallback>
      <p:transition advClick="0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solidFill>
            <a:srgbClr val="F4F9AD"/>
          </a:solidFill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467544" y="260648"/>
            <a:ext cx="8352928" cy="6321780"/>
          </a:xfr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                   </a:t>
            </a:r>
            <a:endParaRPr lang="cs-CZ" sz="7200" b="1" dirty="0">
              <a:solidFill>
                <a:srgbClr val="002060"/>
              </a:solidFill>
            </a:endParaRPr>
          </a:p>
          <a:p>
            <a:r>
              <a:rPr lang="cs-CZ" sz="4800" b="1" dirty="0">
                <a:solidFill>
                  <a:srgbClr val="002060"/>
                </a:solidFill>
              </a:rPr>
              <a:t> </a:t>
            </a:r>
            <a:endParaRPr lang="cs-CZ" sz="4800" b="1" dirty="0" smtClean="0">
              <a:solidFill>
                <a:srgbClr val="002060"/>
              </a:solidFill>
            </a:endParaRPr>
          </a:p>
          <a:p>
            <a:endParaRPr lang="cs-CZ" sz="4800" b="1" dirty="0" smtClean="0">
              <a:solidFill>
                <a:srgbClr val="002060"/>
              </a:solidFill>
              <a:latin typeface="Book Antiqua" pitchFamily="18" charset="0"/>
            </a:endParaRPr>
          </a:p>
          <a:p>
            <a:endParaRPr lang="cs-CZ" sz="5400" dirty="0" smtClean="0"/>
          </a:p>
          <a:p>
            <a:endParaRPr lang="cs-CZ" sz="5400" b="1" dirty="0" smtClean="0">
              <a:solidFill>
                <a:srgbClr val="00206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5447285"/>
            <a:ext cx="278918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cs-CZ" sz="2800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824324" y="4565284"/>
            <a:ext cx="2167197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/>
            <a:r>
              <a:rPr lang="cs-CZ" sz="1400" b="1" dirty="0" smtClean="0">
                <a:solidFill>
                  <a:srgbClr val="984807"/>
                </a:solidFill>
              </a:rPr>
              <a:t>       renesanční humanistická kapitála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272722" y="2202153"/>
            <a:ext cx="6696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rgbClr val="002060"/>
                </a:solidFill>
              </a:rPr>
              <a:t>Vývoj </a:t>
            </a:r>
            <a:r>
              <a:rPr lang="cs-CZ" sz="2200" b="1" dirty="0">
                <a:solidFill>
                  <a:srgbClr val="002060"/>
                </a:solidFill>
              </a:rPr>
              <a:t>latinky navázal v období renesance v 15</a:t>
            </a:r>
            <a:r>
              <a:rPr lang="cs-CZ" sz="2200" b="1" dirty="0" smtClean="0">
                <a:solidFill>
                  <a:srgbClr val="002060"/>
                </a:solidFill>
              </a:rPr>
              <a:t>. století </a:t>
            </a:r>
          </a:p>
          <a:p>
            <a:r>
              <a:rPr lang="cs-CZ" sz="2200" b="1" dirty="0" smtClean="0">
                <a:solidFill>
                  <a:srgbClr val="002060"/>
                </a:solidFill>
              </a:rPr>
              <a:t>na předgotické </a:t>
            </a:r>
            <a:r>
              <a:rPr lang="cs-CZ" sz="2200" b="1" dirty="0">
                <a:solidFill>
                  <a:srgbClr val="002060"/>
                </a:solidFill>
              </a:rPr>
              <a:t>klasické vzory </a:t>
            </a:r>
            <a:r>
              <a:rPr lang="cs-CZ" sz="2200" b="1" dirty="0" smtClean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1" name="Obdélník 1"/>
          <p:cNvSpPr/>
          <p:nvPr/>
        </p:nvSpPr>
        <p:spPr>
          <a:xfrm>
            <a:off x="1974330" y="548677"/>
            <a:ext cx="5483369" cy="790983"/>
          </a:xfrm>
          <a:prstGeom prst="rect">
            <a:avLst/>
          </a:prstGeom>
          <a:gradFill>
            <a:gsLst>
              <a:gs pos="0">
                <a:srgbClr val="717F56"/>
              </a:gs>
              <a:gs pos="100000">
                <a:srgbClr val="A5B77E"/>
              </a:gs>
            </a:gsLst>
            <a:lin ang="16200000"/>
          </a:gradFill>
          <a:ln>
            <a:noFill/>
            <a:prstDash val="solid"/>
          </a:ln>
        </p:spPr>
        <p:txBody>
          <a:bodyPr vert="horz" wrap="square" lIns="91440" tIns="45720" rIns="91440" bIns="45720" anchor="ctr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3600" b="1" i="0" u="none" strike="noStrike" kern="0" cap="none" spc="0" baseline="0" dirty="0">
                <a:solidFill>
                  <a:srgbClr val="002060"/>
                </a:solidFill>
                <a:uFillTx/>
                <a:latin typeface="Times New Roman" pitchFamily="18"/>
                <a:cs typeface="Times New Roman" pitchFamily="18"/>
              </a:rPr>
              <a:t>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3600" b="1" i="0" u="none" strike="noStrike" kern="0" cap="none" spc="0" baseline="0" dirty="0">
                <a:solidFill>
                  <a:srgbClr val="002060"/>
                </a:solidFill>
                <a:uFillTx/>
                <a:latin typeface="Times New Roman" pitchFamily="18"/>
                <a:cs typeface="Times New Roman" pitchFamily="18"/>
              </a:rPr>
              <a:t>  </a:t>
            </a:r>
            <a:r>
              <a:rPr lang="cs-CZ" sz="3600" b="1" kern="0" dirty="0" smtClean="0">
                <a:solidFill>
                  <a:srgbClr val="24FB19"/>
                </a:solidFill>
                <a:latin typeface="Times New Roman" pitchFamily="18"/>
                <a:cs typeface="Times New Roman" pitchFamily="18"/>
              </a:rPr>
              <a:t>Vývoj latinkového písma</a:t>
            </a:r>
            <a:endParaRPr lang="cs-CZ" sz="3600" b="1" i="0" u="none" strike="noStrike" kern="0" cap="none" spc="0" baseline="0" dirty="0">
              <a:solidFill>
                <a:srgbClr val="24FB19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3600" b="1" i="0" u="none" strike="noStrike" kern="1200" cap="none" spc="0" baseline="0" dirty="0">
              <a:solidFill>
                <a:srgbClr val="002060"/>
              </a:solidFill>
              <a:uFillTx/>
              <a:latin typeface="Times New Roman" pitchFamily="18"/>
              <a:cs typeface="Times New Roman" pitchFamily="18"/>
            </a:endParaRPr>
          </a:p>
        </p:txBody>
      </p:sp>
      <p:sp>
        <p:nvSpPr>
          <p:cNvPr id="15" name="Obdélník 14"/>
          <p:cNvSpPr/>
          <p:nvPr/>
        </p:nvSpPr>
        <p:spPr>
          <a:xfrm rot="10800000" flipV="1">
            <a:off x="2921157" y="1471957"/>
            <a:ext cx="3589718" cy="59658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Renesanční </a:t>
            </a:r>
            <a:r>
              <a:rPr lang="cs-CZ" sz="28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období </a:t>
            </a:r>
          </a:p>
          <a:p>
            <a:endParaRPr lang="cs-CZ" sz="2800" b="1" dirty="0">
              <a:solidFill>
                <a:srgbClr val="1CF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78491" y="3114965"/>
            <a:ext cx="3695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Knihtiskem  </a:t>
            </a:r>
            <a:r>
              <a:rPr lang="cs-CZ" dirty="0"/>
              <a:t>se zlevnila výroba </a:t>
            </a:r>
            <a:r>
              <a:rPr lang="cs-CZ" dirty="0" smtClean="0"/>
              <a:t>knih</a:t>
            </a:r>
          </a:p>
          <a:p>
            <a:r>
              <a:rPr lang="cs-CZ" dirty="0" smtClean="0"/>
              <a:t>a </a:t>
            </a:r>
            <a:r>
              <a:rPr lang="cs-CZ" dirty="0"/>
              <a:t>znalost čtení a psaní se rychle šíila. </a:t>
            </a:r>
          </a:p>
        </p:txBody>
      </p:sp>
      <p:sp>
        <p:nvSpPr>
          <p:cNvPr id="8" name="TextovéPole 7"/>
          <p:cNvSpPr txBox="1"/>
          <p:nvPr/>
        </p:nvSpPr>
        <p:spPr>
          <a:xfrm flipH="1">
            <a:off x="5079475" y="2694522"/>
            <a:ext cx="3348372" cy="156966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sz="2400" b="1" dirty="0">
                <a:solidFill>
                  <a:srgbClr val="FFFF00"/>
                </a:solidFill>
              </a:rPr>
              <a:t>Vliv na vývoj písma měl </a:t>
            </a:r>
            <a:endParaRPr lang="cs-CZ" sz="2400" b="1" dirty="0" smtClean="0">
              <a:solidFill>
                <a:srgbClr val="FFFF00"/>
              </a:solidFill>
            </a:endParaRPr>
          </a:p>
          <a:p>
            <a:r>
              <a:rPr lang="cs-CZ" sz="2400" b="1" dirty="0">
                <a:solidFill>
                  <a:srgbClr val="FFFF00"/>
                </a:solidFill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</a:rPr>
              <a:t>v </a:t>
            </a:r>
            <a:r>
              <a:rPr lang="cs-CZ" sz="2400" b="1" dirty="0">
                <a:solidFill>
                  <a:srgbClr val="FFFF00"/>
                </a:solidFill>
              </a:rPr>
              <a:t>polovině </a:t>
            </a:r>
          </a:p>
          <a:p>
            <a:r>
              <a:rPr lang="cs-CZ" sz="2400" b="1" dirty="0" smtClean="0">
                <a:solidFill>
                  <a:srgbClr val="FFFF00"/>
                </a:solidFill>
              </a:rPr>
              <a:t>15</a:t>
            </a:r>
            <a:r>
              <a:rPr lang="cs-CZ" sz="2400" b="1" dirty="0">
                <a:solidFill>
                  <a:srgbClr val="FFFF00"/>
                </a:solidFill>
              </a:rPr>
              <a:t>. století Gutenbergův vynález knihtisku. </a:t>
            </a:r>
          </a:p>
        </p:txBody>
      </p:sp>
      <p:pic>
        <p:nvPicPr>
          <p:cNvPr id="1026" name="Picture 2" descr="C:\Users\Koděrová\Desktop\záloha\Pictures\písma\humanistická minuskul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0875" y="4826894"/>
            <a:ext cx="1878070" cy="138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děrová\Desktop\záloha\Pictures\písma\gotická verzál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3988" y="5181922"/>
            <a:ext cx="1824038" cy="86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-180528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49106" y="6031075"/>
            <a:ext cx="1653802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2">
                    <a:lumMod val="25000"/>
                  </a:schemeClr>
                </a:solidFill>
              </a:rPr>
              <a:t>Gotická verzála</a:t>
            </a:r>
            <a:endParaRPr lang="cs-CZ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8" name="Picture 4" descr="C:\Users\Koděrová\Desktop\záloha\Pictures\písma\renesanční humanistické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262" y="3868793"/>
            <a:ext cx="2934770" cy="216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510875" y="6061852"/>
            <a:ext cx="1859227" cy="30777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Humanistická kapitála</a:t>
            </a:r>
            <a:endParaRPr lang="cs-CZ" sz="1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82262" y="6061852"/>
            <a:ext cx="2493594" cy="205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cs-CZ" sz="9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HARRIS, David. </a:t>
            </a:r>
            <a:r>
              <a:rPr lang="cs-CZ" sz="9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Kaligrafie: </a:t>
            </a:r>
            <a:r>
              <a:rPr lang="cs-CZ" sz="9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nakl. Slovart 2004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182862" y="4626405"/>
            <a:ext cx="2493594" cy="205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cs-CZ" sz="9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HARRIS, David. </a:t>
            </a:r>
            <a:r>
              <a:rPr lang="cs-CZ" sz="9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Kaligrafie: </a:t>
            </a:r>
            <a:r>
              <a:rPr lang="cs-CZ" sz="9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nakl. Slovart 2004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0705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11" grpId="0" animBg="1"/>
      <p:bldP spid="15" grpId="0" animBg="1"/>
      <p:bldP spid="5" grpId="0"/>
      <p:bldP spid="8" grpId="0" animBg="1"/>
      <p:bldP spid="10" grpId="0" animBg="1"/>
      <p:bldP spid="13" grpId="0" animBg="1"/>
      <p:bldP spid="14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solidFill>
            <a:srgbClr val="F4F9AD"/>
          </a:solidFill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467544" y="260648"/>
            <a:ext cx="8352928" cy="6321780"/>
          </a:xfr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                   </a:t>
            </a:r>
            <a:endParaRPr lang="cs-CZ" sz="7200" b="1" dirty="0">
              <a:solidFill>
                <a:srgbClr val="002060"/>
              </a:solidFill>
            </a:endParaRPr>
          </a:p>
          <a:p>
            <a:r>
              <a:rPr lang="cs-CZ" sz="4800" b="1" dirty="0">
                <a:solidFill>
                  <a:srgbClr val="002060"/>
                </a:solidFill>
              </a:rPr>
              <a:t> </a:t>
            </a:r>
            <a:endParaRPr lang="cs-CZ" sz="4800" b="1" dirty="0" smtClean="0">
              <a:solidFill>
                <a:srgbClr val="002060"/>
              </a:solidFill>
            </a:endParaRPr>
          </a:p>
          <a:p>
            <a:endParaRPr lang="cs-CZ" sz="4800" b="1" dirty="0" smtClean="0">
              <a:solidFill>
                <a:srgbClr val="002060"/>
              </a:solidFill>
              <a:latin typeface="Book Antiqua" pitchFamily="18" charset="0"/>
            </a:endParaRPr>
          </a:p>
          <a:p>
            <a:endParaRPr lang="cs-CZ" sz="5400" dirty="0" smtClean="0"/>
          </a:p>
          <a:p>
            <a:endParaRPr lang="cs-CZ" sz="5400" b="1" dirty="0" smtClean="0">
              <a:solidFill>
                <a:srgbClr val="00206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5447285"/>
            <a:ext cx="278918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cs-CZ" sz="2800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51335" y="980728"/>
            <a:ext cx="6338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v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historických tiskárnách si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písmo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vyráběli sami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tiskaři 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neexistovala žádná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výměna vzorů a jednotnost písma</a:t>
            </a:r>
          </a:p>
        </p:txBody>
      </p:sp>
      <p:sp>
        <p:nvSpPr>
          <p:cNvPr id="15" name="Obdélník 14"/>
          <p:cNvSpPr/>
          <p:nvPr/>
        </p:nvSpPr>
        <p:spPr>
          <a:xfrm rot="10800000" flipV="1">
            <a:off x="3746838" y="2739308"/>
            <a:ext cx="1708980" cy="596587"/>
          </a:xfrm>
          <a:prstGeom prst="rect">
            <a:avLst/>
          </a:prstGeom>
          <a:solidFill>
            <a:srgbClr val="FDE16B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Antikva</a:t>
            </a:r>
            <a:r>
              <a:rPr lang="cs-CZ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rgbClr val="1CF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180528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33197" y="5863485"/>
            <a:ext cx="91321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2">
                    <a:lumMod val="25000"/>
                  </a:schemeClr>
                </a:solidFill>
              </a:rPr>
              <a:t>Antikva</a:t>
            </a:r>
            <a:endParaRPr lang="cs-CZ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91276" y="576097"/>
            <a:ext cx="2484580" cy="33855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</a:t>
            </a:r>
            <a:r>
              <a:rPr lang="cs-CZ" sz="1600" b="1" dirty="0" smtClean="0">
                <a:solidFill>
                  <a:schemeClr val="tx2"/>
                </a:solidFill>
              </a:rPr>
              <a:t>První polovina 15. století</a:t>
            </a:r>
            <a:endParaRPr lang="cs-CZ" sz="1600" b="1" dirty="0">
              <a:solidFill>
                <a:schemeClr val="tx2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11559" y="1844824"/>
            <a:ext cx="81176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každá </a:t>
            </a:r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tiskárna si své raznice velmi pečlivě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chránila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písmo měla název </a:t>
            </a:r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po svém tvůrci a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takto </a:t>
            </a:r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je často známe do dnešní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doby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786131" y="3573016"/>
            <a:ext cx="638626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V </a:t>
            </a:r>
            <a:r>
              <a:rPr lang="cs-CZ" dirty="0"/>
              <a:t>tomto </a:t>
            </a:r>
            <a:r>
              <a:rPr lang="cs-CZ" dirty="0" smtClean="0"/>
              <a:t>období </a:t>
            </a:r>
            <a:r>
              <a:rPr lang="cs-CZ" dirty="0"/>
              <a:t>novověku došlo ke </a:t>
            </a:r>
            <a:r>
              <a:rPr lang="cs-CZ" dirty="0" smtClean="0"/>
              <a:t>vzniku </a:t>
            </a:r>
            <a:r>
              <a:rPr lang="cs-CZ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latinského </a:t>
            </a:r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písma 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     humanistického(antikva) </a:t>
            </a:r>
            <a:r>
              <a:rPr lang="cs-CZ" dirty="0" smtClean="0"/>
              <a:t>a </a:t>
            </a:r>
            <a:r>
              <a:rPr lang="cs-CZ" sz="2400" b="1" dirty="0" smtClean="0">
                <a:solidFill>
                  <a:srgbClr val="0070C0"/>
                </a:solidFill>
              </a:rPr>
              <a:t>novogotického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             (</a:t>
            </a:r>
            <a:r>
              <a:rPr lang="cs-CZ" dirty="0"/>
              <a:t>bylo odvozeno ze středověkého gotického </a:t>
            </a:r>
            <a:r>
              <a:rPr lang="cs-CZ" dirty="0" smtClean="0"/>
              <a:t>písma</a:t>
            </a:r>
            <a:r>
              <a:rPr lang="cs-CZ" dirty="0"/>
              <a:t>). 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1034588" y="5017099"/>
            <a:ext cx="4058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Antikva </a:t>
            </a:r>
            <a:r>
              <a:rPr lang="cs-CZ" sz="2000" dirty="0"/>
              <a:t>vznikla v Římě, brzy se začala šířit Evropou a stala se písmem knihtiskařů. </a:t>
            </a:r>
          </a:p>
        </p:txBody>
      </p:sp>
      <p:pic>
        <p:nvPicPr>
          <p:cNvPr id="23" name="Picture 2" descr="C:\Users\Koděrová\Desktop\fotomix\100_81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42189"/>
            <a:ext cx="1656184" cy="174528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865154" y="6032762"/>
            <a:ext cx="864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Archiv autora</a:t>
            </a:r>
            <a:endParaRPr lang="cs-CZ" sz="900" dirty="0"/>
          </a:p>
        </p:txBody>
      </p:sp>
      <p:sp>
        <p:nvSpPr>
          <p:cNvPr id="16" name="Obdélník 15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699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  <p:bldP spid="10" grpId="0" animBg="1"/>
      <p:bldP spid="13" grpId="0" animBg="1"/>
      <p:bldP spid="20" grpId="0"/>
      <p:bldP spid="21" grpId="0"/>
      <p:bldP spid="22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solidFill>
            <a:srgbClr val="F4F9AD"/>
          </a:solidFill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314451" y="61378"/>
            <a:ext cx="8568952" cy="6321780"/>
          </a:xfrm>
          <a:solidFill>
            <a:srgbClr val="FDE16B"/>
          </a:solidFill>
          <a:effectLst>
            <a:softEdge rad="127000"/>
          </a:effectLst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                   </a:t>
            </a:r>
            <a:endParaRPr lang="cs-CZ" sz="7200" b="1" dirty="0">
              <a:solidFill>
                <a:srgbClr val="002060"/>
              </a:solidFill>
            </a:endParaRPr>
          </a:p>
          <a:p>
            <a:r>
              <a:rPr lang="cs-CZ" sz="4800" b="1" dirty="0">
                <a:solidFill>
                  <a:srgbClr val="002060"/>
                </a:solidFill>
              </a:rPr>
              <a:t> </a:t>
            </a:r>
            <a:endParaRPr lang="cs-CZ" sz="4800" b="1" dirty="0" smtClean="0">
              <a:solidFill>
                <a:srgbClr val="002060"/>
              </a:solidFill>
            </a:endParaRPr>
          </a:p>
          <a:p>
            <a:endParaRPr lang="cs-CZ" sz="4800" b="1" dirty="0" smtClean="0">
              <a:solidFill>
                <a:srgbClr val="002060"/>
              </a:solidFill>
              <a:latin typeface="Book Antiqua" pitchFamily="18" charset="0"/>
            </a:endParaRPr>
          </a:p>
          <a:p>
            <a:endParaRPr lang="cs-CZ" sz="5400" dirty="0" smtClean="0"/>
          </a:p>
          <a:p>
            <a:endParaRPr lang="cs-CZ" sz="5400" b="1" dirty="0" smtClean="0">
              <a:solidFill>
                <a:srgbClr val="00206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5447285"/>
            <a:ext cx="278918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cs-CZ" sz="2800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28627" y="3791898"/>
            <a:ext cx="7940600" cy="2369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V 16. století dostala tištěná kniha osobitou podobu osvobozenou </a:t>
            </a:r>
          </a:p>
          <a:p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     od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psané knihy. </a:t>
            </a:r>
            <a:endParaRPr lang="cs-CZ" sz="20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Renesanční typografie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se vyznačovala účelností,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čistotou používaných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prvků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a humanistickým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náhledem na funkci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knihy.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 Střediskem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typografie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Benátky - stanoveny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první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typografické zásady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Zde </a:t>
            </a:r>
            <a:r>
              <a:rPr lang="cs-CZ" sz="2400" b="1" dirty="0">
                <a:solidFill>
                  <a:srgbClr val="0070C0"/>
                </a:solidFill>
              </a:rPr>
              <a:t>několik stovek knihtiskových 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dílen.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Tzv. </a:t>
            </a:r>
            <a:r>
              <a:rPr lang="cs-CZ" sz="2400" b="1" dirty="0"/>
              <a:t>„černé umění“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Tisk se rozšířil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i do Francie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a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Holandska</a:t>
            </a:r>
            <a:endParaRPr lang="cs-CZ" sz="2000" b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 rot="10800000" flipV="1">
            <a:off x="5508104" y="573551"/>
            <a:ext cx="2629074" cy="596587"/>
          </a:xfrm>
          <a:prstGeom prst="rect">
            <a:avLst/>
          </a:prstGeom>
          <a:solidFill>
            <a:srgbClr val="FDE16B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HeroicExtremeRightFacing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Tiskárny</a:t>
            </a:r>
            <a:r>
              <a:rPr lang="cs-CZ" sz="3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3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rgbClr val="1CF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180528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12825" y="548680"/>
            <a:ext cx="450724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 V 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období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renesance 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ještě u tištěných knih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 přetrvávaly 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zvyklosti z ručního psaní knih</a:t>
            </a:r>
            <a:r>
              <a:rPr lang="cs-CZ" sz="1600" b="1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endParaRPr lang="cs-CZ" sz="1600" b="1" dirty="0">
              <a:solidFill>
                <a:schemeClr val="tx2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00312" y="2013744"/>
            <a:ext cx="3810894" cy="163121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každá </a:t>
            </a:r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tiskárna si své raznice velmi pečlivě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chránila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písmo měla název </a:t>
            </a:r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po svém tvůrci a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takto </a:t>
            </a:r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je často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známe</a:t>
            </a:r>
          </a:p>
          <a:p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    </a:t>
            </a:r>
            <a:r>
              <a:rPr lang="cs-CZ" sz="2000" b="1" dirty="0">
                <a:solidFill>
                  <a:schemeClr val="bg2">
                    <a:lumMod val="25000"/>
                  </a:schemeClr>
                </a:solidFill>
              </a:rPr>
              <a:t>do dnešní </a:t>
            </a: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doby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518521" y="1381105"/>
            <a:ext cx="640871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chemeClr val="tx2"/>
                </a:solidFill>
              </a:rPr>
              <a:t>kniha se </a:t>
            </a:r>
            <a:r>
              <a:rPr lang="cs-CZ" sz="2400" b="1" dirty="0" smtClean="0">
                <a:solidFill>
                  <a:schemeClr val="tx2"/>
                </a:solidFill>
              </a:rPr>
              <a:t>zjednodušuje stejně </a:t>
            </a:r>
            <a:r>
              <a:rPr lang="cs-CZ" sz="2400" b="1" dirty="0">
                <a:solidFill>
                  <a:schemeClr val="tx2"/>
                </a:solidFill>
              </a:rPr>
              <a:t>jako </a:t>
            </a:r>
            <a:r>
              <a:rPr lang="cs-CZ" sz="2400" b="1" dirty="0" smtClean="0">
                <a:solidFill>
                  <a:schemeClr val="tx2"/>
                </a:solidFill>
              </a:rPr>
              <a:t>architektura 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598927" y="2368880"/>
            <a:ext cx="4038467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Zmenšuje se velikost písma, rozsah výzdoby a formát knihy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595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 animBg="1"/>
      <p:bldP spid="13" grpId="0" animBg="1"/>
      <p:bldP spid="20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solidFill>
            <a:srgbClr val="F4F9AD"/>
          </a:solidFill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397323" y="282711"/>
            <a:ext cx="8352928" cy="6321780"/>
          </a:xfr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>
            <a:noAutofit/>
          </a:bodyPr>
          <a:lstStyle/>
          <a:p>
            <a:r>
              <a:rPr lang="cs-CZ" sz="1800" b="1" dirty="0" smtClean="0">
                <a:solidFill>
                  <a:srgbClr val="002060"/>
                </a:solidFill>
              </a:rPr>
              <a:t>                   </a:t>
            </a:r>
            <a:endParaRPr lang="cs-CZ" sz="1800" b="1" dirty="0">
              <a:solidFill>
                <a:srgbClr val="002060"/>
              </a:solidFill>
            </a:endParaRPr>
          </a:p>
          <a:p>
            <a:r>
              <a:rPr lang="cs-CZ" sz="1800" b="1" dirty="0">
                <a:solidFill>
                  <a:srgbClr val="002060"/>
                </a:solidFill>
              </a:rPr>
              <a:t> </a:t>
            </a:r>
            <a:endParaRPr lang="cs-CZ" sz="1800" b="1" dirty="0" smtClean="0">
              <a:solidFill>
                <a:srgbClr val="002060"/>
              </a:solidFill>
            </a:endParaRPr>
          </a:p>
          <a:p>
            <a:endParaRPr lang="cs-CZ" sz="1800" b="1" dirty="0">
              <a:solidFill>
                <a:srgbClr val="002060"/>
              </a:solidFill>
            </a:endParaRPr>
          </a:p>
          <a:p>
            <a:endParaRPr lang="cs-CZ" sz="1800" b="1" dirty="0" smtClean="0">
              <a:solidFill>
                <a:srgbClr val="002060"/>
              </a:solidFill>
              <a:latin typeface="Book Antiqua" pitchFamily="18" charset="0"/>
            </a:endParaRPr>
          </a:p>
          <a:p>
            <a:endParaRPr lang="cs-CZ" sz="1800" dirty="0" smtClean="0">
              <a:solidFill>
                <a:srgbClr val="002060"/>
              </a:solidFill>
            </a:endParaRPr>
          </a:p>
          <a:p>
            <a:endParaRPr lang="cs-CZ" sz="1800" b="1" dirty="0" smtClean="0">
              <a:solidFill>
                <a:srgbClr val="00206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10800000" flipV="1">
            <a:off x="989725" y="6021288"/>
            <a:ext cx="1495416" cy="307778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>Římská kapitála </a:t>
            </a:r>
            <a:endParaRPr lang="cs-CZ" sz="1400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 rot="10800000" flipV="1">
            <a:off x="1322578" y="620688"/>
            <a:ext cx="6472982" cy="93610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rgbClr val="1CF50B"/>
                </a:solidFill>
                <a:latin typeface="Times New Roman" pitchFamily="18" charset="0"/>
                <a:cs typeface="Times New Roman" pitchFamily="18" charset="0"/>
              </a:rPr>
              <a:t>               Humanistická písma </a:t>
            </a:r>
            <a:endParaRPr lang="cs-CZ" sz="2800" b="1" dirty="0">
              <a:solidFill>
                <a:srgbClr val="1CF50B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srgbClr val="1CF50B"/>
                </a:solidFill>
                <a:latin typeface="Times New Roman" pitchFamily="18" charset="0"/>
                <a:cs typeface="Times New Roman" pitchFamily="18" charset="0"/>
              </a:rPr>
              <a:t>  vývoj </a:t>
            </a:r>
            <a:r>
              <a:rPr lang="cs-CZ" sz="2800" b="1" dirty="0">
                <a:solidFill>
                  <a:srgbClr val="1CF50B"/>
                </a:solidFill>
                <a:latin typeface="Times New Roman" pitchFamily="18" charset="0"/>
                <a:cs typeface="Times New Roman" pitchFamily="18" charset="0"/>
              </a:rPr>
              <a:t>ručně </a:t>
            </a:r>
            <a:r>
              <a:rPr lang="cs-CZ" sz="2800" b="1" dirty="0" smtClean="0">
                <a:solidFill>
                  <a:srgbClr val="1CF50B"/>
                </a:solidFill>
                <a:latin typeface="Times New Roman" pitchFamily="18" charset="0"/>
                <a:cs typeface="Times New Roman" pitchFamily="18" charset="0"/>
              </a:rPr>
              <a:t>psaného a tištěného písma </a:t>
            </a:r>
            <a:endParaRPr lang="cs-CZ" sz="2800" b="1" dirty="0">
              <a:solidFill>
                <a:srgbClr val="1CF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82262" y="1772816"/>
            <a:ext cx="7583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b="1" dirty="0"/>
              <a:t>V </a:t>
            </a:r>
            <a:r>
              <a:rPr lang="cs-CZ" b="1" dirty="0" smtClean="0"/>
              <a:t>15. </a:t>
            </a:r>
            <a:r>
              <a:rPr lang="cs-CZ" b="1" dirty="0"/>
              <a:t>a </a:t>
            </a:r>
            <a:r>
              <a:rPr lang="cs-CZ" b="1" dirty="0" smtClean="0"/>
              <a:t>16. </a:t>
            </a:r>
            <a:r>
              <a:rPr lang="cs-CZ" b="1" dirty="0"/>
              <a:t>století </a:t>
            </a:r>
            <a:r>
              <a:rPr lang="cs-CZ" b="1" dirty="0" smtClean="0"/>
              <a:t>rozmach tištěných písem, některá se používají dodnes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v propagační tvorbě a reklamě </a:t>
            </a:r>
          </a:p>
        </p:txBody>
      </p:sp>
      <p:sp>
        <p:nvSpPr>
          <p:cNvPr id="18" name="Obdélník 17"/>
          <p:cNvSpPr/>
          <p:nvPr/>
        </p:nvSpPr>
        <p:spPr>
          <a:xfrm rot="10800000" flipV="1">
            <a:off x="5724128" y="3777868"/>
            <a:ext cx="823199" cy="1022604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ručně psané písmo</a:t>
            </a:r>
            <a:endParaRPr lang="cs-CZ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6" descr="C:\Users\Koděrová\Desktop\fotomix\100_8144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073" y="4223317"/>
            <a:ext cx="2484276" cy="176533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Users\Koděrová\Desktop\fotomix\písmo okrouhlé psané - Rond-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2687" y="2177036"/>
            <a:ext cx="1794254" cy="126656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849695" y="3443601"/>
            <a:ext cx="2160239" cy="338554"/>
          </a:xfrm>
          <a:prstGeom prst="rect">
            <a:avLst/>
          </a:prstGeom>
          <a:solidFill>
            <a:srgbClr val="FBFEDA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   Písmo okrouhlé -rond</a:t>
            </a:r>
            <a:endParaRPr lang="cs-CZ" sz="1600" dirty="0"/>
          </a:p>
        </p:txBody>
      </p:sp>
      <p:sp>
        <p:nvSpPr>
          <p:cNvPr id="17" name="Obdélník 16"/>
          <p:cNvSpPr/>
          <p:nvPr/>
        </p:nvSpPr>
        <p:spPr>
          <a:xfrm>
            <a:off x="3601220" y="5893562"/>
            <a:ext cx="1159900" cy="32316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antikva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38103" y="2571547"/>
            <a:ext cx="4379589" cy="1508105"/>
          </a:xfrm>
          <a:prstGeom prst="rect">
            <a:avLst/>
          </a:prstGeom>
          <a:solidFill>
            <a:srgbClr val="FBFEDA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rgbClr val="0070C0"/>
                </a:solidFill>
              </a:rPr>
              <a:t>Oblíbená jsou i ručně psaná písma 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/>
              <a:t>římská, gotická, renesanční např. římská kapitála, rustika kapitála, karolinská minuskula, fraktura, bastarda…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/>
              <a:t>se stala vzorem nových písem</a:t>
            </a:r>
          </a:p>
        </p:txBody>
      </p:sp>
      <p:pic>
        <p:nvPicPr>
          <p:cNvPr id="1026" name="Picture 2" descr="C:\Users\Koděrová\Desktop\fotomix\100_81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6941" y="4223317"/>
            <a:ext cx="1414179" cy="149025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děrová\Desktop\fotomix\100_814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6188" y="2177036"/>
            <a:ext cx="1700401" cy="126656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101327" y="3443601"/>
            <a:ext cx="1418526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Římská kapitála</a:t>
            </a:r>
            <a:endParaRPr lang="cs-CZ" sz="1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9" name="Picture 5" descr="C:\Users\Koděrová\Desktop\fotomix\100_826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9175" y="3887786"/>
            <a:ext cx="1492073" cy="112115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oděrová\Desktop\fotomix\100_8193kkk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3597" y="5105986"/>
            <a:ext cx="1212255" cy="45764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oděrová\Desktop\fotomix\100_814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7692" y="4924670"/>
            <a:ext cx="1871483" cy="140625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85141" y="5959733"/>
            <a:ext cx="7795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archiv autora</a:t>
            </a:r>
            <a:endParaRPr lang="cs-CZ" sz="800" dirty="0"/>
          </a:p>
        </p:txBody>
      </p:sp>
      <p:sp>
        <p:nvSpPr>
          <p:cNvPr id="21" name="Obdélník 20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8846765" y="66824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434199" y="5520073"/>
            <a:ext cx="7795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archiv autora</a:t>
            </a:r>
            <a:endParaRPr lang="cs-CZ" sz="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420820" y="4924670"/>
            <a:ext cx="7795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archiv autora</a:t>
            </a:r>
            <a:endParaRPr lang="cs-CZ" sz="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953433" y="6176248"/>
            <a:ext cx="73127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archiv autora</a:t>
            </a:r>
            <a:endParaRPr lang="cs-CZ" sz="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785782" y="2062080"/>
            <a:ext cx="7795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archiv autora</a:t>
            </a:r>
            <a:endParaRPr lang="cs-CZ" sz="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706388" y="1954358"/>
            <a:ext cx="7795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archiv autora</a:t>
            </a:r>
            <a:endParaRPr lang="cs-CZ" sz="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926720" y="5616773"/>
            <a:ext cx="7795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archiv autora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xmlns="" val="2258077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 animBg="1"/>
      <p:bldP spid="2" grpId="0"/>
      <p:bldP spid="18" grpId="0" animBg="1"/>
      <p:bldP spid="16" grpId="0" animBg="1"/>
      <p:bldP spid="17" grpId="0" animBg="1"/>
      <p:bldP spid="19" grpId="0" animBg="1"/>
      <p:bldP spid="5" grpId="0" animBg="1"/>
      <p:bldP spid="3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solidFill>
            <a:srgbClr val="F4F9AD"/>
          </a:solidFill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467544" y="260648"/>
            <a:ext cx="8352928" cy="6321780"/>
          </a:xfr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                   </a:t>
            </a:r>
            <a:endParaRPr lang="cs-CZ" sz="7200" b="1" dirty="0">
              <a:solidFill>
                <a:srgbClr val="002060"/>
              </a:solidFill>
            </a:endParaRPr>
          </a:p>
          <a:p>
            <a:r>
              <a:rPr lang="cs-CZ" sz="4800" b="1" dirty="0">
                <a:solidFill>
                  <a:srgbClr val="002060"/>
                </a:solidFill>
              </a:rPr>
              <a:t> </a:t>
            </a:r>
            <a:endParaRPr lang="cs-CZ" sz="4800" b="1" dirty="0" smtClean="0">
              <a:solidFill>
                <a:srgbClr val="002060"/>
              </a:solidFill>
            </a:endParaRPr>
          </a:p>
          <a:p>
            <a:endParaRPr lang="cs-CZ" sz="4800" b="1" dirty="0" smtClean="0">
              <a:solidFill>
                <a:srgbClr val="002060"/>
              </a:solidFill>
              <a:latin typeface="Book Antiqua" pitchFamily="18" charset="0"/>
            </a:endParaRPr>
          </a:p>
          <a:p>
            <a:endParaRPr lang="cs-CZ" sz="5400" dirty="0" smtClean="0"/>
          </a:p>
          <a:p>
            <a:endParaRPr lang="cs-CZ" sz="5400" b="1" dirty="0" smtClean="0">
              <a:solidFill>
                <a:srgbClr val="00206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5447285"/>
            <a:ext cx="278918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cs-CZ" sz="2800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85214" y="5761201"/>
            <a:ext cx="7833850" cy="44627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lvl="0"/>
            <a:r>
              <a:rPr lang="cs-CZ" sz="2300" b="1" dirty="0" smtClean="0"/>
              <a:t> Baroknímu </a:t>
            </a:r>
            <a:r>
              <a:rPr lang="cs-CZ" sz="2300" b="1" dirty="0"/>
              <a:t>zdobení knih udělal rázný konec nástup klasicismu</a:t>
            </a:r>
            <a:r>
              <a:rPr lang="cs-CZ" sz="1400" b="1" dirty="0"/>
              <a:t>.</a:t>
            </a:r>
            <a:endParaRPr lang="cs-CZ" sz="1400" b="1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964127" y="1412776"/>
            <a:ext cx="7136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pl-PL" sz="2400" b="1" dirty="0" smtClean="0">
                <a:solidFill>
                  <a:srgbClr val="0070C0"/>
                </a:solidFill>
              </a:rPr>
              <a:t>projevují</a:t>
            </a:r>
            <a:r>
              <a:rPr lang="cs-CZ" sz="2400" b="1" dirty="0" smtClean="0">
                <a:solidFill>
                  <a:srgbClr val="0070C0"/>
                </a:solidFill>
              </a:rPr>
              <a:t> </a:t>
            </a:r>
            <a:r>
              <a:rPr lang="pl-PL" sz="2400" b="1" dirty="0" smtClean="0">
                <a:solidFill>
                  <a:srgbClr val="0070C0"/>
                </a:solidFill>
              </a:rPr>
              <a:t>se </a:t>
            </a:r>
            <a:r>
              <a:rPr lang="pl-PL" sz="2400" b="1" dirty="0">
                <a:solidFill>
                  <a:srgbClr val="0070C0"/>
                </a:solidFill>
              </a:rPr>
              <a:t>v knižní </a:t>
            </a:r>
            <a:r>
              <a:rPr lang="pl-PL" sz="2400" b="1" dirty="0" smtClean="0">
                <a:solidFill>
                  <a:srgbClr val="0070C0"/>
                </a:solidFill>
              </a:rPr>
              <a:t>typografii na </a:t>
            </a:r>
            <a:r>
              <a:rPr lang="pl-PL" sz="2400" b="1" dirty="0">
                <a:solidFill>
                  <a:srgbClr val="0070C0"/>
                </a:solidFill>
              </a:rPr>
              <a:t>počátku 17. století</a:t>
            </a:r>
            <a:r>
              <a:rPr lang="pl-PL" sz="2400" b="1" dirty="0" smtClean="0">
                <a:solidFill>
                  <a:srgbClr val="0070C0"/>
                </a:solidFill>
              </a:rPr>
              <a:t> </a:t>
            </a:r>
            <a:endParaRPr lang="cs-CZ" sz="2400" b="1" dirty="0" smtClean="0">
              <a:solidFill>
                <a:srgbClr val="0070C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 rot="10800000" flipV="1">
            <a:off x="2807280" y="548680"/>
            <a:ext cx="3589718" cy="59658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Barokní písma </a:t>
            </a:r>
            <a:endParaRPr lang="cs-CZ" sz="28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rgbClr val="1CF50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70599" y="1860023"/>
            <a:ext cx="53135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Baroko bylo spjato s </a:t>
            </a:r>
            <a:r>
              <a:rPr lang="cs-CZ" dirty="0" smtClean="0"/>
              <a:t>oslavou církve a vysoké </a:t>
            </a:r>
            <a:r>
              <a:rPr lang="cs-CZ" dirty="0"/>
              <a:t>šlechty</a:t>
            </a:r>
            <a:r>
              <a:rPr lang="cs-CZ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Knihy jsou </a:t>
            </a:r>
            <a:r>
              <a:rPr lang="cs-CZ" dirty="0"/>
              <a:t>bohatě </a:t>
            </a:r>
            <a:r>
              <a:rPr lang="cs-CZ" dirty="0" smtClean="0"/>
              <a:t>zdobeny (objevují </a:t>
            </a:r>
            <a:r>
              <a:rPr lang="cs-CZ" dirty="0"/>
              <a:t>se </a:t>
            </a:r>
            <a:r>
              <a:rPr lang="cs-CZ" dirty="0" smtClean="0"/>
              <a:t>kapitálky</a:t>
            </a:r>
            <a:r>
              <a:rPr lang="cs-CZ" dirty="0"/>
              <a:t>)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 knižní ilustraci se </a:t>
            </a:r>
            <a:r>
              <a:rPr lang="cs-CZ" dirty="0" smtClean="0"/>
              <a:t>začíná </a:t>
            </a:r>
            <a:r>
              <a:rPr lang="cs-CZ" dirty="0"/>
              <a:t>využívat mědirytu, 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tedy </a:t>
            </a:r>
            <a:r>
              <a:rPr lang="cs-CZ" dirty="0"/>
              <a:t>techniky tisku z hloubky</a:t>
            </a:r>
            <a:r>
              <a:rPr lang="cs-CZ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</a:t>
            </a:r>
            <a:r>
              <a:rPr lang="cs-CZ" dirty="0" smtClean="0"/>
              <a:t>znikají </a:t>
            </a:r>
            <a:r>
              <a:rPr lang="cs-CZ" dirty="0"/>
              <a:t>významná evropská </a:t>
            </a:r>
            <a:r>
              <a:rPr lang="cs-CZ" dirty="0" smtClean="0"/>
              <a:t>nakladatelství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 flipH="1">
            <a:off x="964127" y="3338702"/>
            <a:ext cx="3261313" cy="1323439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2000" b="1" dirty="0">
                <a:solidFill>
                  <a:srgbClr val="FFFF00"/>
                </a:solidFill>
              </a:rPr>
              <a:t>vynikají </a:t>
            </a:r>
            <a:r>
              <a:rPr lang="pl-PL" sz="2000" b="1" dirty="0" smtClean="0">
                <a:solidFill>
                  <a:srgbClr val="FFFF00"/>
                </a:solidFill>
              </a:rPr>
              <a:t>osobnosti</a:t>
            </a:r>
            <a:r>
              <a:rPr lang="pl-PL" sz="2000" b="1" dirty="0">
                <a:solidFill>
                  <a:srgbClr val="FFFF00"/>
                </a:solidFill>
              </a:rPr>
              <a:t>:</a:t>
            </a:r>
            <a:r>
              <a:rPr lang="pl-PL" sz="2000" b="1" dirty="0" smtClean="0">
                <a:solidFill>
                  <a:srgbClr val="FFFF00"/>
                </a:solidFill>
              </a:rPr>
              <a:t> Fournier </a:t>
            </a:r>
            <a:r>
              <a:rPr lang="pl-PL" sz="2000" b="1" dirty="0">
                <a:solidFill>
                  <a:srgbClr val="FFFF00"/>
                </a:solidFill>
              </a:rPr>
              <a:t>ml.- Vydal v r. 1742 „Vzorník znaků“ a v r. 1764 „Typografickou příručku“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180528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873730" y="3337351"/>
            <a:ext cx="3498253" cy="2246769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00FF00"/>
                </a:solidFill>
              </a:rPr>
              <a:t>Barokní antikva bývá </a:t>
            </a:r>
          </a:p>
          <a:p>
            <a:r>
              <a:rPr lang="cs-CZ" sz="2000" b="1" dirty="0">
                <a:solidFill>
                  <a:srgbClr val="00FF00"/>
                </a:solidFill>
              </a:rPr>
              <a:t>označována jako „přechodová“. </a:t>
            </a:r>
            <a:endParaRPr lang="cs-CZ" sz="2000" b="1" dirty="0" smtClean="0">
              <a:solidFill>
                <a:srgbClr val="00FF00"/>
              </a:solidFill>
            </a:endParaRPr>
          </a:p>
          <a:p>
            <a:r>
              <a:rPr lang="cs-CZ" sz="2000" b="1" dirty="0" smtClean="0">
                <a:solidFill>
                  <a:srgbClr val="00FF00"/>
                </a:solidFill>
              </a:rPr>
              <a:t>J </a:t>
            </a:r>
            <a:r>
              <a:rPr lang="cs-CZ" sz="2000" b="1" dirty="0">
                <a:solidFill>
                  <a:srgbClr val="00FF00"/>
                </a:solidFill>
              </a:rPr>
              <a:t>Baskerwill byl tiskařem univerzity v Cambridgi. </a:t>
            </a:r>
            <a:endParaRPr lang="cs-CZ" sz="2000" b="1" dirty="0" smtClean="0">
              <a:solidFill>
                <a:srgbClr val="00FF00"/>
              </a:solidFill>
            </a:endParaRPr>
          </a:p>
          <a:p>
            <a:r>
              <a:rPr lang="cs-CZ" sz="2000" b="1" dirty="0" smtClean="0">
                <a:solidFill>
                  <a:srgbClr val="00FF00"/>
                </a:solidFill>
              </a:rPr>
              <a:t>Vedle </a:t>
            </a:r>
            <a:r>
              <a:rPr lang="cs-CZ" sz="2000" b="1" dirty="0">
                <a:solidFill>
                  <a:srgbClr val="00FF00"/>
                </a:solidFill>
              </a:rPr>
              <a:t>nových písem </a:t>
            </a:r>
          </a:p>
          <a:p>
            <a:r>
              <a:rPr lang="cs-CZ" sz="2000" b="1" dirty="0">
                <a:solidFill>
                  <a:srgbClr val="00FF00"/>
                </a:solidFill>
              </a:rPr>
              <a:t>zavedl i dosud neobvyklou úpravu knih.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937087" y="2206605"/>
            <a:ext cx="2434896" cy="1015663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/>
              <a:t>Barokní antikva bývá </a:t>
            </a:r>
          </a:p>
          <a:p>
            <a:r>
              <a:rPr lang="cs-CZ" sz="2000" b="1" dirty="0" smtClean="0"/>
              <a:t>       označována </a:t>
            </a:r>
          </a:p>
          <a:p>
            <a:r>
              <a:rPr lang="cs-CZ" sz="2000" b="1" dirty="0" smtClean="0"/>
              <a:t>jako </a:t>
            </a:r>
            <a:r>
              <a:rPr lang="cs-CZ" sz="2000" b="1" dirty="0"/>
              <a:t>„přechodová“. 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730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15" grpId="0" animBg="1"/>
      <p:bldP spid="5" grpId="0"/>
      <p:bldP spid="8" grpId="0" animBg="1"/>
      <p:bldP spid="13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solidFill>
            <a:srgbClr val="F4F9AD"/>
          </a:solidFill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251520" y="116632"/>
            <a:ext cx="8640960" cy="6482254"/>
          </a:xfr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                   </a:t>
            </a:r>
            <a:endParaRPr lang="cs-CZ" sz="7200" b="1" dirty="0">
              <a:solidFill>
                <a:srgbClr val="002060"/>
              </a:solidFill>
            </a:endParaRPr>
          </a:p>
          <a:p>
            <a:r>
              <a:rPr lang="cs-CZ" sz="4800" b="1" dirty="0">
                <a:solidFill>
                  <a:srgbClr val="002060"/>
                </a:solidFill>
              </a:rPr>
              <a:t> </a:t>
            </a:r>
            <a:endParaRPr lang="cs-CZ" sz="4800" b="1" dirty="0" smtClean="0">
              <a:solidFill>
                <a:srgbClr val="002060"/>
              </a:solidFill>
            </a:endParaRPr>
          </a:p>
          <a:p>
            <a:endParaRPr lang="cs-CZ" sz="4800" b="1" dirty="0">
              <a:solidFill>
                <a:srgbClr val="002060"/>
              </a:solidFill>
            </a:endParaRPr>
          </a:p>
          <a:p>
            <a:endParaRPr lang="cs-CZ" sz="4800" b="1" dirty="0" smtClean="0">
              <a:solidFill>
                <a:srgbClr val="002060"/>
              </a:solidFill>
              <a:latin typeface="Book Antiqua" pitchFamily="18" charset="0"/>
            </a:endParaRPr>
          </a:p>
          <a:p>
            <a:endParaRPr lang="cs-CZ" sz="5400" dirty="0" smtClean="0"/>
          </a:p>
          <a:p>
            <a:endParaRPr lang="cs-CZ" sz="5400" b="1" dirty="0" smtClean="0">
              <a:solidFill>
                <a:srgbClr val="00206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5447285"/>
            <a:ext cx="278918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cs-CZ" sz="2800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92437" y="308556"/>
            <a:ext cx="3763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 smtClean="0">
                <a:solidFill>
                  <a:srgbClr val="984807"/>
                </a:solidFill>
              </a:rPr>
              <a:t> </a:t>
            </a:r>
            <a:r>
              <a:rPr lang="cs-CZ" sz="1600" b="1" dirty="0" smtClean="0">
                <a:solidFill>
                  <a:srgbClr val="984807"/>
                </a:solidFill>
              </a:rPr>
              <a:t>3.2_25_07_Pracovní list </a:t>
            </a:r>
            <a:endParaRPr lang="cs-CZ" sz="1600" b="1" dirty="0">
              <a:solidFill>
                <a:srgbClr val="984807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5582" y="662589"/>
            <a:ext cx="8208914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7030A0"/>
                </a:solidFill>
              </a:rPr>
              <a:t> </a:t>
            </a:r>
            <a:r>
              <a:rPr lang="cs-CZ" sz="2400" b="1" dirty="0" smtClean="0">
                <a:solidFill>
                  <a:srgbClr val="7030A0"/>
                </a:solidFill>
              </a:rPr>
              <a:t>1. Vytvoř pomocí PC: </a:t>
            </a:r>
          </a:p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a)  Svatební oznámení</a:t>
            </a:r>
          </a:p>
          <a:p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b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)  Křtiny</a:t>
            </a:r>
          </a:p>
          <a:p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c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)  Oznámení události – volitelné téma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  Pracuj na šířku formátu A4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  Návrh na oznámení vytvoř v dostupném programu (Word, Photoshop, Corel,    </a:t>
            </a:r>
          </a:p>
          <a:p>
            <a:r>
              <a:rPr lang="cs-CZ" dirty="0"/>
              <a:t> </a:t>
            </a:r>
            <a:r>
              <a:rPr lang="cs-CZ" dirty="0" smtClean="0"/>
              <a:t>        Illustrator, </a:t>
            </a:r>
            <a:r>
              <a:rPr lang="cs-CZ" dirty="0"/>
              <a:t>G</a:t>
            </a:r>
            <a:r>
              <a:rPr lang="cs-CZ" dirty="0" smtClean="0"/>
              <a:t>imp….nebo jiné….) barevně, využij fonty - humanistického písma </a:t>
            </a:r>
          </a:p>
          <a:p>
            <a:r>
              <a:rPr lang="cs-CZ" dirty="0"/>
              <a:t> </a:t>
            </a:r>
            <a:r>
              <a:rPr lang="cs-CZ" dirty="0" smtClean="0"/>
              <a:t>        podle výběru v nabídce použitého programu</a:t>
            </a:r>
          </a:p>
          <a:p>
            <a:endParaRPr lang="cs-CZ" dirty="0" smtClean="0">
              <a:solidFill>
                <a:srgbClr val="7030A0"/>
              </a:solidFill>
            </a:endParaRPr>
          </a:p>
          <a:p>
            <a:pPr marL="457200" indent="-457200">
              <a:buAutoNum type="arabicPeriod" startAt="2"/>
            </a:pPr>
            <a:r>
              <a:rPr lang="cs-CZ" sz="2400" b="1" dirty="0" smtClean="0">
                <a:solidFill>
                  <a:srgbClr val="7030A0"/>
                </a:solidFill>
              </a:rPr>
              <a:t>Vytvoř ručně kreslený popř. malovaný návrh:</a:t>
            </a:r>
          </a:p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a)  Svatební </a:t>
            </a: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oznámení</a:t>
            </a:r>
          </a:p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b)  Křtiny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400" b="1" smtClean="0">
                <a:solidFill>
                  <a:schemeClr val="tx2">
                    <a:lumMod val="75000"/>
                  </a:schemeClr>
                </a:solidFill>
              </a:rPr>
              <a:t>c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)  Oznámení </a:t>
            </a: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události – volitelné téma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  </a:t>
            </a:r>
            <a:r>
              <a:rPr lang="cs-CZ" dirty="0" smtClean="0"/>
              <a:t>Použij pastelky (nebo podle své volby vodové barvy, gelová pera apod.)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   Vyber si jedno z témat pro oznámení (např. 3. Oznámení události – „ novoroční  </a:t>
            </a:r>
          </a:p>
          <a:p>
            <a:r>
              <a:rPr lang="cs-CZ" dirty="0"/>
              <a:t> </a:t>
            </a:r>
            <a:r>
              <a:rPr lang="cs-CZ" dirty="0" smtClean="0"/>
              <a:t>        slavnost na zámku“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   Použij v textech humanistické písmo podle výběru (např. Antikva …. )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</a:t>
            </a:r>
            <a:endParaRPr lang="cs-CZ" sz="24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478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355" y="116632"/>
            <a:ext cx="8885290" cy="6624736"/>
          </a:xfrm>
          <a:solidFill>
            <a:srgbClr val="F4F9AD"/>
          </a:solidFill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755576" y="548680"/>
            <a:ext cx="3600400" cy="880070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                   </a:t>
            </a:r>
            <a:endParaRPr lang="cs-CZ" sz="7200" b="1" dirty="0">
              <a:solidFill>
                <a:srgbClr val="002060"/>
              </a:solidFill>
            </a:endParaRPr>
          </a:p>
          <a:p>
            <a:r>
              <a:rPr lang="cs-CZ" sz="4800" b="1" dirty="0">
                <a:solidFill>
                  <a:srgbClr val="002060"/>
                </a:solidFill>
              </a:rPr>
              <a:t> </a:t>
            </a:r>
            <a:r>
              <a:rPr lang="cs-CZ" sz="4800" b="1" dirty="0" smtClean="0">
                <a:solidFill>
                  <a:srgbClr val="002060"/>
                </a:solidFill>
              </a:rPr>
              <a:t>   </a:t>
            </a:r>
            <a:r>
              <a:rPr lang="cs-CZ" sz="5400" b="1" dirty="0" smtClean="0">
                <a:solidFill>
                  <a:srgbClr val="002060"/>
                </a:solidFill>
              </a:rPr>
              <a:t>    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19672" y="2312312"/>
            <a:ext cx="5400600" cy="78296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5400" dirty="0" smtClean="0">
                <a:solidFill>
                  <a:srgbClr val="FFFF00"/>
                </a:solidFill>
                <a:latin typeface="Adobe Garamond Pro Bold" pitchFamily="18" charset="-18"/>
              </a:rPr>
              <a:t>Použitá</a:t>
            </a:r>
            <a:r>
              <a:rPr lang="cs-CZ" sz="5400" dirty="0">
                <a:solidFill>
                  <a:srgbClr val="FFFF00"/>
                </a:solidFill>
                <a:latin typeface="Adobe Garamond Pro Bold" pitchFamily="18" charset="-18"/>
              </a:rPr>
              <a:t> </a:t>
            </a:r>
            <a:r>
              <a:rPr lang="cs-CZ" sz="5400" dirty="0" smtClean="0">
                <a:solidFill>
                  <a:srgbClr val="FFFF00"/>
                </a:solidFill>
                <a:latin typeface="Adobe Garamond Pro Bold" pitchFamily="18" charset="-18"/>
              </a:rPr>
              <a:t>literatura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71600" y="3284984"/>
            <a:ext cx="7056784" cy="95410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1400" b="1" dirty="0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4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400" b="1" dirty="0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cs-CZ" sz="1400" b="1" dirty="0" smtClean="0">
                <a:solidFill>
                  <a:srgbClr val="00FF00"/>
                </a:solidFill>
              </a:rPr>
              <a:t>HARRIS, David. </a:t>
            </a:r>
            <a:r>
              <a:rPr lang="cs-CZ" sz="1400" b="1" i="1" dirty="0" smtClean="0">
                <a:solidFill>
                  <a:srgbClr val="00FF00"/>
                </a:solidFill>
              </a:rPr>
              <a:t>Kaligrafie: </a:t>
            </a:r>
            <a:r>
              <a:rPr lang="cs-CZ" sz="1400" b="1" dirty="0">
                <a:solidFill>
                  <a:srgbClr val="00FF00"/>
                </a:solidFill>
              </a:rPr>
              <a:t>nakl. </a:t>
            </a:r>
            <a:r>
              <a:rPr lang="cs-CZ" sz="1400" b="1" dirty="0" smtClean="0">
                <a:solidFill>
                  <a:srgbClr val="00FF00"/>
                </a:solidFill>
              </a:rPr>
              <a:t>Slovart 2004</a:t>
            </a:r>
          </a:p>
          <a:p>
            <a:pPr>
              <a:lnSpc>
                <a:spcPct val="80000"/>
              </a:lnSpc>
            </a:pPr>
            <a:r>
              <a:rPr lang="en-US" sz="1400" b="1" dirty="0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4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400" b="1" dirty="0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cs-CZ" sz="1400" b="1" dirty="0" smtClean="0">
                <a:solidFill>
                  <a:srgbClr val="00FF00"/>
                </a:solidFill>
              </a:rPr>
              <a:t>archiv </a:t>
            </a:r>
            <a:r>
              <a:rPr lang="cs-CZ" sz="1400" b="1" dirty="0">
                <a:solidFill>
                  <a:srgbClr val="00FF00"/>
                </a:solidFill>
              </a:rPr>
              <a:t>autora, KODĚROVÁ, </a:t>
            </a:r>
            <a:r>
              <a:rPr lang="cs-CZ" sz="1400" b="1" dirty="0" smtClean="0">
                <a:solidFill>
                  <a:srgbClr val="00FF00"/>
                </a:solidFill>
              </a:rPr>
              <a:t>Zuzana. </a:t>
            </a:r>
            <a:r>
              <a:rPr lang="cs-CZ" sz="1400" b="1" i="1" dirty="0" smtClean="0">
                <a:solidFill>
                  <a:srgbClr val="00FF00"/>
                </a:solidFill>
              </a:rPr>
              <a:t>Fotografie</a:t>
            </a:r>
            <a:r>
              <a:rPr lang="cs-CZ" sz="1400" b="1" dirty="0">
                <a:solidFill>
                  <a:srgbClr val="00FF00"/>
                </a:solidFill>
              </a:rPr>
              <a:t>: </a:t>
            </a:r>
            <a:r>
              <a:rPr lang="cs-CZ" sz="1400" b="1" i="1" dirty="0">
                <a:solidFill>
                  <a:srgbClr val="00FF00"/>
                </a:solidFill>
              </a:rPr>
              <a:t>galerie </a:t>
            </a:r>
            <a:r>
              <a:rPr lang="cs-CZ" sz="1400" b="1" dirty="0" smtClean="0">
                <a:solidFill>
                  <a:srgbClr val="00FF00"/>
                </a:solidFill>
              </a:rPr>
              <a:t>©</a:t>
            </a:r>
            <a:r>
              <a:rPr lang="cs-CZ" sz="1400" b="1" i="1" dirty="0" smtClean="0">
                <a:solidFill>
                  <a:srgbClr val="00FF00"/>
                </a:solidFill>
              </a:rPr>
              <a:t>c. zuk 2000-2014.</a:t>
            </a:r>
          </a:p>
          <a:p>
            <a:pPr>
              <a:lnSpc>
                <a:spcPct val="80000"/>
              </a:lnSpc>
            </a:pPr>
            <a:r>
              <a:rPr lang="en-US" sz="1400" b="1" dirty="0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400" b="1" dirty="0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1400" b="1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cs-CZ" sz="1400" b="1" dirty="0">
                <a:solidFill>
                  <a:srgbClr val="00FF00"/>
                </a:solidFill>
              </a:rPr>
              <a:t>HARRIS, David. </a:t>
            </a:r>
            <a:r>
              <a:rPr lang="cs-CZ" sz="1400" b="1" i="1" dirty="0">
                <a:solidFill>
                  <a:srgbClr val="00FF00"/>
                </a:solidFill>
              </a:rPr>
              <a:t>Kaligrafie: </a:t>
            </a:r>
            <a:r>
              <a:rPr lang="cs-CZ" sz="1400" b="1" dirty="0">
                <a:solidFill>
                  <a:srgbClr val="00FF00"/>
                </a:solidFill>
              </a:rPr>
              <a:t>nakl. Slovart 2004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400" b="1" dirty="0" smtClean="0">
                <a:solidFill>
                  <a:srgbClr val="00FF00"/>
                </a:solidFill>
                <a:latin typeface="Times New Roman" pitchFamily="18" charset="0"/>
              </a:rPr>
              <a:t>Autorem fotografií, není-li uvedeno jinak, je Zuzana Koděrová. Autor (Zuzana Koděrová)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400" b="1" dirty="0" smtClean="0">
                <a:solidFill>
                  <a:srgbClr val="00FF00"/>
                </a:solidFill>
                <a:latin typeface="Times New Roman" pitchFamily="18" charset="0"/>
              </a:rPr>
              <a:t>souhlasí s </a:t>
            </a:r>
            <a:r>
              <a:rPr lang="cs-CZ" sz="1400" b="1" dirty="0">
                <a:solidFill>
                  <a:srgbClr val="00FF00"/>
                </a:solidFill>
                <a:latin typeface="Times New Roman" pitchFamily="18" charset="0"/>
              </a:rPr>
              <a:t>jejich zveřejněním na Metodickém portálu</a:t>
            </a:r>
            <a:r>
              <a:rPr lang="cs-CZ" sz="1400" b="1" dirty="0" smtClean="0">
                <a:solidFill>
                  <a:srgbClr val="00FF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94365" y="6530054"/>
            <a:ext cx="351655" cy="1384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" dirty="0" smtClean="0">
                <a:solidFill>
                  <a:srgbClr val="1CF50B"/>
                </a:solidFill>
              </a:rPr>
              <a:t>©c.zuk</a:t>
            </a:r>
            <a:endParaRPr lang="cs-CZ" sz="300" dirty="0">
              <a:solidFill>
                <a:srgbClr val="1CF5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200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" advClick="0" advTm="5000"/>
    </mc:Choice>
    <mc:Fallback>
      <p:transition advClick="0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863</Words>
  <Application>Microsoft Office PowerPoint</Application>
  <PresentationFormat>Předvádění na obrazovce (4:3)</PresentationFormat>
  <Paragraphs>172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V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c.zuk</dc:creator>
  <cp:lastModifiedBy>Dum</cp:lastModifiedBy>
  <cp:revision>75</cp:revision>
  <dcterms:created xsi:type="dcterms:W3CDTF">2014-01-21T16:32:09Z</dcterms:created>
  <dcterms:modified xsi:type="dcterms:W3CDTF">2014-04-16T15:23:55Z</dcterms:modified>
</cp:coreProperties>
</file>