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4" r:id="rId5"/>
    <p:sldId id="263" r:id="rId6"/>
    <p:sldId id="268" r:id="rId7"/>
    <p:sldId id="267" r:id="rId8"/>
    <p:sldId id="265" r:id="rId9"/>
    <p:sldId id="270" r:id="rId10"/>
    <p:sldId id="271" r:id="rId11"/>
    <p:sldId id="272" r:id="rId12"/>
    <p:sldId id="273" r:id="rId13"/>
    <p:sldId id="261" r:id="rId14"/>
    <p:sldId id="275" r:id="rId15"/>
    <p:sldId id="276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16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FF00"/>
    <a:srgbClr val="E7AD73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7275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3712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7821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6363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6435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9669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9935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131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476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6828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7615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84EFB-330C-4B2D-9173-F311F1DFCA31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4E648-09EC-4749-BFE1-21104DE892C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6277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10" Type="http://schemas.openxmlformats.org/officeDocument/2006/relationships/image" Target="../media/image46.jpeg"/><Relationship Id="rId4" Type="http://schemas.openxmlformats.org/officeDocument/2006/relationships/image" Target="../media/image40.jpeg"/><Relationship Id="rId9" Type="http://schemas.openxmlformats.org/officeDocument/2006/relationships/image" Target="../media/image4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1" cy="6624735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77808929"/>
              </p:ext>
            </p:extLst>
          </p:nvPr>
        </p:nvGraphicFramePr>
        <p:xfrm>
          <a:off x="724449" y="980728"/>
          <a:ext cx="7713973" cy="36003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44584"/>
                <a:gridCol w="1870784"/>
                <a:gridCol w="820898"/>
                <a:gridCol w="237628"/>
                <a:gridCol w="129311"/>
                <a:gridCol w="993718"/>
                <a:gridCol w="1058525"/>
                <a:gridCol w="1058525"/>
              </a:tblGrid>
              <a:tr h="10937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Obchodní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akademie a Střední odborná škola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gen. F. Fajtla, Louny,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p.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</a:rPr>
                        <a:t>o.,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Osvoboditelů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380, Louny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CZ.1.07/1.5.00/34.0052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sady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Číslo DUM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3.2_25_10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Tematický okruh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Vývoj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písma 10 – Písma 19. a 20. století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Název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Zuzana Koděrová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Datum tvorby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27.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12. 2013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Ročník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ARR 1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083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jsou v prezentaci  seznámeni s vývojem písma, jeho použitím v historii lidstva a s  odborným názvoslovím písma.</a:t>
                      </a: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Metodický pokyn: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 výklad s pracovními listy 1, 2 pro žáky                     cílová skupina žáků: 16 – 19 let</a:t>
                      </a: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Obrázek 2" descr="http://mail.centrum.cz/download.php?bid=000058f52b655bb40200d5c9&amp;idx=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015" y="1196752"/>
            <a:ext cx="3275496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1" descr="http://mail.centrum.cz/download.php?bid=000058f52b655bb40200d5c9&amp;idx=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4015" y="1196752"/>
            <a:ext cx="805474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4449" y="5157190"/>
            <a:ext cx="7735983" cy="2923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300" b="1" i="1" dirty="0" smtClean="0"/>
              <a:t> Autorem </a:t>
            </a:r>
            <a:r>
              <a:rPr lang="cs-CZ" sz="1300" b="1" i="1" dirty="0"/>
              <a:t>materiálu a všech jeho </a:t>
            </a:r>
            <a:r>
              <a:rPr lang="cs-CZ" sz="1300" b="1" i="1" dirty="0" smtClean="0"/>
              <a:t>částí, není-li uvedeno jinak, je Zuzana Koděrová.    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2571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51205" y="116631"/>
            <a:ext cx="8885288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404667"/>
            <a:ext cx="7560844" cy="5616619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pPr lvl="0"/>
            <a:r>
              <a:rPr lang="cs-CZ" b="1" dirty="0">
                <a:solidFill>
                  <a:srgbClr val="002060"/>
                </a:solidFill>
              </a:rPr>
              <a:t>        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989588" y="1988838"/>
            <a:ext cx="5184574" cy="224677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0" b="1" i="0" u="none" strike="noStrike" kern="1200" cap="none" spc="0" baseline="0" dirty="0">
                <a:solidFill>
                  <a:srgbClr val="FFFF00"/>
                </a:solidFill>
                <a:uFillTx/>
                <a:latin typeface="Tempus Sans ITC" pitchFamily="82"/>
              </a:rPr>
              <a:t>Písmo</a:t>
            </a:r>
          </a:p>
        </p:txBody>
      </p:sp>
      <p:sp>
        <p:nvSpPr>
          <p:cNvPr id="6" name="Obdélník 5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0233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206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16877" y="1521930"/>
            <a:ext cx="62940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latin typeface="Tempus Sans ITC" pitchFamily="82" charset="0"/>
              </a:rPr>
              <a:t>Vývoj písma 10</a:t>
            </a:r>
            <a:endParaRPr lang="cs-CZ" sz="7200" b="1" dirty="0">
              <a:solidFill>
                <a:srgbClr val="FFFF00"/>
              </a:solidFill>
              <a:latin typeface="Tempus Sans ITC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4217" y="3356992"/>
            <a:ext cx="813690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1CF50B"/>
                </a:solidFill>
                <a:latin typeface="Tempus Sans ITC" pitchFamily="82" charset="0"/>
              </a:rPr>
              <a:t>Písma 19. a 20. století</a:t>
            </a:r>
            <a:endParaRPr lang="cs-CZ" sz="6600" b="1" dirty="0">
              <a:solidFill>
                <a:srgbClr val="1CF50B"/>
              </a:solidFill>
              <a:latin typeface="Tempus Sans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1974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23528" y="207074"/>
            <a:ext cx="8513087" cy="6408712"/>
          </a:xfr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6852" y="1730372"/>
            <a:ext cx="372585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Písma se rozmanitě rámují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Každé má svůj charakter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Píše se často ručně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979321" y="4762820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 flipV="1">
            <a:off x="626852" y="431116"/>
            <a:ext cx="5860678" cy="1200329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43FC24"/>
                </a:solidFill>
              </a:rPr>
              <a:t>    </a:t>
            </a:r>
            <a:r>
              <a:rPr lang="cs-CZ" sz="2400" b="1" dirty="0" smtClean="0">
                <a:solidFill>
                  <a:srgbClr val="FFFF00"/>
                </a:solidFill>
              </a:rPr>
              <a:t>Na přelomu 19. a 20. století se podřizují   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dekorativnosti plochy tvořené členitostí, 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účelu nápisu, autorovi písma i dekorace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47518" y="1857158"/>
            <a:ext cx="33948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Například Egyptienky, </a:t>
            </a:r>
            <a:r>
              <a:rPr lang="cs-CZ" dirty="0"/>
              <a:t>Clarendon, 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Egyptienne</a:t>
            </a:r>
            <a:r>
              <a:rPr lang="cs-CZ" dirty="0"/>
              <a:t>, Rockwell, či Courier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Koděrová\Desktop\dum pracovní\PIS\secesní psané verzál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3311" y="3503051"/>
            <a:ext cx="2029122" cy="128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děrová\Desktop\dum pracovní\PIS\secese použití písma v reklamním nípisu style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3311" y="5373216"/>
            <a:ext cx="1734123" cy="88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694261" y="6258059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65751" y="6258059"/>
            <a:ext cx="864096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82511" y="4894679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Users\Koděrová\Desktop\dum pracovní\PIS\secesní psané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169" y="5340457"/>
            <a:ext cx="3376267" cy="88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oděrová\Desktop\dum pracovní\PIS\Retreat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9812" y="3424650"/>
            <a:ext cx="3316692" cy="1555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997915" y="2596381"/>
            <a:ext cx="192830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urier New" pitchFamily="49" charset="0"/>
                <a:cs typeface="Courier New" pitchFamily="49" charset="0"/>
              </a:rPr>
              <a:t> Courier </a:t>
            </a:r>
            <a:r>
              <a:rPr lang="cs-CZ" dirty="0">
                <a:latin typeface="Courier New" pitchFamily="49" charset="0"/>
                <a:cs typeface="Courier New" pitchFamily="49" charset="0"/>
              </a:rPr>
              <a:t>New</a:t>
            </a:r>
            <a:endParaRPr lang="cs-CZ" sz="2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07929" y="3020174"/>
            <a:ext cx="2120993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cknowledgement" pitchFamily="2" charset="0"/>
              </a:rPr>
              <a:t> Rockwell</a:t>
            </a:r>
            <a:endParaRPr lang="cs-CZ" sz="2000" b="1" dirty="0">
              <a:latin typeface="Acknowledgement" pitchFamily="2" charset="0"/>
            </a:endParaRPr>
          </a:p>
        </p:txBody>
      </p:sp>
      <p:pic>
        <p:nvPicPr>
          <p:cNvPr id="1026" name="Picture 2" descr="C:\Users\Koděrová\Desktop\dum pracovní\PIS\100_7313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8713" y="3710710"/>
            <a:ext cx="1592634" cy="86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557191" y="4607012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Koděrová\Desktop\dum pracovní\PIS\Tidal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1513" y="5263219"/>
            <a:ext cx="2314991" cy="1039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děrová\Desktop\dum pracovní\PIS\Světozor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1857" y="611176"/>
            <a:ext cx="2013135" cy="895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6852" y="2838368"/>
            <a:ext cx="432047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200" b="1" dirty="0">
                <a:solidFill>
                  <a:srgbClr val="002060"/>
                </a:solidFill>
              </a:rPr>
              <a:t>Používají se stále </a:t>
            </a:r>
            <a:r>
              <a:rPr lang="cs-CZ" sz="2200" b="1" dirty="0" smtClean="0">
                <a:solidFill>
                  <a:srgbClr val="002060"/>
                </a:solidFill>
              </a:rPr>
              <a:t>i </a:t>
            </a:r>
            <a:r>
              <a:rPr lang="cs-CZ" sz="2200" b="1" dirty="0">
                <a:solidFill>
                  <a:srgbClr val="002060"/>
                </a:solidFill>
              </a:rPr>
              <a:t>tisková písma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111869" y="1523724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62623" y="6242976"/>
            <a:ext cx="223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LANZ, Bohumil, Němeček Zdeněk.</a:t>
            </a:r>
            <a:r>
              <a:rPr lang="cs-CZ" sz="900" b="1" i="1" dirty="0"/>
              <a:t> </a:t>
            </a:r>
            <a:endParaRPr lang="cs-CZ" sz="900" b="1" i="1" dirty="0" smtClean="0"/>
          </a:p>
          <a:p>
            <a:r>
              <a:rPr lang="cs-CZ" sz="900" b="1" i="1" dirty="0" smtClean="0"/>
              <a:t>Písmo v propagaci</a:t>
            </a:r>
            <a:r>
              <a:rPr lang="cs-CZ" sz="900" b="1" i="1" dirty="0"/>
              <a:t>: </a:t>
            </a:r>
            <a:r>
              <a:rPr lang="cs-CZ" sz="900" b="1" dirty="0"/>
              <a:t>Praha Merkur 1974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3435131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/>
      <p:bldP spid="11" grpId="0" animBg="1"/>
      <p:bldP spid="15" grpId="0"/>
      <p:bldP spid="20" grpId="0"/>
      <p:bldP spid="21" grpId="0"/>
      <p:bldP spid="22" grpId="0"/>
      <p:bldP spid="16" grpId="0" animBg="1"/>
      <p:bldP spid="17" grpId="0" animBg="1"/>
      <p:bldP spid="23" grpId="0"/>
      <p:bldP spid="2" grpId="0"/>
      <p:bldP spid="26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23528" y="188640"/>
            <a:ext cx="8513087" cy="6408712"/>
          </a:xfr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1886" y="3134436"/>
            <a:ext cx="661483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Vznikla v 19. století, nazvána také Italiánka obchodní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Má vysoké hranaté serify – typický znak tohoto písma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Stejné zesílení má tah horizontální 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     horní i dolní písmový tah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Vytváří výrazné vodorovné řádkování</a:t>
            </a: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1259632" y="404664"/>
            <a:ext cx="6601754" cy="792088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1CF50B"/>
                </a:solidFill>
                <a:cs typeface="Times New Roman" pitchFamily="18" charset="0"/>
              </a:rPr>
              <a:t>   </a:t>
            </a:r>
            <a:r>
              <a:rPr lang="cs-CZ" sz="3200" b="1" dirty="0" smtClean="0">
                <a:solidFill>
                  <a:srgbClr val="1CF50B"/>
                </a:solidFill>
                <a:cs typeface="Times New Roman" pitchFamily="18" charset="0"/>
              </a:rPr>
              <a:t>Lineární písma serifová - patková</a:t>
            </a:r>
            <a:endParaRPr lang="cs-CZ" sz="3200" b="1" dirty="0">
              <a:solidFill>
                <a:srgbClr val="1CF50B"/>
              </a:solidFill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47664" y="2541357"/>
            <a:ext cx="2102082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3.  Italienka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2920" y="5589759"/>
            <a:ext cx="5040560" cy="461665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Je to písmo příležitostné, akcidenční</a:t>
            </a:r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42921" y="2602912"/>
            <a:ext cx="2505438" cy="400110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=   </a:t>
            </a:r>
            <a:r>
              <a:rPr lang="cs-CZ" sz="2000" b="1" dirty="0" smtClean="0"/>
              <a:t>obchodní písmo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53413" y="1587158"/>
            <a:ext cx="4824536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43FC24"/>
                </a:solidFill>
              </a:rPr>
              <a:t>   </a:t>
            </a:r>
            <a:r>
              <a:rPr lang="cs-CZ" sz="2400" b="1" dirty="0" smtClean="0">
                <a:solidFill>
                  <a:srgbClr val="FFFF00"/>
                </a:solidFill>
              </a:rPr>
              <a:t>Konstruovaná dvouprvková písma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12" name="Picture 2" descr="C:\Users\Koděrová\Desktop\dum pracovní\PIS\italien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1971" y="4386667"/>
            <a:ext cx="2652635" cy="1843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951971" y="3949870"/>
            <a:ext cx="2332146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Italienka minuska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51117" y="6183582"/>
            <a:ext cx="223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LANZ, Bohumil, Němeček Zdeněk.</a:t>
            </a:r>
            <a:r>
              <a:rPr lang="cs-CZ" sz="900" b="1" i="1" dirty="0"/>
              <a:t> </a:t>
            </a:r>
            <a:endParaRPr lang="cs-CZ" sz="900" b="1" i="1" dirty="0" smtClean="0"/>
          </a:p>
          <a:p>
            <a:r>
              <a:rPr lang="cs-CZ" sz="900" b="1" i="1" dirty="0" smtClean="0"/>
              <a:t>Písmo v propagaci</a:t>
            </a:r>
            <a:r>
              <a:rPr lang="cs-CZ" sz="900" b="1" i="1" dirty="0"/>
              <a:t>: </a:t>
            </a:r>
            <a:r>
              <a:rPr lang="cs-CZ" sz="900" b="1" dirty="0"/>
              <a:t>Praha Merkur 1974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633864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2" grpId="0" animBg="1"/>
      <p:bldP spid="5" grpId="0" animBg="1"/>
      <p:bldP spid="9" grpId="0" animBg="1"/>
      <p:bldP spid="11" grpId="0" animBg="1"/>
      <p:bldP spid="14" grpId="0" animBg="1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88691" y="223986"/>
            <a:ext cx="8513087" cy="6408712"/>
          </a:xfrm>
          <a:solidFill>
            <a:srgbClr val="E7AD73"/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91907" y="551213"/>
            <a:ext cx="2088232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</a:t>
            </a:r>
            <a:r>
              <a:rPr lang="cs-CZ" b="1" dirty="0" smtClean="0"/>
              <a:t>Italienka verzála</a:t>
            </a:r>
            <a:endParaRPr lang="cs-CZ" b="1" dirty="0"/>
          </a:p>
        </p:txBody>
      </p:sp>
      <p:pic>
        <p:nvPicPr>
          <p:cNvPr id="12" name="Picture 2" descr="C:\Users\Koděrová\Desktop\dum pracovní\PIS\italienka verzál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615" y="1150798"/>
            <a:ext cx="2950817" cy="217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706440" y="1412776"/>
            <a:ext cx="2088232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</a:t>
            </a:r>
            <a:r>
              <a:rPr lang="cs-CZ" b="1" dirty="0" smtClean="0"/>
              <a:t>Italienka Playbill</a:t>
            </a:r>
            <a:endParaRPr lang="cs-CZ" b="1" dirty="0"/>
          </a:p>
        </p:txBody>
      </p:sp>
      <p:pic>
        <p:nvPicPr>
          <p:cNvPr id="14" name="Picture 4" descr="C:\Users\Koděrová\Desktop\dum pracovní\PIS\Italienka Playbill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8936" y="2193338"/>
            <a:ext cx="2283239" cy="1183484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728415" y="4005064"/>
            <a:ext cx="5517318" cy="2308324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Velkou zálibu využití ITALIENKY PLAYBILL </a:t>
            </a:r>
          </a:p>
          <a:p>
            <a:r>
              <a:rPr lang="cs-CZ" sz="2400" b="1" dirty="0" smtClean="0"/>
              <a:t>má zejména americká propagační a reklamní tvorba, je symbolem DIVOKÉHO ZÁPADU dodnes, existuje v různých variantách a turista v USA jej nemůže přehlédnout v žádném státě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794184"/>
            <a:ext cx="1296144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</a:t>
            </a:r>
            <a:r>
              <a:rPr lang="cs-CZ" b="1" dirty="0" smtClean="0"/>
              <a:t>Toskána </a:t>
            </a:r>
            <a:endParaRPr lang="cs-CZ" b="1" dirty="0"/>
          </a:p>
        </p:txBody>
      </p:sp>
      <p:pic>
        <p:nvPicPr>
          <p:cNvPr id="3075" name="Picture 3" descr="C:\Users\Koděrová\Desktop\dum pracovní\PIS\Toskána Fontanesi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9646" y="1422866"/>
            <a:ext cx="2597171" cy="137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78432" y="3376822"/>
            <a:ext cx="223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LANZ, Bohumil, Němeček Zdeněk.</a:t>
            </a:r>
            <a:r>
              <a:rPr lang="cs-CZ" sz="900" b="1" i="1" dirty="0"/>
              <a:t> </a:t>
            </a:r>
            <a:endParaRPr lang="cs-CZ" sz="900" b="1" i="1" dirty="0" smtClean="0"/>
          </a:p>
          <a:p>
            <a:r>
              <a:rPr lang="cs-CZ" sz="900" b="1" i="1" dirty="0" smtClean="0"/>
              <a:t>Písmo v propagaci</a:t>
            </a:r>
            <a:r>
              <a:rPr lang="cs-CZ" sz="900" b="1" i="1" dirty="0"/>
              <a:t>: </a:t>
            </a:r>
            <a:r>
              <a:rPr lang="cs-CZ" sz="900" b="1" dirty="0"/>
              <a:t>Praha Merkur 1974</a:t>
            </a:r>
            <a:endParaRPr lang="cs-CZ" sz="9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06440" y="3481718"/>
            <a:ext cx="223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LANZ, Bohumil, Němeček Zdeněk.</a:t>
            </a:r>
            <a:r>
              <a:rPr lang="cs-CZ" sz="900" b="1" i="1" dirty="0"/>
              <a:t> </a:t>
            </a:r>
            <a:endParaRPr lang="cs-CZ" sz="900" b="1" i="1" dirty="0" smtClean="0"/>
          </a:p>
          <a:p>
            <a:r>
              <a:rPr lang="cs-CZ" sz="900" b="1" i="1" dirty="0" smtClean="0"/>
              <a:t>Písmo v propagaci</a:t>
            </a:r>
            <a:r>
              <a:rPr lang="cs-CZ" sz="900" b="1" i="1" dirty="0"/>
              <a:t>: </a:t>
            </a:r>
            <a:r>
              <a:rPr lang="cs-CZ" sz="900" b="1" dirty="0"/>
              <a:t>Praha Merkur 1974</a:t>
            </a:r>
            <a:endParaRPr lang="cs-CZ" sz="9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516216" y="2924944"/>
            <a:ext cx="82201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Archiv autora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3730176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10" grpId="0" animBg="1"/>
      <p:bldP spid="13" grpId="0" animBg="1"/>
      <p:bldP spid="15" grpId="0" animBg="1"/>
      <p:bldP spid="17" grpId="0" animBg="1"/>
      <p:bldP spid="21" grpId="0"/>
      <p:bldP spid="22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23528" y="188640"/>
            <a:ext cx="8513087" cy="6480720"/>
          </a:xfr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65337" y="6312186"/>
            <a:ext cx="913112" cy="215444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0578" y="620688"/>
            <a:ext cx="2102082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4.  Toskana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816288"/>
            <a:ext cx="46085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Dekorativní typ písem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Vznikla rozštěpením patek a dříků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002060"/>
                </a:solidFill>
              </a:rPr>
              <a:t>Příležitostné uplatnění</a:t>
            </a:r>
            <a:endParaRPr lang="cs-CZ" sz="22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16713" y="1300698"/>
            <a:ext cx="2505438" cy="400110"/>
          </a:xfrm>
          <a:prstGeom prst="rect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=   </a:t>
            </a:r>
            <a:r>
              <a:rPr lang="cs-CZ" sz="2000" b="1" dirty="0" smtClean="0"/>
              <a:t>obchodní písmo</a:t>
            </a:r>
            <a:endParaRPr lang="cs-CZ" sz="2000" b="1" dirty="0"/>
          </a:p>
        </p:txBody>
      </p:sp>
      <p:pic>
        <p:nvPicPr>
          <p:cNvPr id="1026" name="Picture 2" descr="C:\Users\Koděrová\Desktop\dum pracovní\PIS\Toskánka Dodge Ci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5" y="914923"/>
            <a:ext cx="3091179" cy="160393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01565" y="512966"/>
            <a:ext cx="2160240" cy="36933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Toskana Dodge City</a:t>
            </a:r>
            <a:endParaRPr lang="cs-CZ" dirty="0"/>
          </a:p>
        </p:txBody>
      </p:sp>
      <p:pic>
        <p:nvPicPr>
          <p:cNvPr id="2" name="Picture 2" descr="C:\Users\Koděrová\Desktop\dum pracovní\PIS\Amerika 2009-51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4417" y="2917070"/>
            <a:ext cx="6959951" cy="342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01282" y="6189075"/>
            <a:ext cx="3577532" cy="461665"/>
          </a:xfrm>
          <a:prstGeom prst="rect">
            <a:avLst/>
          </a:prstGeom>
          <a:solidFill>
            <a:srgbClr val="E7AD73"/>
          </a:solidFill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rgbClr val="43FC24"/>
                </a:solidFill>
              </a:rPr>
              <a:t> </a:t>
            </a:r>
            <a:r>
              <a:rPr lang="cs-CZ" sz="1600" b="1" dirty="0" smtClean="0">
                <a:solidFill>
                  <a:srgbClr val="43FC24"/>
                </a:solidFill>
              </a:rPr>
              <a:t>  </a:t>
            </a:r>
            <a:r>
              <a:rPr lang="cs-CZ" sz="2400" b="1" dirty="0" smtClean="0"/>
              <a:t>Využití </a:t>
            </a:r>
            <a:r>
              <a:rPr lang="cs-CZ" sz="2400" b="1" dirty="0"/>
              <a:t>variant </a:t>
            </a:r>
            <a:r>
              <a:rPr lang="cs-CZ" sz="2400" b="1" dirty="0" smtClean="0"/>
              <a:t>Italienky 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18016" y="2518853"/>
            <a:ext cx="223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LANZ, Bohumil, Němeček Zdeněk.</a:t>
            </a:r>
            <a:r>
              <a:rPr lang="cs-CZ" sz="900" b="1" i="1" dirty="0"/>
              <a:t> </a:t>
            </a:r>
            <a:endParaRPr lang="cs-CZ" sz="900" b="1" i="1" dirty="0" smtClean="0"/>
          </a:p>
          <a:p>
            <a:r>
              <a:rPr lang="cs-CZ" sz="900" b="1" i="1" dirty="0" smtClean="0"/>
              <a:t>Písmo v propagaci</a:t>
            </a:r>
            <a:r>
              <a:rPr lang="cs-CZ" sz="900" b="1" i="1" dirty="0"/>
              <a:t>: </a:t>
            </a:r>
            <a:r>
              <a:rPr lang="cs-CZ" sz="900" b="1" dirty="0"/>
              <a:t>Praha Merkur 1974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693513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0" grpId="0" animBg="1"/>
      <p:bldP spid="5" grpId="0"/>
      <p:bldP spid="12" grpId="0" animBg="1"/>
      <p:bldP spid="8" grpId="0" animBg="1"/>
      <p:bldP spid="3" grpId="0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61412" y="178737"/>
            <a:ext cx="8513087" cy="6408712"/>
          </a:xfr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64963" y="2955685"/>
            <a:ext cx="556276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2060"/>
                </a:solidFill>
              </a:rPr>
              <a:t>Vzniklo počátkem 19</a:t>
            </a:r>
            <a:r>
              <a:rPr lang="cs-CZ" sz="2200" dirty="0">
                <a:solidFill>
                  <a:srgbClr val="002060"/>
                </a:solidFill>
              </a:rPr>
              <a:t>. století </a:t>
            </a:r>
            <a:r>
              <a:rPr lang="cs-CZ" sz="2200" dirty="0" smtClean="0">
                <a:solidFill>
                  <a:srgbClr val="002060"/>
                </a:solidFill>
              </a:rPr>
              <a:t>v Anglii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2060"/>
                </a:solidFill>
              </a:rPr>
              <a:t>Název pochází ze slova groteskní</a:t>
            </a:r>
          </a:p>
          <a:p>
            <a:r>
              <a:rPr lang="cs-CZ" sz="2200" dirty="0">
                <a:solidFill>
                  <a:srgbClr val="002060"/>
                </a:solidFill>
              </a:rPr>
              <a:t> </a:t>
            </a:r>
            <a:r>
              <a:rPr lang="cs-CZ" sz="2200" dirty="0" smtClean="0">
                <a:solidFill>
                  <a:srgbClr val="002060"/>
                </a:solidFill>
              </a:rPr>
              <a:t>    (takto jej posměšně nazývali angličtí tiskaři)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2060"/>
                </a:solidFill>
              </a:rPr>
              <a:t>Univerzální použití v reklamě a propagaci</a:t>
            </a: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772835" y="448301"/>
            <a:ext cx="7687596" cy="792088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1CF50B"/>
                </a:solidFill>
                <a:cs typeface="Times New Roman" pitchFamily="18" charset="0"/>
              </a:rPr>
              <a:t>   </a:t>
            </a:r>
            <a:r>
              <a:rPr lang="cs-CZ" sz="3200" b="1" dirty="0" smtClean="0">
                <a:solidFill>
                  <a:srgbClr val="1CF50B"/>
                </a:solidFill>
                <a:cs typeface="Times New Roman" pitchFamily="18" charset="0"/>
              </a:rPr>
              <a:t>Lineární písma bezserifová - bezpatková</a:t>
            </a:r>
            <a:endParaRPr lang="cs-CZ" sz="3200" b="1" dirty="0">
              <a:solidFill>
                <a:srgbClr val="1CF50B"/>
              </a:solidFill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39639" y="2261770"/>
            <a:ext cx="2102082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/>
              <a:t> </a:t>
            </a:r>
            <a:r>
              <a:rPr lang="cs-CZ" sz="2800" b="1" dirty="0" smtClean="0"/>
              <a:t>  Grotesk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46392" y="4647104"/>
            <a:ext cx="1181336" cy="369331"/>
          </a:xfrm>
          <a:prstGeom prst="rect">
            <a:avLst/>
          </a:prstGeom>
          <a:solidFill>
            <a:srgbClr val="E7AD73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Helvetika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8412" y="1356324"/>
            <a:ext cx="4824536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43FC24"/>
                </a:solidFill>
              </a:rPr>
              <a:t>   </a:t>
            </a:r>
            <a:r>
              <a:rPr lang="cs-CZ" sz="2400" b="1" dirty="0" smtClean="0">
                <a:solidFill>
                  <a:srgbClr val="FFFF00"/>
                </a:solidFill>
              </a:rPr>
              <a:t>Konstruovaná dvouprvková písma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3846" y="4596148"/>
            <a:ext cx="4231213" cy="169277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</a:rPr>
              <a:t>Neogrotesk: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/>
              <a:t>Helvetica</a:t>
            </a:r>
            <a:r>
              <a:rPr lang="cs-CZ" sz="2000" b="1" dirty="0"/>
              <a:t>, Franklin Gothic, Arial, Akcidenz Grotesk, </a:t>
            </a:r>
            <a:r>
              <a:rPr lang="cs-CZ" sz="2000" b="1" dirty="0" smtClean="0"/>
              <a:t>Folio, Avantgarde</a:t>
            </a:r>
            <a:r>
              <a:rPr lang="cs-CZ" sz="2000" b="1" dirty="0"/>
              <a:t>, Eurostile, Futura, Neon, Barell, Kabel, Bauhaus</a:t>
            </a:r>
            <a:r>
              <a:rPr lang="cs-CZ" sz="2000" b="1" dirty="0" smtClean="0"/>
              <a:t> a </a:t>
            </a:r>
            <a:r>
              <a:rPr lang="cs-CZ" sz="2000" b="1" dirty="0"/>
              <a:t>další</a:t>
            </a:r>
          </a:p>
        </p:txBody>
      </p:sp>
      <p:pic>
        <p:nvPicPr>
          <p:cNvPr id="2050" name="Picture 2" descr="C:\Users\Koděrová\Desktop\dum pracovní\PIS\Helvetika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0528" y="5079751"/>
            <a:ext cx="2906662" cy="107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57359" y="6147904"/>
            <a:ext cx="223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LANZ, Bohumil, Němeček Zdeněk.</a:t>
            </a:r>
            <a:r>
              <a:rPr lang="cs-CZ" sz="900" b="1" i="1" dirty="0"/>
              <a:t> </a:t>
            </a:r>
            <a:endParaRPr lang="cs-CZ" sz="900" b="1" i="1" dirty="0" smtClean="0"/>
          </a:p>
          <a:p>
            <a:r>
              <a:rPr lang="cs-CZ" sz="900" b="1" i="1" dirty="0" smtClean="0"/>
              <a:t>Písmo v propagaci</a:t>
            </a:r>
            <a:r>
              <a:rPr lang="cs-CZ" sz="900" b="1" i="1" dirty="0"/>
              <a:t>: </a:t>
            </a:r>
            <a:r>
              <a:rPr lang="cs-CZ" sz="900" b="1" dirty="0"/>
              <a:t>Praha Merkur 1974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3400990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2" grpId="0" animBg="1"/>
      <p:bldP spid="9" grpId="0" animBg="1"/>
      <p:bldP spid="11" grpId="0" animBg="1"/>
      <p:bldP spid="5" grpId="0" animBg="1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23528" y="188640"/>
            <a:ext cx="8513087" cy="6408712"/>
          </a:xfrm>
          <a:solidFill>
            <a:srgbClr val="E7AD73"/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6318" y="802124"/>
            <a:ext cx="2867242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/>
              <a:t> </a:t>
            </a:r>
            <a:r>
              <a:rPr lang="cs-CZ" sz="2800" b="1" dirty="0" smtClean="0"/>
              <a:t> 1. Grotesk úzký</a:t>
            </a:r>
            <a:endParaRPr lang="cs-CZ" sz="2800" b="1" dirty="0"/>
          </a:p>
        </p:txBody>
      </p:sp>
      <p:pic>
        <p:nvPicPr>
          <p:cNvPr id="3074" name="Picture 2" descr="C:\Users\Koděrová\Desktop\dum pracovní\PIS\grotesk úzký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5152" y="553827"/>
            <a:ext cx="2673201" cy="229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6810" y="1700808"/>
            <a:ext cx="43062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Konstrukce na čtvercovou síť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Konstrukce vychází z poměru výšky k šířce písmen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Šířka je ve skeletu polovina výšky písmene</a:t>
            </a:r>
            <a:endParaRPr lang="cs-CZ" sz="2400" b="1" dirty="0"/>
          </a:p>
        </p:txBody>
      </p:sp>
      <p:pic>
        <p:nvPicPr>
          <p:cNvPr id="3075" name="Picture 3" descr="C:\Users\Koděrová\Desktop\dum pracovní\PIS\grotesk úzký konstrukce čtvercová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5072" y="3620562"/>
            <a:ext cx="2369475" cy="2390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47886" y="6016287"/>
            <a:ext cx="1281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poměr 7:3            </a:t>
            </a:r>
            <a:endParaRPr lang="cs-CZ" dirty="0"/>
          </a:p>
        </p:txBody>
      </p:sp>
      <p:pic>
        <p:nvPicPr>
          <p:cNvPr id="3076" name="Picture 4" descr="C:\Users\Koděrová\Desktop\dum pracovní\PIS\Grotesk-Univer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8612" y="4518951"/>
            <a:ext cx="4629117" cy="137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988612" y="4047889"/>
            <a:ext cx="2008915" cy="36933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Grotesk universal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04543" y="338383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01435" y="6015940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35152" y="2918156"/>
            <a:ext cx="2630661" cy="923330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název také kamenný    </a:t>
            </a:r>
          </a:p>
          <a:p>
            <a:r>
              <a:rPr lang="cs-CZ" dirty="0"/>
              <a:t> </a:t>
            </a:r>
            <a:r>
              <a:rPr lang="cs-CZ" dirty="0" smtClean="0"/>
              <a:t> grotesk (podle kresby </a:t>
            </a:r>
          </a:p>
          <a:p>
            <a:r>
              <a:rPr lang="cs-CZ" dirty="0" smtClean="0"/>
              <a:t>  z litografického kamene) </a:t>
            </a:r>
            <a:endParaRPr lang="cs-CZ" sz="2000" b="1" dirty="0"/>
          </a:p>
        </p:txBody>
      </p:sp>
      <p:sp>
        <p:nvSpPr>
          <p:cNvPr id="21" name="Obdélník 20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8104" y="5938996"/>
            <a:ext cx="223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LANZ, Bohumil, Němeček Zdeněk.</a:t>
            </a:r>
            <a:r>
              <a:rPr lang="cs-CZ" sz="900" b="1" i="1" dirty="0"/>
              <a:t> </a:t>
            </a:r>
            <a:endParaRPr lang="cs-CZ" sz="900" b="1" i="1" dirty="0" smtClean="0"/>
          </a:p>
          <a:p>
            <a:r>
              <a:rPr lang="cs-CZ" sz="900" b="1" i="1" dirty="0" smtClean="0"/>
              <a:t>Písmo v propagaci</a:t>
            </a:r>
            <a:r>
              <a:rPr lang="cs-CZ" sz="900" b="1" i="1" dirty="0"/>
              <a:t>: </a:t>
            </a:r>
            <a:r>
              <a:rPr lang="cs-CZ" sz="900" b="1" dirty="0"/>
              <a:t>Praha Merkur 1974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443152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/>
      <p:bldP spid="8" grpId="0"/>
      <p:bldP spid="16" grpId="0" animBg="1"/>
      <p:bldP spid="16" grpId="1" animBg="1"/>
      <p:bldP spid="17" grpId="0"/>
      <p:bldP spid="18" grpId="0"/>
      <p:bldP spid="20" grpId="0" animBg="1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84811" y="264661"/>
            <a:ext cx="8547192" cy="6408712"/>
          </a:xfrm>
          <a:solidFill>
            <a:srgbClr val="E7AD73"/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675995" y="2577573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Koděrová\Desktop\dum pracovní\PIS\Fututr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2609" y="2829153"/>
            <a:ext cx="3772893" cy="640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326311" y="2300574"/>
            <a:ext cx="1559460" cy="461665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b="1" dirty="0" smtClean="0"/>
              <a:t>4. Futura</a:t>
            </a:r>
            <a:endParaRPr lang="cs-CZ" sz="2400" b="1" dirty="0"/>
          </a:p>
        </p:txBody>
      </p:sp>
      <p:pic>
        <p:nvPicPr>
          <p:cNvPr id="4100" name="Picture 4" descr="C:\Users\Koděrová\Desktop\fotomix\grotesk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213" y="3149626"/>
            <a:ext cx="3277471" cy="1331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oděrová\Desktop\fotomix\grotesk oblý hulková písmen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3282" y="5351831"/>
            <a:ext cx="3366974" cy="83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005113" y="4864250"/>
            <a:ext cx="2201857" cy="36933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Grotesk oblý kurzíva</a:t>
            </a:r>
            <a:endParaRPr lang="cs-CZ" sz="2000" b="1" dirty="0"/>
          </a:p>
        </p:txBody>
      </p:sp>
      <p:pic>
        <p:nvPicPr>
          <p:cNvPr id="4102" name="Picture 6" descr="C:\Users\Koděrová\Desktop\fotomix\grotesk tučný-hůlkové přímé zesílené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5769" y="1055600"/>
            <a:ext cx="2827884" cy="122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635310" y="6143437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95626" y="3125601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117464" y="2242806"/>
            <a:ext cx="856193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ipka dolů 13"/>
          <p:cNvSpPr/>
          <p:nvPr/>
        </p:nvSpPr>
        <p:spPr>
          <a:xfrm rot="3616133" flipH="1">
            <a:off x="4343891" y="871330"/>
            <a:ext cx="286023" cy="1030183"/>
          </a:xfrm>
          <a:prstGeom prst="downArrow">
            <a:avLst/>
          </a:prstGeom>
          <a:solidFill>
            <a:srgbClr val="FFC0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18554" y="822120"/>
            <a:ext cx="3040632" cy="369332"/>
          </a:xfrm>
          <a:prstGeom prst="rect">
            <a:avLst/>
          </a:prstGeom>
          <a:solidFill>
            <a:schemeClr val="bg2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Hůlkové přímé zesílené písmo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802609" y="3514664"/>
            <a:ext cx="3329942" cy="923330"/>
          </a:xfrm>
          <a:prstGeom prst="rect">
            <a:avLst/>
          </a:prstGeom>
          <a:solidFill>
            <a:schemeClr val="bg2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ěmecký písmař Paul Renner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</a:t>
            </a:r>
            <a:r>
              <a:rPr lang="cs-CZ" dirty="0" smtClean="0"/>
              <a:t>eometrizované písmo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 delším textu působí chladně</a:t>
            </a:r>
          </a:p>
        </p:txBody>
      </p:sp>
      <p:pic>
        <p:nvPicPr>
          <p:cNvPr id="4104" name="Picture 8" descr="C:\Users\Koděrová\Desktop\fotomix\grotesk kurzív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4026" y="5351831"/>
            <a:ext cx="1959857" cy="116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693724" y="4864250"/>
            <a:ext cx="3390848" cy="36933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Grotesk oblý kurzíva v konstrukci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25936" y="438733"/>
            <a:ext cx="3080584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/>
              <a:t> </a:t>
            </a:r>
            <a:r>
              <a:rPr lang="cs-CZ" sz="2800" b="1" dirty="0" smtClean="0"/>
              <a:t> 2. Grotesk tučný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73213" y="2531407"/>
            <a:ext cx="2772348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/>
              <a:t> </a:t>
            </a:r>
            <a:r>
              <a:rPr lang="cs-CZ" sz="2800" b="1" dirty="0" smtClean="0"/>
              <a:t> 3. Grotesk oblý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434914" y="6358881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915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1" grpId="0" animBg="1"/>
      <p:bldP spid="16" grpId="0" animBg="1"/>
      <p:bldP spid="18" grpId="0"/>
      <p:bldP spid="20" grpId="0"/>
      <p:bldP spid="21" grpId="0"/>
      <p:bldP spid="14" grpId="0" animBg="1"/>
      <p:bldP spid="15" grpId="0" animBg="1"/>
      <p:bldP spid="26" grpId="0" animBg="1"/>
      <p:bldP spid="29" grpId="0" animBg="1"/>
      <p:bldP spid="30" grpId="0" animBg="1"/>
      <p:bldP spid="31" grpId="0" animBg="1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36978" y="299310"/>
            <a:ext cx="8513087" cy="6408712"/>
          </a:xfrm>
          <a:solidFill>
            <a:srgbClr val="E7AD73"/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540514"/>
            <a:ext cx="2949658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/>
              <a:t> </a:t>
            </a:r>
            <a:r>
              <a:rPr lang="cs-CZ" sz="2400" b="1" dirty="0" smtClean="0"/>
              <a:t>5. Grotesk kruhový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99968" y="1118723"/>
            <a:ext cx="3751740" cy="1477328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o</a:t>
            </a:r>
            <a:r>
              <a:rPr lang="cs-CZ" b="1" dirty="0" smtClean="0"/>
              <a:t>blíbený pro dobrou čitelnost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často používaný v reklamě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k</a:t>
            </a:r>
            <a:r>
              <a:rPr lang="cs-CZ" b="1" dirty="0" smtClean="0"/>
              <a:t>onstrukčně jednoduchý – základ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písma je kruh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m</a:t>
            </a:r>
            <a:r>
              <a:rPr lang="cs-CZ" b="1" dirty="0" smtClean="0"/>
              <a:t>írné zeslabení a rozšíření tahu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608326" y="3198177"/>
            <a:ext cx="744588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Koděrová\Desktop\dum pracovní\PIS\grotesk čiroký tenký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1280" y="5390216"/>
            <a:ext cx="3569116" cy="101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3833" y="3700401"/>
            <a:ext cx="287206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konstrukce písmen </a:t>
            </a:r>
          </a:p>
          <a:p>
            <a:r>
              <a:rPr lang="cs-CZ" sz="2400" b="1" dirty="0" smtClean="0"/>
              <a:t>  je i v kruhu a čtverci</a:t>
            </a:r>
            <a:endParaRPr lang="cs-CZ" sz="2400" b="1" dirty="0"/>
          </a:p>
        </p:txBody>
      </p:sp>
      <p:pic>
        <p:nvPicPr>
          <p:cNvPr id="5126" name="Picture 6" descr="C:\Users\Koděrová\Desktop\fotomix\konstrukce písma 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8114" y="2774466"/>
            <a:ext cx="1419710" cy="72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167898" y="5073529"/>
            <a:ext cx="80043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8" name="Picture 8" descr="C:\Users\Koděrová\Desktop\dum pracovní\PIS\springfield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8550" y="1103640"/>
            <a:ext cx="3415898" cy="2032832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Koděrová\Desktop\dum pracovní\PIS\Amerika 2009-53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7871" y="3558171"/>
            <a:ext cx="4338712" cy="2906073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5361903" y="6356522"/>
            <a:ext cx="744588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18829" y="4855184"/>
            <a:ext cx="1050033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E</a:t>
            </a:r>
            <a:r>
              <a:rPr lang="cs-CZ" dirty="0" smtClean="0"/>
              <a:t>urostile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2967344"/>
            <a:ext cx="2013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000" b="1" dirty="0"/>
              <a:t>LANZ, Bohumil, Němeček Zdeněk.</a:t>
            </a:r>
            <a:r>
              <a:rPr lang="cs-CZ" sz="1000" b="1" i="1" dirty="0"/>
              <a:t> Písmo v propagaci: </a:t>
            </a:r>
            <a:r>
              <a:rPr lang="cs-CZ" sz="1000" b="1" dirty="0"/>
              <a:t>Praha Merkur 1974</a:t>
            </a:r>
            <a:r>
              <a:rPr lang="cs-CZ" sz="1000" b="1" i="1" dirty="0"/>
              <a:t> </a:t>
            </a:r>
            <a:endParaRPr lang="cs-CZ" sz="1000" b="1" dirty="0"/>
          </a:p>
        </p:txBody>
      </p:sp>
      <p:pic>
        <p:nvPicPr>
          <p:cNvPr id="21" name="Picture 4" descr="C:\Users\Koděrová\Desktop\fotomix\konstrukce písma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6752" y="3413621"/>
            <a:ext cx="1151802" cy="1330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3348519" y="4795979"/>
            <a:ext cx="2013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000" b="1" dirty="0"/>
              <a:t>LANZ, Bohumil, Němeček Zdeněk.</a:t>
            </a:r>
            <a:r>
              <a:rPr lang="cs-CZ" sz="1000" b="1" i="1" dirty="0"/>
              <a:t> Písmo v propagaci: </a:t>
            </a:r>
            <a:r>
              <a:rPr lang="cs-CZ" sz="1000" b="1" dirty="0"/>
              <a:t>Praha Merkur 1974</a:t>
            </a:r>
            <a:r>
              <a:rPr lang="cs-CZ" sz="1000" b="1" i="1" dirty="0"/>
              <a:t> </a:t>
            </a:r>
            <a:endParaRPr lang="cs-CZ" sz="1000" b="1" dirty="0"/>
          </a:p>
        </p:txBody>
      </p:sp>
      <p:sp>
        <p:nvSpPr>
          <p:cNvPr id="19" name="Obdélník 18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2000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/>
      <p:bldP spid="2" grpId="0" animBg="1"/>
      <p:bldP spid="18" grpId="0"/>
      <p:bldP spid="24" grpId="0"/>
      <p:bldP spid="5" grpId="0" animBg="1"/>
      <p:bldP spid="20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811" y="116632"/>
            <a:ext cx="8816377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54101" y="99822"/>
            <a:ext cx="8513087" cy="6408712"/>
          </a:xfrm>
          <a:solidFill>
            <a:schemeClr val="bg2"/>
          </a:solidFill>
          <a:ln>
            <a:noFill/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98127" y="6218696"/>
            <a:ext cx="743061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3" descr="C:\Users\Koděrová\Desktop\dum pracovní\PIS\grotesk konstrukce kruhové verzálky 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7887" y="4307161"/>
            <a:ext cx="1783543" cy="1929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120754" y="566397"/>
            <a:ext cx="2016224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/>
              <a:t> </a:t>
            </a:r>
            <a:r>
              <a:rPr lang="cs-CZ" sz="2600" b="1" dirty="0"/>
              <a:t>6</a:t>
            </a:r>
            <a:r>
              <a:rPr lang="cs-CZ" sz="2600" b="1" dirty="0" smtClean="0"/>
              <a:t>. Helvetika</a:t>
            </a:r>
            <a:endParaRPr lang="cs-CZ" sz="2600" b="1" dirty="0"/>
          </a:p>
        </p:txBody>
      </p:sp>
      <p:pic>
        <p:nvPicPr>
          <p:cNvPr id="12" name="Picture 2" descr="C:\Users\Koděrová\Desktop\dum pracovní\PIS\grotesk čiroký tenký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8398" y="5583731"/>
            <a:ext cx="2266637" cy="64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253839" y="3751531"/>
            <a:ext cx="2016224" cy="523220"/>
          </a:xfrm>
          <a:prstGeom prst="rect">
            <a:avLst/>
          </a:prstGeom>
          <a:solidFill>
            <a:srgbClr val="FFFF00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/>
              <a:t> </a:t>
            </a:r>
            <a:r>
              <a:rPr lang="cs-CZ" sz="2400" b="1" dirty="0"/>
              <a:t>7</a:t>
            </a:r>
            <a:r>
              <a:rPr lang="cs-CZ" sz="2400" b="1" dirty="0" smtClean="0"/>
              <a:t>. Eurostile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61129" y="3628419"/>
            <a:ext cx="4123378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p</a:t>
            </a:r>
            <a:r>
              <a:rPr lang="cs-CZ" b="1" dirty="0" smtClean="0"/>
              <a:t>ísmo odvozené ze čtyřúhelníku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d</a:t>
            </a:r>
            <a:r>
              <a:rPr lang="cs-CZ" b="1" dirty="0" smtClean="0"/>
              <a:t>alší varianta konstruovaného písma</a:t>
            </a:r>
          </a:p>
        </p:txBody>
      </p:sp>
      <p:pic>
        <p:nvPicPr>
          <p:cNvPr id="6146" name="Picture 2" descr="C:\Users\Koděrová\Desktop\dum pracovní\PIS\Helvetika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9791" y="620688"/>
            <a:ext cx="4622871" cy="122537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805995" y="1846061"/>
            <a:ext cx="4744830" cy="1569660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Široké využití písma v propagaci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a reklamě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Velmi dobře čitelné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Písmo s kolmou osou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510422" y="5968316"/>
            <a:ext cx="913112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C:\Users\Koděrová\Desktop\dum pracovní\PIS\100_736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198" y="4396438"/>
            <a:ext cx="2589336" cy="167960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oděrová\Desktop\dum pracovní\PIS\100_880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5056" y="4396438"/>
            <a:ext cx="1133319" cy="110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5420294" y="5282956"/>
            <a:ext cx="743061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50185" y="6243380"/>
            <a:ext cx="743061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56315" y="1859313"/>
            <a:ext cx="223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b="1" dirty="0"/>
              <a:t>LANZ, Bohumil, Němeček Zdeněk.</a:t>
            </a:r>
            <a:r>
              <a:rPr lang="cs-CZ" sz="900" b="1" i="1" dirty="0"/>
              <a:t> </a:t>
            </a:r>
            <a:endParaRPr lang="cs-CZ" sz="900" b="1" i="1" dirty="0" smtClean="0"/>
          </a:p>
          <a:p>
            <a:r>
              <a:rPr lang="cs-CZ" sz="900" b="1" i="1" dirty="0" smtClean="0"/>
              <a:t>Písmo v propagaci</a:t>
            </a:r>
            <a:r>
              <a:rPr lang="cs-CZ" sz="900" b="1" i="1" dirty="0"/>
              <a:t>: </a:t>
            </a:r>
            <a:r>
              <a:rPr lang="cs-CZ" sz="900" b="1" dirty="0"/>
              <a:t>Praha Merkur 1974</a:t>
            </a:r>
            <a:endParaRPr lang="cs-CZ" sz="900" dirty="0"/>
          </a:p>
        </p:txBody>
      </p:sp>
      <p:sp>
        <p:nvSpPr>
          <p:cNvPr id="2" name="Šipka doprava 1"/>
          <p:cNvSpPr/>
          <p:nvPr/>
        </p:nvSpPr>
        <p:spPr>
          <a:xfrm>
            <a:off x="3270063" y="4013141"/>
            <a:ext cx="591066" cy="45719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280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1" grpId="0" animBg="1"/>
      <p:bldP spid="13" grpId="0" animBg="1"/>
      <p:bldP spid="14" grpId="0" animBg="1"/>
      <p:bldP spid="15" grpId="0" animBg="1"/>
      <p:bldP spid="16" grpId="0"/>
      <p:bldP spid="21" grpId="0"/>
      <p:bldP spid="22" grpId="0"/>
      <p:bldP spid="24" grpId="0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494" y="47769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260648"/>
            <a:ext cx="8352928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455756"/>
            <a:ext cx="6994300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43FC24"/>
                </a:solidFill>
              </a:rPr>
              <a:t>       </a:t>
            </a:r>
            <a:r>
              <a:rPr lang="cs-CZ" sz="2400" b="1" dirty="0" smtClean="0">
                <a:solidFill>
                  <a:srgbClr val="FFFF00"/>
                </a:solidFill>
              </a:rPr>
              <a:t>využití písem 19. a 20. století v dnešní  reklamě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14" name="Picture 16" descr="C:\Users\Koděrová\Desktop\dum pracovní\PIS\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1258" y="1124744"/>
            <a:ext cx="3945507" cy="507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7" descr="C:\Users\Koděrová\Desktop\dum pracovní\PIS\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1258" y="1101005"/>
            <a:ext cx="3993470" cy="526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21684" y="95321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Všechny zde prezentované fotografie jsou archivem autora</a:t>
            </a:r>
            <a:endParaRPr lang="cs-CZ" sz="900" dirty="0"/>
          </a:p>
        </p:txBody>
      </p:sp>
      <p:pic>
        <p:nvPicPr>
          <p:cNvPr id="16" name="Picture 14" descr="C:\Users\Koděrová\Desktop\dum pracovní\PIS\Amerika 2009-51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613" y="1504617"/>
            <a:ext cx="7556047" cy="484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3" descr="C:\Users\Koděrová\Desktop\dum pracovní\PIS\x 62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0827" y="1614579"/>
            <a:ext cx="7231573" cy="460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Users\Koděrová\Desktop\dum pracovní\PIS\x 65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220" y="1579490"/>
            <a:ext cx="7476785" cy="477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Koděrová\Desktop\dum pracovní\PIS\x 629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219" y="1492776"/>
            <a:ext cx="7476785" cy="491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Koděrová\Desktop\fotomix\x 16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1236" y="2826078"/>
            <a:ext cx="4163769" cy="352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Koděrová\Desktop\dum pracovní\PIS\Amerika 2009-516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613" y="2826078"/>
            <a:ext cx="7444241" cy="350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8452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1520" y="116632"/>
            <a:ext cx="8640960" cy="6482254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2437" y="308555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984807"/>
                </a:solidFill>
              </a:rPr>
              <a:t> </a:t>
            </a:r>
            <a:r>
              <a:rPr lang="cs-CZ" sz="1400" b="1" dirty="0" smtClean="0">
                <a:solidFill>
                  <a:srgbClr val="984807"/>
                </a:solidFill>
              </a:rPr>
              <a:t>3.2_25_10_Pracovní list_1 </a:t>
            </a:r>
            <a:endParaRPr lang="cs-CZ" sz="1400" b="1" dirty="0">
              <a:solidFill>
                <a:srgbClr val="984807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672830"/>
            <a:ext cx="62646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</a:rPr>
              <a:t>Podle předlohy na formát A4 překresli konstrukci písmen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778" y="511351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Můžeš vhodně doplnit pastelkami barvu </a:t>
            </a:r>
          </a:p>
          <a:p>
            <a:r>
              <a:rPr lang="cs-CZ" sz="1200" dirty="0" smtClean="0"/>
              <a:t>(i více barev) ploch písmen nebo pozadí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9946" y="4653136"/>
            <a:ext cx="777958" cy="215444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4" descr="C:\Users\Koděrová\Desktop\fotomix\konstrukce písma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8063" y="1412776"/>
            <a:ext cx="2683910" cy="309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24098" y="3284984"/>
            <a:ext cx="1872038" cy="46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000" b="1" dirty="0"/>
              <a:t>LANZ, Bohumil, Němeček Zdeněk.</a:t>
            </a:r>
            <a:r>
              <a:rPr lang="cs-CZ" sz="1000" b="1" i="1" dirty="0"/>
              <a:t> Písmo v propagaci: </a:t>
            </a:r>
            <a:r>
              <a:rPr lang="cs-CZ" sz="1000" b="1" dirty="0"/>
              <a:t>Praha Merkur 1974</a:t>
            </a:r>
            <a:r>
              <a:rPr lang="cs-CZ" sz="1000" b="1" i="1" dirty="0"/>
              <a:t> </a:t>
            </a:r>
            <a:endParaRPr lang="cs-CZ" sz="1000" b="1" dirty="0"/>
          </a:p>
        </p:txBody>
      </p:sp>
      <p:sp>
        <p:nvSpPr>
          <p:cNvPr id="14" name="Obdélník 13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5933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1520" y="116632"/>
            <a:ext cx="8640960" cy="6482254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2437" y="308555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984807"/>
                </a:solidFill>
              </a:rPr>
              <a:t> </a:t>
            </a:r>
            <a:r>
              <a:rPr lang="cs-CZ" sz="1400" b="1" dirty="0" smtClean="0">
                <a:solidFill>
                  <a:srgbClr val="984807"/>
                </a:solidFill>
              </a:rPr>
              <a:t>3.2_25_10_Pracovní list_2 </a:t>
            </a:r>
            <a:endParaRPr lang="cs-CZ" sz="1400" b="1" dirty="0">
              <a:solidFill>
                <a:srgbClr val="984807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85538" y="1031425"/>
            <a:ext cx="62646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</a:rPr>
              <a:t>Podle předlohy na formát A4 překresli konstrukci písmen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31640" y="4651845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Použij pouze tuš černou a pero, popř. štětec, ořez za písmem vybarvi </a:t>
            </a:r>
            <a:r>
              <a:rPr lang="cs-CZ" smtClean="0"/>
              <a:t>pastelkami podobně jako v </a:t>
            </a:r>
            <a:r>
              <a:rPr lang="cs-CZ" dirty="0" smtClean="0"/>
              <a:t>předloze – zvol si odstín pastelek podle svého vkusu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4298283"/>
            <a:ext cx="777958" cy="215444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8" descr="C:\Users\Koděrová\Desktop\fotomix\grotesk kurzí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4597145" cy="270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2047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355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548680"/>
            <a:ext cx="3600400" cy="88007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619672" y="2312312"/>
            <a:ext cx="5400600" cy="7829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Použitá</a:t>
            </a:r>
            <a:r>
              <a:rPr lang="cs-CZ" sz="5400" dirty="0">
                <a:solidFill>
                  <a:srgbClr val="FFFF00"/>
                </a:solidFill>
                <a:latin typeface="Adobe Garamond Pro Bold" pitchFamily="18" charset="-18"/>
              </a:rPr>
              <a:t> </a:t>
            </a:r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literatura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971600" y="3284984"/>
            <a:ext cx="7056784" cy="7817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400" dirty="0" smtClean="0">
                <a:solidFill>
                  <a:srgbClr val="43FC24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LANZ, Bohumil, Němeček Zdeněk.</a:t>
            </a:r>
            <a:r>
              <a:rPr lang="cs-CZ" sz="1400" b="1" i="1" dirty="0">
                <a:solidFill>
                  <a:srgbClr val="00FF00"/>
                </a:solidFill>
              </a:rPr>
              <a:t> </a:t>
            </a:r>
            <a:r>
              <a:rPr lang="cs-CZ" sz="1400" b="1" i="1" dirty="0" smtClean="0">
                <a:solidFill>
                  <a:srgbClr val="00FF00"/>
                </a:solidFill>
              </a:rPr>
              <a:t>Písmo v propagaci: </a:t>
            </a:r>
            <a:r>
              <a:rPr lang="cs-CZ" sz="1400" b="1" dirty="0" smtClean="0">
                <a:solidFill>
                  <a:srgbClr val="00FF00"/>
                </a:solidFill>
              </a:rPr>
              <a:t>Praha Merkur 1974</a:t>
            </a:r>
            <a:r>
              <a:rPr lang="cs-CZ" sz="1400" b="1" i="1" dirty="0" smtClean="0">
                <a:solidFill>
                  <a:srgbClr val="00FF00"/>
                </a:solidFill>
              </a:rPr>
              <a:t> </a:t>
            </a:r>
            <a:endParaRPr lang="cs-CZ" sz="1400" b="1" dirty="0">
              <a:solidFill>
                <a:srgbClr val="00FF00"/>
              </a:solidFill>
            </a:endParaRP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archiv </a:t>
            </a:r>
            <a:r>
              <a:rPr lang="cs-CZ" sz="1400" b="1" dirty="0">
                <a:solidFill>
                  <a:srgbClr val="00FF00"/>
                </a:solidFill>
              </a:rPr>
              <a:t>autora, KODĚROVÁ, </a:t>
            </a:r>
            <a:r>
              <a:rPr lang="cs-CZ" sz="1400" b="1" dirty="0" smtClean="0">
                <a:solidFill>
                  <a:srgbClr val="00FF00"/>
                </a:solidFill>
              </a:rPr>
              <a:t>Zuzana. </a:t>
            </a:r>
            <a:r>
              <a:rPr lang="cs-CZ" sz="1400" b="1" i="1" dirty="0" smtClean="0">
                <a:solidFill>
                  <a:srgbClr val="00FF00"/>
                </a:solidFill>
              </a:rPr>
              <a:t>Fotografie</a:t>
            </a:r>
            <a:r>
              <a:rPr lang="cs-CZ" sz="1400" b="1" dirty="0">
                <a:solidFill>
                  <a:srgbClr val="00FF00"/>
                </a:solidFill>
              </a:rPr>
              <a:t>: </a:t>
            </a:r>
            <a:r>
              <a:rPr lang="cs-CZ" sz="1400" b="1" i="1" dirty="0" smtClean="0">
                <a:solidFill>
                  <a:srgbClr val="00FF00"/>
                </a:solidFill>
              </a:rPr>
              <a:t>galerie</a:t>
            </a:r>
            <a:r>
              <a:rPr lang="cs-CZ" sz="1400" b="1" dirty="0">
                <a:solidFill>
                  <a:srgbClr val="00FF00"/>
                </a:solidFill>
              </a:rPr>
              <a:t> </a:t>
            </a:r>
            <a:r>
              <a:rPr lang="cs-CZ" sz="1400" b="1" dirty="0" smtClean="0">
                <a:solidFill>
                  <a:srgbClr val="00FF00"/>
                </a:solidFill>
              </a:rPr>
              <a:t>©</a:t>
            </a:r>
            <a:r>
              <a:rPr lang="cs-CZ" sz="1400" b="1" i="1" dirty="0" smtClean="0">
                <a:solidFill>
                  <a:srgbClr val="00FF00"/>
                </a:solidFill>
              </a:rPr>
              <a:t>c. </a:t>
            </a:r>
            <a:r>
              <a:rPr lang="cs-CZ" sz="1400" b="1" i="1" smtClean="0">
                <a:solidFill>
                  <a:srgbClr val="00FF00"/>
                </a:solidFill>
              </a:rPr>
              <a:t>zuk  2000-2014</a:t>
            </a:r>
            <a:r>
              <a:rPr lang="cs-CZ" sz="1400" smtClean="0">
                <a:solidFill>
                  <a:srgbClr val="00FF00"/>
                </a:solidFill>
              </a:rPr>
              <a:t>©</a:t>
            </a:r>
            <a:r>
              <a:rPr lang="cs-CZ" sz="1400" b="1" i="1" smtClean="0">
                <a:solidFill>
                  <a:srgbClr val="00FF00"/>
                </a:solidFill>
              </a:rPr>
              <a:t>.</a:t>
            </a:r>
            <a:endParaRPr lang="cs-CZ" sz="1400" b="1" i="1" dirty="0" smtClean="0">
              <a:solidFill>
                <a:srgbClr val="00FF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Autorem fotografií, není-li uvedeno jinak, je Zuzana Koděrová. Autor (Zuzana Koděrová)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souhlasí s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</a:rPr>
              <a:t>jejich zveřejněním na Metodickém portálu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04448" y="6453336"/>
            <a:ext cx="3946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>
                <a:solidFill>
                  <a:srgbClr val="1CF50B"/>
                </a:solidFill>
              </a:rPr>
              <a:t>c.zuk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7612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967</TotalTime>
  <Words>925</Words>
  <Application>Microsoft Office PowerPoint</Application>
  <PresentationFormat>Předvádění na obrazovce (4:3)</PresentationFormat>
  <Paragraphs>259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c.zuk</dc:creator>
  <cp:lastModifiedBy>Dum</cp:lastModifiedBy>
  <cp:revision>100</cp:revision>
  <dcterms:created xsi:type="dcterms:W3CDTF">2014-02-28T21:23:57Z</dcterms:created>
  <dcterms:modified xsi:type="dcterms:W3CDTF">2014-04-16T14:58:43Z</dcterms:modified>
</cp:coreProperties>
</file>