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3"/>
  </p:notesMasterIdLst>
  <p:sldIdLst>
    <p:sldId id="256" r:id="rId2"/>
    <p:sldId id="257" r:id="rId3"/>
    <p:sldId id="259" r:id="rId4"/>
    <p:sldId id="260" r:id="rId5"/>
    <p:sldId id="261" r:id="rId6"/>
    <p:sldId id="262" r:id="rId7"/>
    <p:sldId id="265" r:id="rId8"/>
    <p:sldId id="264" r:id="rId9"/>
    <p:sldId id="263" r:id="rId10"/>
    <p:sldId id="258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984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D20873C-BEC0-42EC-A9A7-37B4CAF2FFB5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94C4DF9-B067-447D-A98E-75234B53014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50277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94C4DF9-B067-447D-A98E-75234B530144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94C4DF9-B067-447D-A98E-75234B530144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94C4DF9-B067-447D-A98E-75234B530144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94C4DF9-B067-447D-A98E-75234B530144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94C4DF9-B067-447D-A98E-75234B530144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94C4DF9-B067-447D-A98E-75234B530144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94C4DF9-B067-447D-A98E-75234B530144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94C4DF9-B067-447D-A98E-75234B530144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94C4DF9-B067-447D-A98E-75234B530144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94C4DF9-B067-447D-A98E-75234B530144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94C4DF9-B067-447D-A98E-75234B530144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76A940-4438-4914-BD3E-BB79A8E26D5A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CE328AC-D8ED-4BDB-AEED-622E9FB8908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0" name="Obdélník 39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1" name="Obdélník 40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42" name="Obdélník 41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914400" y="4343400"/>
            <a:ext cx="7772400" cy="1975104"/>
          </a:xfrm>
        </p:spPr>
        <p:txBody>
          <a:bodyPr/>
          <a:lstStyle>
            <a:lvl1pPr marR="9144" algn="l">
              <a:defRPr sz="4000" b="1" cap="all" spc="0" baseline="0">
                <a:effectLst>
                  <a:reflection blurRad="12700" stA="34000" endA="740" endPos="53000" dir="5400000" sy="-100000" algn="bl" rotWithShape="0"/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914400" y="2834640"/>
            <a:ext cx="7772400" cy="1508760"/>
          </a:xfrm>
        </p:spPr>
        <p:txBody>
          <a:bodyPr lIns="100584" tIns="45720" anchor="b"/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56" name="Obdélník 55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5" name="Obdélník 64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6" name="Obdélník 65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7" name="Obdélník 66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  <p:transition>
    <p:wipe dir="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76A940-4438-4914-BD3E-BB79A8E26D5A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CE328AC-D8ED-4BDB-AEED-622E9FB890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Volný tvar 13"/>
          <p:cNvSpPr>
            <a:spLocks/>
          </p:cNvSpPr>
          <p:nvPr/>
        </p:nvSpPr>
        <p:spPr bwMode="auto">
          <a:xfrm>
            <a:off x="4828952" y="1073888"/>
            <a:ext cx="4322136" cy="5791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3648"/>
              </a:cxn>
              <a:cxn ang="0">
                <a:pos x="720" y="2016"/>
              </a:cxn>
              <a:cxn ang="0">
                <a:pos x="2736" y="0"/>
              </a:cxn>
              <a:cxn ang="0">
                <a:pos x="2736" y="96"/>
              </a:cxn>
              <a:cxn ang="0">
                <a:pos x="744" y="2038"/>
              </a:cxn>
              <a:cxn ang="0">
                <a:pos x="48" y="3648"/>
              </a:cxn>
              <a:cxn ang="0">
                <a:pos x="0" y="3648"/>
              </a:cxn>
            </a:cxnLst>
            <a:rect l="0" t="0" r="0" b="0"/>
            <a:pathLst>
              <a:path w="2736" h="3648">
                <a:moveTo>
                  <a:pt x="0" y="3648"/>
                </a:moveTo>
                <a:lnTo>
                  <a:pt x="720" y="2016"/>
                </a:lnTo>
                <a:lnTo>
                  <a:pt x="2736" y="672"/>
                </a:lnTo>
                <a:lnTo>
                  <a:pt x="2736" y="720"/>
                </a:lnTo>
                <a:lnTo>
                  <a:pt x="744" y="2038"/>
                </a:lnTo>
                <a:lnTo>
                  <a:pt x="48" y="3648"/>
                </a:lnTo>
                <a:lnTo>
                  <a:pt x="48" y="3648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5" name="Volný tvar 14"/>
          <p:cNvSpPr>
            <a:spLocks/>
          </p:cNvSpPr>
          <p:nvPr/>
        </p:nvSpPr>
        <p:spPr bwMode="auto">
          <a:xfrm>
            <a:off x="373966" y="0"/>
            <a:ext cx="5514536" cy="661533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4080"/>
              </a:cxn>
              <a:cxn ang="0">
                <a:pos x="0" y="4128"/>
              </a:cxn>
              <a:cxn ang="0">
                <a:pos x="3504" y="2640"/>
              </a:cxn>
              <a:cxn ang="0">
                <a:pos x="2880" y="0"/>
              </a:cxn>
              <a:cxn ang="0">
                <a:pos x="2832" y="0"/>
              </a:cxn>
              <a:cxn ang="0">
                <a:pos x="3465" y="2619"/>
              </a:cxn>
              <a:cxn ang="0">
                <a:pos x="0" y="4080"/>
              </a:cxn>
            </a:cxnLst>
            <a:rect l="0" t="0" r="0" b="0"/>
            <a:pathLst>
              <a:path w="3504" h="4128">
                <a:moveTo>
                  <a:pt x="0" y="4080"/>
                </a:moveTo>
                <a:lnTo>
                  <a:pt x="0" y="4128"/>
                </a:lnTo>
                <a:lnTo>
                  <a:pt x="3504" y="2640"/>
                </a:lnTo>
                <a:lnTo>
                  <a:pt x="2880" y="0"/>
                </a:lnTo>
                <a:lnTo>
                  <a:pt x="2832" y="0"/>
                </a:lnTo>
                <a:lnTo>
                  <a:pt x="3465" y="2619"/>
                </a:lnTo>
                <a:lnTo>
                  <a:pt x="0" y="4080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3" name="Volný tvar 12"/>
          <p:cNvSpPr>
            <a:spLocks/>
          </p:cNvSpPr>
          <p:nvPr/>
        </p:nvSpPr>
        <p:spPr bwMode="auto">
          <a:xfrm rot="5236414">
            <a:off x="4462128" y="1483600"/>
            <a:ext cx="4114800" cy="118872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5943600" y="0"/>
            <a:ext cx="27432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104" y="0"/>
              </a:cxn>
              <a:cxn ang="0">
                <a:pos x="1728" y="0"/>
              </a:cxn>
              <a:cxn ang="0">
                <a:pos x="0" y="2688"/>
              </a:cxn>
              <a:cxn ang="0">
                <a:pos x="1104" y="0"/>
              </a:cxn>
            </a:cxnLst>
            <a:rect l="0" t="0" r="0" b="0"/>
            <a:pathLst>
              <a:path w="1728" h="2688">
                <a:moveTo>
                  <a:pt x="1104" y="0"/>
                </a:moveTo>
                <a:lnTo>
                  <a:pt x="1728" y="0"/>
                </a:lnTo>
                <a:lnTo>
                  <a:pt x="0" y="2688"/>
                </a:lnTo>
                <a:lnTo>
                  <a:pt x="110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7" name="Volný tvar 16"/>
          <p:cNvSpPr>
            <a:spLocks/>
          </p:cNvSpPr>
          <p:nvPr/>
        </p:nvSpPr>
        <p:spPr bwMode="auto">
          <a:xfrm>
            <a:off x="5943600" y="4267200"/>
            <a:ext cx="3200400" cy="11430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2016" y="240"/>
              </a:cxn>
              <a:cxn ang="0">
                <a:pos x="2016" y="720"/>
              </a:cxn>
              <a:cxn ang="0">
                <a:pos x="0" y="0"/>
              </a:cxn>
            </a:cxnLst>
            <a:rect l="0" t="0" r="0" b="0"/>
            <a:pathLst>
              <a:path w="2016" h="720">
                <a:moveTo>
                  <a:pt x="0" y="0"/>
                </a:moveTo>
                <a:lnTo>
                  <a:pt x="2016" y="240"/>
                </a:lnTo>
                <a:lnTo>
                  <a:pt x="2016" y="72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8" name="Volný tvar 17"/>
          <p:cNvSpPr>
            <a:spLocks/>
          </p:cNvSpPr>
          <p:nvPr/>
        </p:nvSpPr>
        <p:spPr bwMode="auto">
          <a:xfrm>
            <a:off x="5943600" y="0"/>
            <a:ext cx="13716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864" y="0"/>
              </a:cxn>
              <a:cxn ang="0">
                <a:pos x="0" y="2688"/>
              </a:cxn>
              <a:cxn ang="0">
                <a:pos x="768" y="0"/>
              </a:cxn>
              <a:cxn ang="0">
                <a:pos x="864" y="0"/>
              </a:cxn>
            </a:cxnLst>
            <a:rect l="0" t="0" r="0" b="0"/>
            <a:pathLst>
              <a:path w="864" h="2688">
                <a:moveTo>
                  <a:pt x="864" y="0"/>
                </a:moveTo>
                <a:lnTo>
                  <a:pt x="0" y="2688"/>
                </a:lnTo>
                <a:lnTo>
                  <a:pt x="768" y="0"/>
                </a:lnTo>
                <a:lnTo>
                  <a:pt x="86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9" name="Volný tvar 18"/>
          <p:cNvSpPr>
            <a:spLocks/>
          </p:cNvSpPr>
          <p:nvPr/>
        </p:nvSpPr>
        <p:spPr bwMode="auto">
          <a:xfrm>
            <a:off x="5948363" y="4246563"/>
            <a:ext cx="2090737" cy="26114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71" y="1645"/>
              </a:cxn>
              <a:cxn ang="0">
                <a:pos x="1317" y="1645"/>
              </a:cxn>
              <a:cxn ang="0">
                <a:pos x="0" y="0"/>
              </a:cxn>
              <a:cxn ang="0">
                <a:pos x="1071" y="1645"/>
              </a:cxn>
            </a:cxnLst>
            <a:rect l="0" t="0" r="0" b="0"/>
            <a:pathLst>
              <a:path w="1317" h="1645">
                <a:moveTo>
                  <a:pt x="1071" y="1645"/>
                </a:moveTo>
                <a:lnTo>
                  <a:pt x="1317" y="1645"/>
                </a:lnTo>
                <a:lnTo>
                  <a:pt x="0" y="0"/>
                </a:lnTo>
                <a:lnTo>
                  <a:pt x="1071" y="1645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0" name="Volný tvar 19"/>
          <p:cNvSpPr>
            <a:spLocks/>
          </p:cNvSpPr>
          <p:nvPr/>
        </p:nvSpPr>
        <p:spPr bwMode="auto">
          <a:xfrm>
            <a:off x="5943600" y="4267200"/>
            <a:ext cx="16002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08" y="1632"/>
              </a:cxn>
              <a:cxn ang="0">
                <a:pos x="0" y="0"/>
              </a:cxn>
              <a:cxn ang="0">
                <a:pos x="960" y="1632"/>
              </a:cxn>
              <a:cxn ang="0">
                <a:pos x="1008" y="1632"/>
              </a:cxn>
            </a:cxnLst>
            <a:rect l="0" t="0" r="0" b="0"/>
            <a:pathLst>
              <a:path w="1008" h="1632">
                <a:moveTo>
                  <a:pt x="1008" y="1632"/>
                </a:moveTo>
                <a:lnTo>
                  <a:pt x="0" y="0"/>
                </a:lnTo>
                <a:lnTo>
                  <a:pt x="960" y="1632"/>
                </a:lnTo>
                <a:lnTo>
                  <a:pt x="1008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1" name="Volný tvar 20"/>
          <p:cNvSpPr>
            <a:spLocks/>
          </p:cNvSpPr>
          <p:nvPr/>
        </p:nvSpPr>
        <p:spPr bwMode="auto">
          <a:xfrm>
            <a:off x="5943600" y="1371600"/>
            <a:ext cx="3200400" cy="2895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2016" y="144"/>
              </a:cxn>
              <a:cxn ang="0">
                <a:pos x="0" y="1824"/>
              </a:cxn>
              <a:cxn ang="0">
                <a:pos x="2016" y="0"/>
              </a:cxn>
            </a:cxnLst>
            <a:rect l="0" t="0" r="0" b="0"/>
            <a:pathLst>
              <a:path w="2016" h="1824">
                <a:moveTo>
                  <a:pt x="2016" y="0"/>
                </a:moveTo>
                <a:lnTo>
                  <a:pt x="2016" y="144"/>
                </a:lnTo>
                <a:lnTo>
                  <a:pt x="0" y="1824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2" name="Volný tvar 21"/>
          <p:cNvSpPr>
            <a:spLocks/>
          </p:cNvSpPr>
          <p:nvPr/>
        </p:nvSpPr>
        <p:spPr bwMode="auto">
          <a:xfrm>
            <a:off x="5943600" y="1752600"/>
            <a:ext cx="3200400" cy="2514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0" y="1584"/>
              </a:cxn>
              <a:cxn ang="0">
                <a:pos x="2016" y="48"/>
              </a:cxn>
              <a:cxn ang="0">
                <a:pos x="2016" y="0"/>
              </a:cxn>
            </a:cxnLst>
            <a:rect l="0" t="0" r="0" b="0"/>
            <a:pathLst>
              <a:path w="2016" h="1584">
                <a:moveTo>
                  <a:pt x="2016" y="0"/>
                </a:moveTo>
                <a:lnTo>
                  <a:pt x="0" y="1584"/>
                </a:lnTo>
                <a:lnTo>
                  <a:pt x="2016" y="48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3" name="Volný tvar 22"/>
          <p:cNvSpPr>
            <a:spLocks/>
          </p:cNvSpPr>
          <p:nvPr/>
        </p:nvSpPr>
        <p:spPr bwMode="auto">
          <a:xfrm>
            <a:off x="990600" y="4267200"/>
            <a:ext cx="4953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120" y="0"/>
              </a:cxn>
              <a:cxn ang="0">
                <a:pos x="1056" y="1632"/>
              </a:cxn>
              <a:cxn ang="0">
                <a:pos x="0" y="1632"/>
              </a:cxn>
            </a:cxnLst>
            <a:rect l="0" t="0" r="0" b="0"/>
            <a:pathLst>
              <a:path w="3120" h="1632">
                <a:moveTo>
                  <a:pt x="0" y="1632"/>
                </a:moveTo>
                <a:lnTo>
                  <a:pt x="3120" y="0"/>
                </a:lnTo>
                <a:lnTo>
                  <a:pt x="1056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4" name="Volný tvar 23"/>
          <p:cNvSpPr>
            <a:spLocks/>
          </p:cNvSpPr>
          <p:nvPr/>
        </p:nvSpPr>
        <p:spPr bwMode="auto">
          <a:xfrm>
            <a:off x="533400" y="4267200"/>
            <a:ext cx="5334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360" y="0"/>
              </a:cxn>
              <a:cxn ang="0">
                <a:pos x="144" y="1632"/>
              </a:cxn>
              <a:cxn ang="0">
                <a:pos x="0" y="1632"/>
              </a:cxn>
            </a:cxnLst>
            <a:rect l="0" t="0" r="0" b="0"/>
            <a:pathLst>
              <a:path w="3360" h="1632">
                <a:moveTo>
                  <a:pt x="0" y="1632"/>
                </a:moveTo>
                <a:lnTo>
                  <a:pt x="3360" y="0"/>
                </a:lnTo>
                <a:lnTo>
                  <a:pt x="144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5" name="Volný tvar 24"/>
          <p:cNvSpPr>
            <a:spLocks/>
          </p:cNvSpPr>
          <p:nvPr/>
        </p:nvSpPr>
        <p:spPr bwMode="auto">
          <a:xfrm>
            <a:off x="366824" y="2438400"/>
            <a:ext cx="5638800" cy="1828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152"/>
              </a:cxn>
              <a:cxn ang="0">
                <a:pos x="0" y="384"/>
              </a:cxn>
              <a:cxn ang="0">
                <a:pos x="0" y="0"/>
              </a:cxn>
            </a:cxnLst>
            <a:rect l="0" t="0" r="0" b="0"/>
            <a:pathLst>
              <a:path w="3552" h="1152">
                <a:moveTo>
                  <a:pt x="0" y="0"/>
                </a:moveTo>
                <a:lnTo>
                  <a:pt x="3504" y="1152"/>
                </a:lnTo>
                <a:lnTo>
                  <a:pt x="0" y="384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6" name="Volný tvar 25"/>
          <p:cNvSpPr>
            <a:spLocks/>
          </p:cNvSpPr>
          <p:nvPr/>
        </p:nvSpPr>
        <p:spPr bwMode="auto">
          <a:xfrm>
            <a:off x="366824" y="2133600"/>
            <a:ext cx="5638800" cy="2133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7" name="Volný tvar 26"/>
          <p:cNvSpPr>
            <a:spLocks/>
          </p:cNvSpPr>
          <p:nvPr/>
        </p:nvSpPr>
        <p:spPr bwMode="auto">
          <a:xfrm>
            <a:off x="4572000" y="4267200"/>
            <a:ext cx="13716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96" y="1632"/>
              </a:cxn>
              <a:cxn ang="0">
                <a:pos x="864" y="0"/>
              </a:cxn>
              <a:cxn ang="0">
                <a:pos x="0" y="1632"/>
              </a:cxn>
            </a:cxnLst>
            <a:rect l="0" t="0" r="0" b="0"/>
            <a:pathLst>
              <a:path w="864" h="1632">
                <a:moveTo>
                  <a:pt x="0" y="1632"/>
                </a:moveTo>
                <a:lnTo>
                  <a:pt x="96" y="1632"/>
                </a:lnTo>
                <a:lnTo>
                  <a:pt x="864" y="0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06902" y="1351672"/>
            <a:ext cx="5718048" cy="977486"/>
          </a:xfrm>
        </p:spPr>
        <p:txBody>
          <a:bodyPr lIns="82296" tIns="45720" bIns="0" anchor="t"/>
          <a:lstStyle>
            <a:lvl1pPr marL="54864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76A940-4438-4914-BD3E-BB79A8E26D5A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CE328AC-D8ED-4BDB-AEED-622E9FB8908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63160" y="402264"/>
            <a:ext cx="850392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6902" y="512064"/>
            <a:ext cx="8156448" cy="777240"/>
          </a:xfrm>
        </p:spPr>
        <p:txBody>
          <a:bodyPr tIns="64008"/>
          <a:lstStyle>
            <a:lvl1pPr algn="l">
              <a:buNone/>
              <a:defRPr sz="3800" b="0" cap="none" spc="-150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 flipH="1">
            <a:off x="371538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Obdélník 8"/>
          <p:cNvSpPr/>
          <p:nvPr/>
        </p:nvSpPr>
        <p:spPr>
          <a:xfrm flipH="1">
            <a:off x="411109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0" name="Obdélník 9"/>
          <p:cNvSpPr/>
          <p:nvPr/>
        </p:nvSpPr>
        <p:spPr>
          <a:xfrm flipH="1">
            <a:off x="44845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H="1">
            <a:off x="476702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500478" y="680477"/>
            <a:ext cx="36576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  <p:transition>
    <p:wipe dir="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2064"/>
            <a:ext cx="8229600" cy="9144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4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55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76A940-4438-4914-BD3E-BB79A8E26D5A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CE328AC-D8ED-4BDB-AEED-622E9FB890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Obdélník 24"/>
          <p:cNvSpPr/>
          <p:nvPr/>
        </p:nvSpPr>
        <p:spPr>
          <a:xfrm>
            <a:off x="0" y="402265"/>
            <a:ext cx="886708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824" y="512064"/>
            <a:ext cx="7772400" cy="914400"/>
          </a:xfrm>
        </p:spPr>
        <p:txBody>
          <a:bodyPr anchor="t"/>
          <a:lstStyle>
            <a:lvl1pPr>
              <a:defRPr sz="40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09750"/>
            <a:ext cx="4040188" cy="639762"/>
          </a:xfrm>
        </p:spPr>
        <p:txBody>
          <a:bodyPr anchor="ctr"/>
          <a:lstStyle>
            <a:lvl1pPr marL="73152" indent="0" algn="l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09750"/>
            <a:ext cx="4041775" cy="639762"/>
          </a:xfrm>
        </p:spPr>
        <p:txBody>
          <a:bodyPr anchor="ctr"/>
          <a:lstStyle>
            <a:lvl1pPr marL="73152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459037"/>
            <a:ext cx="4040188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59037"/>
            <a:ext cx="4041775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76A940-4438-4914-BD3E-BB79A8E26D5A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CE328AC-D8ED-4BDB-AEED-622E9FB8908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87790" y="680477"/>
            <a:ext cx="45720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7" name="Obdélník 16"/>
          <p:cNvSpPr/>
          <p:nvPr/>
        </p:nvSpPr>
        <p:spPr>
          <a:xfrm>
            <a:off x="47305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8" name="Obdélník 17"/>
          <p:cNvSpPr/>
          <p:nvPr/>
        </p:nvSpPr>
        <p:spPr>
          <a:xfrm>
            <a:off x="2825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0" name="Obdélník 19"/>
          <p:cNvSpPr/>
          <p:nvPr/>
        </p:nvSpPr>
        <p:spPr>
          <a:xfrm flipH="1">
            <a:off x="149770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1" name="Obdélník 20"/>
          <p:cNvSpPr/>
          <p:nvPr/>
        </p:nvSpPr>
        <p:spPr>
          <a:xfrm flipH="1">
            <a:off x="189341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Obdélník 21"/>
          <p:cNvSpPr/>
          <p:nvPr/>
        </p:nvSpPr>
        <p:spPr>
          <a:xfrm flipH="1">
            <a:off x="22668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 flipH="1">
            <a:off x="254934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30" name="Obdélník 29"/>
          <p:cNvSpPr/>
          <p:nvPr/>
        </p:nvSpPr>
        <p:spPr>
          <a:xfrm>
            <a:off x="278710" y="680477"/>
            <a:ext cx="36576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  <p:transition>
    <p:wipe dir="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</p:spPr>
        <p:txBody>
          <a:bodyPr/>
          <a:lstStyle>
            <a:lvl1pPr>
              <a:defRPr sz="4000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76A940-4438-4914-BD3E-BB79A8E26D5A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CE328AC-D8ED-4BDB-AEED-622E9FB890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76A940-4438-4914-BD3E-BB79A8E26D5A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CE328AC-D8ED-4BDB-AEED-622E9FB890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273050"/>
            <a:ext cx="8229600" cy="1162050"/>
          </a:xfrm>
        </p:spPr>
        <p:txBody>
          <a:bodyPr anchor="ctr"/>
          <a:lstStyle>
            <a:lvl1pPr algn="l">
              <a:buNone/>
              <a:defRPr sz="36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435100"/>
            <a:ext cx="2514600" cy="4572000"/>
          </a:xfrm>
        </p:spPr>
        <p:txBody>
          <a:bodyPr/>
          <a:lstStyle>
            <a:lvl1pPr marL="54864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429000" y="1435100"/>
            <a:ext cx="54864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76A940-4438-4914-BD3E-BB79A8E26D5A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CE328AC-D8ED-4BDB-AEED-622E9FB890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368032" y="0"/>
            <a:ext cx="8778240" cy="1878037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9" name="Přímá spojovací čára 8"/>
          <p:cNvCxnSpPr/>
          <p:nvPr/>
        </p:nvCxnSpPr>
        <p:spPr>
          <a:xfrm flipV="1">
            <a:off x="363195" y="1885028"/>
            <a:ext cx="8782622" cy="0"/>
          </a:xfrm>
          <a:prstGeom prst="line">
            <a:avLst/>
          </a:prstGeom>
          <a:noFill/>
          <a:ln w="19050" cap="flat" cmpd="sng" algn="ctr">
            <a:solidFill>
              <a:srgbClr val="FFFFFF">
                <a:alpha val="100000"/>
              </a:srgbClr>
            </a:soli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10" name="Skupina 9"/>
          <p:cNvGrpSpPr/>
          <p:nvPr/>
        </p:nvGrpSpPr>
        <p:grpSpPr>
          <a:xfrm rot="5400000">
            <a:off x="8514581" y="1219200"/>
            <a:ext cx="132763" cy="128466"/>
            <a:chOff x="6668087" y="1297746"/>
            <a:chExt cx="161840" cy="156602"/>
          </a:xfrm>
        </p:grpSpPr>
        <p:cxnSp>
          <p:nvCxnSpPr>
            <p:cNvPr id="15" name="Přímá spojovací čára 14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ovací čára 15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ovací čára 16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 bwMode="grayWhite">
          <a:xfrm>
            <a:off x="914400" y="441251"/>
            <a:ext cx="6858000" cy="701749"/>
          </a:xfrm>
        </p:spPr>
        <p:txBody>
          <a:bodyPr anchor="b"/>
          <a:lstStyle>
            <a:lvl1pPr algn="l">
              <a:buNone/>
              <a:defRPr sz="21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68032" y="1893781"/>
            <a:ext cx="8778240" cy="4960144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914400" y="1150144"/>
            <a:ext cx="6858000" cy="685800"/>
          </a:xfrm>
        </p:spPr>
        <p:txBody>
          <a:bodyPr/>
          <a:lstStyle>
            <a:lvl1pPr marL="27432" indent="0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grpSp>
        <p:nvGrpSpPr>
          <p:cNvPr id="14" name="Skupina 13"/>
          <p:cNvGrpSpPr/>
          <p:nvPr/>
        </p:nvGrpSpPr>
        <p:grpSpPr>
          <a:xfrm rot="5400000">
            <a:off x="8666981" y="1371600"/>
            <a:ext cx="132763" cy="128466"/>
            <a:chOff x="6668087" y="1297746"/>
            <a:chExt cx="161840" cy="156602"/>
          </a:xfrm>
        </p:grpSpPr>
        <p:cxnSp>
          <p:nvCxnSpPr>
            <p:cNvPr id="11" name="Přímá spojovací čára 10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ovací čára 11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ovací čára 12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8" name="Skupina 17"/>
          <p:cNvGrpSpPr/>
          <p:nvPr/>
        </p:nvGrpSpPr>
        <p:grpSpPr>
          <a:xfrm rot="5400000">
            <a:off x="8320088" y="1474763"/>
            <a:ext cx="132763" cy="128466"/>
            <a:chOff x="6668087" y="1297746"/>
            <a:chExt cx="161840" cy="156602"/>
          </a:xfrm>
        </p:grpSpPr>
        <p:cxnSp>
          <p:nvCxnSpPr>
            <p:cNvPr id="19" name="Přímá spojovací čára 18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ovací čára 19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Přímá spojovací čára 20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477000" y="55499"/>
            <a:ext cx="2133600" cy="365125"/>
          </a:xfrm>
        </p:spPr>
        <p:txBody>
          <a:bodyPr/>
          <a:lstStyle>
            <a:extLst/>
          </a:lstStyle>
          <a:p>
            <a:fld id="{9576A940-4438-4914-BD3E-BB79A8E26D5A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55499"/>
            <a:ext cx="5562600" cy="365125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10600" y="55499"/>
            <a:ext cx="457200" cy="365125"/>
          </a:xfrm>
        </p:spPr>
        <p:txBody>
          <a:bodyPr/>
          <a:lstStyle>
            <a:extLst/>
          </a:lstStyle>
          <a:p>
            <a:fld id="{DCE328AC-D8ED-4BDB-AEED-622E9FB890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76A940-4438-4914-BD3E-BB79A8E26D5A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CE328AC-D8ED-4BDB-AEED-622E9FB890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981200" cy="5851525"/>
          </a:xfrm>
        </p:spPr>
        <p:txBody>
          <a:bodyPr vert="eaVert"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58674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76A940-4438-4914-BD3E-BB79A8E26D5A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CE328AC-D8ED-4BDB-AEED-622E9FB890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5" name="Obdélník 14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6" name="Obdélník 15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7" name="Obdélník 16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  <a:prstGeom prst="rect">
            <a:avLst/>
          </a:prstGeom>
        </p:spPr>
        <p:txBody>
          <a:bodyPr vert="horz" anchor="t">
            <a:no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783560"/>
            <a:ext cx="7772400" cy="457200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4770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9576A940-4438-4914-BD3E-BB79A8E26D5A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416675"/>
            <a:ext cx="55626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10600" y="64166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  <a:extLst/>
          </a:lstStyle>
          <a:p>
            <a:fld id="{DCE328AC-D8ED-4BDB-AEED-622E9FB8908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>
    <p:wipe dir="d"/>
  </p:transition>
  <p:txStyles>
    <p:titleStyle>
      <a:lvl1pPr algn="l" rtl="0" eaLnBrk="1" latinLnBrk="0" hangingPunct="1">
        <a:spcBef>
          <a:spcPct val="0"/>
        </a:spcBef>
        <a:buNone/>
        <a:defRPr kumimoji="0" sz="4000" kern="1200" spc="-100" baseline="0">
          <a:solidFill>
            <a:schemeClr val="tx2">
              <a:satMod val="200000"/>
            </a:schemeClr>
          </a:solidFill>
          <a:latin typeface="+mj-lt"/>
          <a:ea typeface="+mj-ea"/>
          <a:cs typeface="+mj-cs"/>
        </a:defRPr>
      </a:lvl1pPr>
      <a:extLst/>
    </p:titleStyle>
    <p:bodyStyle>
      <a:lvl1pPr marL="411480" indent="-342900" algn="l" rtl="0" eaLnBrk="1" latinLnBrk="0" hangingPunct="1">
        <a:spcBef>
          <a:spcPts val="700"/>
        </a:spcBef>
        <a:buClr>
          <a:schemeClr val="tx2"/>
        </a:buClr>
        <a:buSzPct val="95000"/>
        <a:buFont typeface="Wingdings"/>
        <a:buChar char="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40664" indent="-28575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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61872" indent="-228600" algn="l" rtl="0" eaLnBrk="1" latinLnBrk="0" hangingPunct="1">
        <a:spcBef>
          <a:spcPct val="20000"/>
        </a:spcBef>
        <a:buClr>
          <a:schemeClr val="accent3"/>
        </a:buClr>
        <a:buFont typeface="Wingdings 3"/>
        <a:buChar char="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813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99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01952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93976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6597352"/>
            <a:ext cx="4318248" cy="260648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6453336"/>
            <a:ext cx="4928592" cy="404664"/>
          </a:xfrm>
        </p:spPr>
        <p:txBody>
          <a:bodyPr>
            <a:normAutofit/>
          </a:bodyPr>
          <a:lstStyle/>
          <a:p>
            <a:endParaRPr lang="cs-CZ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476672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28572494"/>
              </p:ext>
            </p:extLst>
          </p:nvPr>
        </p:nvGraphicFramePr>
        <p:xfrm>
          <a:off x="611560" y="2276870"/>
          <a:ext cx="7200800" cy="399969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200800"/>
              </a:tblGrid>
              <a:tr h="1035132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školy: 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 škola a Mateřská škola při dětské           léčebně, Janské Lázně, Horní promenáda 268</a:t>
                      </a:r>
                    </a:p>
                  </a:txBody>
                  <a:tcPr/>
                </a:tc>
              </a:tr>
              <a:tr h="659319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Autor: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Mgr. Milena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2400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Hainišová</a:t>
                      </a:r>
                      <a:endParaRPr lang="cs-CZ" sz="2400" baseline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Datum: 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7.3.2012</a:t>
                      </a:r>
                    </a:p>
                  </a:txBody>
                  <a:tcPr/>
                </a:tc>
              </a:tr>
              <a:tr h="659319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VY_32_INOVACE_12_DĚJEPIS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659319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Téma: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Středověk - Petr I. Veliký</a:t>
                      </a:r>
                      <a:endParaRPr lang="cs-CZ" sz="2400" b="0" baseline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r>
                        <a:rPr lang="cs-CZ" sz="2400" b="1" baseline="0" smtClean="0"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: 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7.,8.</a:t>
                      </a:r>
                      <a:endParaRPr lang="cs-CZ" sz="2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659319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CZ.1.07/1.4.00/21.2979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Petr I. Veliký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u="sng" dirty="0" smtClean="0"/>
              <a:t>Doba vlády</a:t>
            </a:r>
            <a:r>
              <a:rPr lang="cs-CZ" dirty="0" smtClean="0"/>
              <a:t>: 1682-1725</a:t>
            </a:r>
            <a:endParaRPr lang="cs-CZ" dirty="0"/>
          </a:p>
        </p:txBody>
      </p:sp>
      <p:pic>
        <p:nvPicPr>
          <p:cNvPr id="1026" name="Picture 2" descr="C:\Users\Milena\Desktop\Peter_der-Grosse_1838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15816" y="2420888"/>
            <a:ext cx="3161928" cy="4134221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Nejvýznamnější ruský panovník.</a:t>
            </a:r>
          </a:p>
          <a:p>
            <a:pPr>
              <a:buNone/>
            </a:pPr>
            <a:r>
              <a:rPr lang="cs-CZ" dirty="0" smtClean="0"/>
              <a:t>Jeho vláda je označována jako osvícenský absolutismus.</a:t>
            </a:r>
          </a:p>
          <a:p>
            <a:pPr>
              <a:buNone/>
            </a:pPr>
            <a:r>
              <a:rPr lang="cs-CZ" dirty="0" smtClean="0"/>
              <a:t>Podnikl studijní cestu do Evropy.</a:t>
            </a:r>
          </a:p>
          <a:p>
            <a:pPr>
              <a:buNone/>
            </a:pPr>
            <a:r>
              <a:rPr lang="cs-CZ" dirty="0" smtClean="0"/>
              <a:t>Zve do Ruska odborníky ze zahraničí a domácí odborníky vysílá do zahraničí na zkušenou.</a:t>
            </a:r>
          </a:p>
          <a:p>
            <a:pPr>
              <a:buNone/>
            </a:pPr>
            <a:r>
              <a:rPr lang="cs-CZ" dirty="0" smtClean="0"/>
              <a:t>Otevírá Rusku tzv. „okno do Evropy“.</a:t>
            </a:r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>
              <a:buNone/>
            </a:pPr>
            <a:r>
              <a:rPr lang="cs-CZ" u="sng" dirty="0" smtClean="0"/>
              <a:t>Reformy</a:t>
            </a:r>
            <a:r>
              <a:rPr lang="cs-CZ" dirty="0" smtClean="0"/>
              <a:t>:</a:t>
            </a:r>
          </a:p>
          <a:p>
            <a:pPr marL="514350" indent="-514350">
              <a:buAutoNum type="arabicPeriod"/>
            </a:pPr>
            <a:r>
              <a:rPr lang="cs-CZ" u="sng" dirty="0"/>
              <a:t>H</a:t>
            </a:r>
            <a:r>
              <a:rPr lang="cs-CZ" u="sng" dirty="0" smtClean="0"/>
              <a:t>ospodářské</a:t>
            </a:r>
            <a:r>
              <a:rPr lang="cs-CZ" dirty="0" smtClean="0"/>
              <a:t>: zakládání manufaktur, podpora obchodu, výstavba loděnic, zakládání přístavů</a:t>
            </a:r>
          </a:p>
          <a:p>
            <a:pPr marL="514350" indent="-514350">
              <a:buAutoNum type="arabicPeriod"/>
            </a:pPr>
            <a:r>
              <a:rPr lang="cs-CZ" u="sng" dirty="0" smtClean="0"/>
              <a:t>Kulturní</a:t>
            </a:r>
            <a:r>
              <a:rPr lang="cs-CZ" dirty="0" smtClean="0"/>
              <a:t>: nový způsob odívání, kultura stolování, založení divadla</a:t>
            </a:r>
          </a:p>
          <a:p>
            <a:pPr marL="514350" indent="-514350">
              <a:buAutoNum type="arabicPeriod"/>
            </a:pPr>
            <a:r>
              <a:rPr lang="cs-CZ" u="sng" dirty="0" smtClean="0"/>
              <a:t>Školské</a:t>
            </a:r>
            <a:r>
              <a:rPr lang="cs-CZ" dirty="0" smtClean="0"/>
              <a:t>: zakládal školy a vojenská učiliště, 1725 založil akademii věd</a:t>
            </a:r>
          </a:p>
          <a:p>
            <a:pPr marL="514350" indent="-514350">
              <a:buAutoNum type="arabicPeriod"/>
            </a:pPr>
            <a:r>
              <a:rPr lang="cs-CZ" u="sng" dirty="0"/>
              <a:t>V</a:t>
            </a:r>
            <a:r>
              <a:rPr lang="cs-CZ" u="sng" dirty="0" smtClean="0"/>
              <a:t>ojenské</a:t>
            </a:r>
            <a:r>
              <a:rPr lang="cs-CZ" dirty="0" smtClean="0"/>
              <a:t>: modernizace armády </a:t>
            </a:r>
          </a:p>
          <a:p>
            <a:pPr marL="514350" indent="-514350">
              <a:buNone/>
            </a:pPr>
            <a:r>
              <a:rPr lang="cs-CZ" dirty="0"/>
              <a:t> </a:t>
            </a:r>
            <a:r>
              <a:rPr lang="cs-CZ" dirty="0" smtClean="0"/>
              <a:t>    </a:t>
            </a:r>
          </a:p>
          <a:p>
            <a:pPr marL="514350" indent="-514350">
              <a:buAutoNum type="arabicPeriod"/>
            </a:pPr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u="sng" dirty="0" smtClean="0"/>
              <a:t>Války</a:t>
            </a:r>
            <a:r>
              <a:rPr lang="cs-CZ" dirty="0" smtClean="0"/>
              <a:t>: na severu a na jihu země</a:t>
            </a:r>
          </a:p>
          <a:p>
            <a:pPr>
              <a:buNone/>
            </a:pPr>
            <a:r>
              <a:rPr lang="cs-CZ" u="sng" dirty="0" smtClean="0"/>
              <a:t>Cíl</a:t>
            </a:r>
            <a:r>
              <a:rPr lang="cs-CZ" dirty="0" smtClean="0"/>
              <a:t>: přístup k Baltickému a Černému moři</a:t>
            </a:r>
          </a:p>
          <a:p>
            <a:pPr>
              <a:buNone/>
            </a:pPr>
            <a:r>
              <a:rPr lang="cs-CZ" dirty="0" smtClean="0"/>
              <a:t>Severní válka proti Švédsku –</a:t>
            </a:r>
            <a:r>
              <a:rPr lang="cs-CZ" u="sng" dirty="0" smtClean="0"/>
              <a:t> získal přístup k Baltu.</a:t>
            </a:r>
          </a:p>
          <a:p>
            <a:pPr>
              <a:buNone/>
            </a:pPr>
            <a:r>
              <a:rPr lang="cs-CZ" dirty="0" smtClean="0"/>
              <a:t>Boje s Turky na jihu země – nezískal přístup k Černému moři.</a:t>
            </a:r>
          </a:p>
          <a:p>
            <a:pPr>
              <a:buNone/>
            </a:pPr>
            <a:r>
              <a:rPr lang="cs-CZ" u="sng" dirty="0" smtClean="0"/>
              <a:t>Rusko se za jeho vlády stalo evropským impériem.</a:t>
            </a:r>
            <a:endParaRPr lang="cs-CZ" u="sng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Roku 1703 založil Petr I. město </a:t>
            </a:r>
            <a:r>
              <a:rPr lang="cs-CZ" dirty="0" err="1" smtClean="0"/>
              <a:t>Sankt</a:t>
            </a:r>
            <a:r>
              <a:rPr lang="cs-CZ" dirty="0" smtClean="0"/>
              <a:t>-</a:t>
            </a:r>
            <a:r>
              <a:rPr lang="cs-CZ" dirty="0" err="1" smtClean="0"/>
              <a:t>Petěrburg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 smtClean="0"/>
              <a:t>Město se stalo hlavním městem, kulturním střediskem, důležitým přístavem.</a:t>
            </a:r>
          </a:p>
          <a:p>
            <a:pPr>
              <a:buNone/>
            </a:pPr>
            <a:r>
              <a:rPr lang="cs-CZ" dirty="0" smtClean="0"/>
              <a:t>Město je nazýváno „Benátkami severu“.</a:t>
            </a:r>
          </a:p>
          <a:p>
            <a:pPr>
              <a:buNone/>
            </a:pPr>
            <a:r>
              <a:rPr lang="cs-CZ" dirty="0" smtClean="0"/>
              <a:t>Je zde mnoho památek UNESCO.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2800" dirty="0" smtClean="0"/>
              <a:t>Petropavlovská pevnost-historické jádro města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098" name="Picture 2" descr="C:\Users\Milena\Desktop\800px-Peter_Paul_Fortress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43608" y="1340768"/>
            <a:ext cx="7200800" cy="4824536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2800" dirty="0" smtClean="0"/>
              <a:t>Katedrála sv. Izáka-patří mezi největší světové katedrály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074" name="Picture 2" descr="C:\Users\Milena\Desktop\800PX-~1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43608" y="1340768"/>
            <a:ext cx="7416824" cy="5040560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dirty="0" smtClean="0"/>
              <a:t>Zimní palác-zimní sídlo ruských carů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050" name="Picture 2" descr="C:\Users\Milena\Desktop\untitledzimní palác.bmp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1268760"/>
            <a:ext cx="8136904" cy="5291708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>
              <a:buNone/>
            </a:pPr>
            <a:r>
              <a:rPr lang="cs-CZ" dirty="0" smtClean="0"/>
              <a:t>Zdroj:</a:t>
            </a:r>
          </a:p>
          <a:p>
            <a:pPr>
              <a:buNone/>
            </a:pPr>
            <a:r>
              <a:rPr lang="cs-CZ" dirty="0" smtClean="0"/>
              <a:t>Vlastní tvorba</a:t>
            </a:r>
          </a:p>
          <a:p>
            <a:pPr>
              <a:buNone/>
            </a:pPr>
            <a:r>
              <a:rPr lang="cs-CZ" dirty="0" smtClean="0"/>
              <a:t>Citace:</a:t>
            </a:r>
          </a:p>
          <a:p>
            <a:pPr>
              <a:buNone/>
            </a:pPr>
            <a:r>
              <a:rPr lang="cs-CZ" dirty="0" smtClean="0"/>
              <a:t>Soubor:Peter der-Grosse 1838.jpg. In </a:t>
            </a:r>
            <a:r>
              <a:rPr lang="cs-CZ" i="1" dirty="0" err="1" smtClean="0"/>
              <a:t>Wikipedia</a:t>
            </a:r>
            <a:r>
              <a:rPr lang="cs-CZ" i="1" dirty="0" smtClean="0"/>
              <a:t> : </a:t>
            </a:r>
            <a:r>
              <a:rPr lang="cs-CZ" i="1" dirty="0" err="1" smtClean="0"/>
              <a:t>the</a:t>
            </a:r>
            <a:r>
              <a:rPr lang="cs-CZ" i="1" dirty="0" smtClean="0"/>
              <a:t> free </a:t>
            </a:r>
            <a:r>
              <a:rPr lang="cs-CZ" i="1" dirty="0" err="1" smtClean="0"/>
              <a:t>encyclopedia</a:t>
            </a:r>
            <a:r>
              <a:rPr lang="cs-CZ" dirty="0" smtClean="0"/>
              <a:t> [online]. St. </a:t>
            </a:r>
            <a:r>
              <a:rPr lang="cs-CZ" dirty="0" err="1" smtClean="0"/>
              <a:t>Petersburg</a:t>
            </a:r>
            <a:r>
              <a:rPr lang="cs-CZ" dirty="0" smtClean="0"/>
              <a:t> (Florida) : </a:t>
            </a:r>
            <a:r>
              <a:rPr lang="cs-CZ" dirty="0" err="1" smtClean="0"/>
              <a:t>Wikipedia</a:t>
            </a:r>
            <a:r>
              <a:rPr lang="cs-CZ" dirty="0" smtClean="0"/>
              <a:t> </a:t>
            </a:r>
            <a:r>
              <a:rPr lang="cs-CZ" dirty="0" err="1" smtClean="0"/>
              <a:t>Foundation</a:t>
            </a:r>
            <a:r>
              <a:rPr lang="cs-CZ" dirty="0" smtClean="0"/>
              <a:t>, 19.3. 2008 [cit. 2012-01-01]. Dostupné z WWW: &lt;http://cs.wikipedia.org/wiki/Soubor:Peter_der-Grosse_1838.jpg&gt;.</a:t>
            </a:r>
          </a:p>
          <a:p>
            <a:pPr>
              <a:buNone/>
            </a:pPr>
            <a:r>
              <a:rPr lang="cs-CZ" dirty="0" smtClean="0"/>
              <a:t>Soubor:</a:t>
            </a:r>
            <a:r>
              <a:rPr lang="cs-CZ" dirty="0" err="1" smtClean="0"/>
              <a:t>WinterPalace.jpg</a:t>
            </a:r>
            <a:r>
              <a:rPr lang="cs-CZ" dirty="0" smtClean="0"/>
              <a:t>. In </a:t>
            </a:r>
            <a:r>
              <a:rPr lang="cs-CZ" i="1" dirty="0" err="1" smtClean="0"/>
              <a:t>Wikipedia</a:t>
            </a:r>
            <a:r>
              <a:rPr lang="cs-CZ" i="1" dirty="0" smtClean="0"/>
              <a:t> : </a:t>
            </a:r>
            <a:r>
              <a:rPr lang="cs-CZ" i="1" dirty="0" err="1" smtClean="0"/>
              <a:t>the</a:t>
            </a:r>
            <a:r>
              <a:rPr lang="cs-CZ" i="1" dirty="0" smtClean="0"/>
              <a:t> free </a:t>
            </a:r>
            <a:r>
              <a:rPr lang="cs-CZ" i="1" dirty="0" err="1" smtClean="0"/>
              <a:t>encyclopedia</a:t>
            </a:r>
            <a:r>
              <a:rPr lang="cs-CZ" dirty="0" smtClean="0"/>
              <a:t> [online]. St. </a:t>
            </a:r>
            <a:r>
              <a:rPr lang="cs-CZ" dirty="0" err="1" smtClean="0"/>
              <a:t>Petersburg</a:t>
            </a:r>
            <a:r>
              <a:rPr lang="cs-CZ" dirty="0" smtClean="0"/>
              <a:t> (Florida) : </a:t>
            </a:r>
            <a:r>
              <a:rPr lang="cs-CZ" dirty="0" err="1" smtClean="0"/>
              <a:t>Wikipedia</a:t>
            </a:r>
            <a:r>
              <a:rPr lang="cs-CZ" dirty="0" smtClean="0"/>
              <a:t> </a:t>
            </a:r>
            <a:r>
              <a:rPr lang="cs-CZ" dirty="0" err="1" smtClean="0"/>
              <a:t>Foundation</a:t>
            </a:r>
            <a:r>
              <a:rPr lang="cs-CZ" dirty="0" smtClean="0"/>
              <a:t>, 29.8. 2006 [cit. 2012-01-01]. Dostupné z WWW: &lt;http://cs.wikipedia.org/wiki/Soubor:WinterPalace.jpg&gt;.</a:t>
            </a:r>
          </a:p>
          <a:p>
            <a:pPr>
              <a:buNone/>
            </a:pPr>
            <a:r>
              <a:rPr lang="cs-CZ" dirty="0" smtClean="0"/>
              <a:t>Soubor:</a:t>
            </a:r>
            <a:r>
              <a:rPr lang="cs-CZ" dirty="0" err="1" smtClean="0"/>
              <a:t>Cath</a:t>
            </a:r>
            <a:r>
              <a:rPr lang="cs-CZ" dirty="0" smtClean="0"/>
              <a:t>%C3%A9drale </a:t>
            </a:r>
            <a:r>
              <a:rPr lang="cs-CZ" dirty="0" err="1" smtClean="0"/>
              <a:t>Saint</a:t>
            </a:r>
            <a:r>
              <a:rPr lang="cs-CZ" dirty="0" smtClean="0"/>
              <a:t>-</a:t>
            </a:r>
            <a:r>
              <a:rPr lang="cs-CZ" dirty="0" err="1" smtClean="0"/>
              <a:t>Isaac.png</a:t>
            </a:r>
            <a:r>
              <a:rPr lang="cs-CZ" dirty="0" smtClean="0"/>
              <a:t>. In </a:t>
            </a:r>
            <a:r>
              <a:rPr lang="cs-CZ" i="1" dirty="0" err="1" smtClean="0"/>
              <a:t>Wikipedia</a:t>
            </a:r>
            <a:r>
              <a:rPr lang="cs-CZ" i="1" dirty="0" smtClean="0"/>
              <a:t> : </a:t>
            </a:r>
            <a:r>
              <a:rPr lang="cs-CZ" i="1" dirty="0" err="1" smtClean="0"/>
              <a:t>the</a:t>
            </a:r>
            <a:r>
              <a:rPr lang="cs-CZ" i="1" dirty="0" smtClean="0"/>
              <a:t> free </a:t>
            </a:r>
            <a:r>
              <a:rPr lang="cs-CZ" i="1" dirty="0" err="1" smtClean="0"/>
              <a:t>encyclopedia</a:t>
            </a:r>
            <a:r>
              <a:rPr lang="cs-CZ" dirty="0" smtClean="0"/>
              <a:t> [online]. St. </a:t>
            </a:r>
            <a:r>
              <a:rPr lang="cs-CZ" dirty="0" err="1" smtClean="0"/>
              <a:t>Petersburg</a:t>
            </a:r>
            <a:r>
              <a:rPr lang="cs-CZ" dirty="0" smtClean="0"/>
              <a:t> (Florida) : </a:t>
            </a:r>
            <a:r>
              <a:rPr lang="cs-CZ" dirty="0" err="1" smtClean="0"/>
              <a:t>Wikipedia</a:t>
            </a:r>
            <a:r>
              <a:rPr lang="cs-CZ" dirty="0" smtClean="0"/>
              <a:t> </a:t>
            </a:r>
            <a:r>
              <a:rPr lang="cs-CZ" dirty="0" err="1" smtClean="0"/>
              <a:t>Foundation</a:t>
            </a:r>
            <a:r>
              <a:rPr lang="cs-CZ" dirty="0" smtClean="0"/>
              <a:t>, 2.2. 2007 [cit. 2012-01-01]. Dostupné z WWW: &lt;http://cs.wikipedia.org/wiki/Soubor:Cath%C3%A9drale_Saint-Isaac.png&gt;.</a:t>
            </a:r>
          </a:p>
          <a:p>
            <a:pPr>
              <a:buNone/>
            </a:pPr>
            <a:r>
              <a:rPr lang="cs-CZ" dirty="0" smtClean="0"/>
              <a:t>Soubor:Peter Paul </a:t>
            </a:r>
            <a:r>
              <a:rPr lang="cs-CZ" dirty="0" err="1" smtClean="0"/>
              <a:t>Fortress.jpg</a:t>
            </a:r>
            <a:r>
              <a:rPr lang="cs-CZ" dirty="0" smtClean="0"/>
              <a:t>. In </a:t>
            </a:r>
            <a:r>
              <a:rPr lang="cs-CZ" i="1" dirty="0" err="1" smtClean="0"/>
              <a:t>Wikipedia</a:t>
            </a:r>
            <a:r>
              <a:rPr lang="cs-CZ" i="1" dirty="0" smtClean="0"/>
              <a:t> : </a:t>
            </a:r>
            <a:r>
              <a:rPr lang="cs-CZ" i="1" dirty="0" err="1" smtClean="0"/>
              <a:t>the</a:t>
            </a:r>
            <a:r>
              <a:rPr lang="cs-CZ" i="1" dirty="0" smtClean="0"/>
              <a:t> free </a:t>
            </a:r>
            <a:r>
              <a:rPr lang="cs-CZ" i="1" dirty="0" err="1" smtClean="0"/>
              <a:t>encyclopedia</a:t>
            </a:r>
            <a:r>
              <a:rPr lang="cs-CZ" dirty="0" smtClean="0"/>
              <a:t> [online]. St. </a:t>
            </a:r>
            <a:r>
              <a:rPr lang="cs-CZ" dirty="0" err="1" smtClean="0"/>
              <a:t>Petersburg</a:t>
            </a:r>
            <a:r>
              <a:rPr lang="cs-CZ" dirty="0" smtClean="0"/>
              <a:t> (Florida) : </a:t>
            </a:r>
            <a:r>
              <a:rPr lang="cs-CZ" dirty="0" err="1" smtClean="0"/>
              <a:t>Wikipedia</a:t>
            </a:r>
            <a:r>
              <a:rPr lang="cs-CZ" dirty="0" smtClean="0"/>
              <a:t> </a:t>
            </a:r>
            <a:r>
              <a:rPr lang="cs-CZ" dirty="0" err="1" smtClean="0"/>
              <a:t>Foundation</a:t>
            </a:r>
            <a:r>
              <a:rPr lang="cs-CZ" dirty="0" smtClean="0"/>
              <a:t>, 9.8. 2007 [cit. 2012-01-01]. Dostupné z WWW: &lt;http://cs.wikipedia.org/wiki/Soubor:Peter_Paul_Fortress.jpg&gt;.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Anotace:</a:t>
            </a:r>
          </a:p>
          <a:p>
            <a:pPr>
              <a:buNone/>
            </a:pPr>
            <a:r>
              <a:rPr lang="cs-CZ" dirty="0" smtClean="0"/>
              <a:t>Žáci se seznámí s významem největšího ruského panovníka, zopakují si pojem osvícenský absolutismus a připomenou si další osvícenské panovníky v Evropě.</a:t>
            </a:r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tro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Metro">
      <a:majorFont>
        <a:latin typeface="Consola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tro">
      <a:fillStyleLst>
        <a:solidFill>
          <a:schemeClr val="phClr"/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12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</a:effectStyle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>
            <a:bevelT w="0" h="0"/>
            <a:contourClr>
              <a:schemeClr val="phClr">
                <a:tint val="70000"/>
              </a:schemeClr>
            </a:contourClr>
          </a:sp3d>
        </a:effectStyle>
        <a:effectStyle>
          <a:effectLst>
            <a:glow rad="101500">
              <a:schemeClr val="phClr">
                <a:alpha val="42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glow" dir="t">
              <a:rot lat="0" lon="0" rev="4800000"/>
            </a:lightRig>
          </a:scene3d>
          <a:sp3d prstMaterial="powder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bg1">
                <a:shade val="100000"/>
                <a:satMod val="150000"/>
              </a:schemeClr>
            </a:gs>
            <a:gs pos="65000">
              <a:schemeClr val="bg1">
                <a:shade val="90000"/>
                <a:satMod val="375000"/>
              </a:schemeClr>
            </a:gs>
            <a:gs pos="100000">
              <a:schemeClr val="phClr">
                <a:tint val="88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0000"/>
                <a:satMod val="180000"/>
              </a:schemeClr>
              <a:schemeClr val="phClr">
                <a:tint val="90000"/>
                <a:satMod val="20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Metro</Template>
  <TotalTime>49</TotalTime>
  <Words>301</Words>
  <Application>Microsoft Office PowerPoint</Application>
  <PresentationFormat>Předvádění na obrazovce (4:3)</PresentationFormat>
  <Paragraphs>54</Paragraphs>
  <Slides>11</Slides>
  <Notes>11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Metro</vt:lpstr>
      <vt:lpstr>Prezentace aplikace PowerPoint</vt:lpstr>
      <vt:lpstr>Petr I. Veliký</vt:lpstr>
      <vt:lpstr>Prezentace aplikace PowerPoint</vt:lpstr>
      <vt:lpstr>Prezentace aplikace PowerPoint</vt:lpstr>
      <vt:lpstr>Prezentace aplikace PowerPoint</vt:lpstr>
      <vt:lpstr>Prezentace aplikace PowerPoint</vt:lpstr>
      <vt:lpstr>Petropavlovská pevnost-historické jádro města</vt:lpstr>
      <vt:lpstr>Katedrála sv. Izáka-patří mezi největší světové katedrály</vt:lpstr>
      <vt:lpstr>Zimní palác-zimní sídlo ruských carů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Milena</dc:creator>
  <cp:lastModifiedBy>NB</cp:lastModifiedBy>
  <cp:revision>10</cp:revision>
  <dcterms:created xsi:type="dcterms:W3CDTF">2012-01-01T15:22:21Z</dcterms:created>
  <dcterms:modified xsi:type="dcterms:W3CDTF">2012-03-29T18:53:04Z</dcterms:modified>
</cp:coreProperties>
</file>