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9" r:id="rId2"/>
    <p:sldId id="256" r:id="rId3"/>
    <p:sldId id="257" r:id="rId4"/>
    <p:sldId id="263" r:id="rId5"/>
    <p:sldId id="264" r:id="rId6"/>
    <p:sldId id="272" r:id="rId7"/>
    <p:sldId id="273" r:id="rId8"/>
    <p:sldId id="261" r:id="rId9"/>
    <p:sldId id="269" r:id="rId10"/>
    <p:sldId id="271" r:id="rId11"/>
    <p:sldId id="260" r:id="rId12"/>
    <p:sldId id="265" r:id="rId13"/>
    <p:sldId id="267" r:id="rId14"/>
    <p:sldId id="268" r:id="rId15"/>
    <p:sldId id="270" r:id="rId16"/>
    <p:sldId id="26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712" autoAdjust="0"/>
  </p:normalViewPr>
  <p:slideViewPr>
    <p:cSldViewPr snapToGrid="0">
      <p:cViewPr varScale="1">
        <p:scale>
          <a:sx n="103" d="100"/>
          <a:sy n="103" d="100"/>
        </p:scale>
        <p:origin x="-22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1255E-879C-4C9F-B001-65070C4298E4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14212-5BE4-49E0-90D2-FC90B54C597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584123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1255E-879C-4C9F-B001-65070C4298E4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14212-5BE4-49E0-90D2-FC90B54C59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4842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1255E-879C-4C9F-B001-65070C4298E4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14212-5BE4-49E0-90D2-FC90B54C597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004414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1255E-879C-4C9F-B001-65070C4298E4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14212-5BE4-49E0-90D2-FC90B54C59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8043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1255E-879C-4C9F-B001-65070C4298E4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14212-5BE4-49E0-90D2-FC90B54C59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74557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1255E-879C-4C9F-B001-65070C4298E4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14212-5BE4-49E0-90D2-FC90B54C59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6944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1255E-879C-4C9F-B001-65070C4298E4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14212-5BE4-49E0-90D2-FC90B54C59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1172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B1C1255E-879C-4C9F-B001-65070C4298E4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0A14212-5BE4-49E0-90D2-FC90B54C59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4246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1255E-879C-4C9F-B001-65070C4298E4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14212-5BE4-49E0-90D2-FC90B54C59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6922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1255E-879C-4C9F-B001-65070C4298E4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14212-5BE4-49E0-90D2-FC90B54C59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8121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1255E-879C-4C9F-B001-65070C4298E4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14212-5BE4-49E0-90D2-FC90B54C59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03421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B1C1255E-879C-4C9F-B001-65070C4298E4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0A14212-5BE4-49E0-90D2-FC90B54C597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528071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5" Type="http://schemas.openxmlformats.org/officeDocument/2006/relationships/image" Target="../media/image15.wmf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www.geogebratube.org/material/show/id/40918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geogebratube.org/material/show/id/53336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71625" y="44450"/>
            <a:ext cx="6240463" cy="1258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Group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30266864"/>
              </p:ext>
            </p:extLst>
          </p:nvPr>
        </p:nvGraphicFramePr>
        <p:xfrm>
          <a:off x="827088" y="1412875"/>
          <a:ext cx="7632701" cy="5260986"/>
        </p:xfrm>
        <a:graphic>
          <a:graphicData uri="http://schemas.openxmlformats.org/drawingml/2006/table">
            <a:tbl>
              <a:tblPr/>
              <a:tblGrid>
                <a:gridCol w="2476196"/>
                <a:gridCol w="1718835"/>
                <a:gridCol w="1718835"/>
                <a:gridCol w="1718835"/>
              </a:tblGrid>
              <a:tr h="5510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pitchFamily="34" charset="0"/>
                        </a:rPr>
                        <a:t>NÁZEV ŠKOLY:</a:t>
                      </a:r>
                    </a:p>
                  </a:txBody>
                  <a:tcPr marL="99053" marR="99053"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pitchFamily="34" charset="0"/>
                        </a:rPr>
                        <a:t>Základní škola a mateřská škola Bohdalov</a:t>
                      </a:r>
                    </a:p>
                  </a:txBody>
                  <a:tcPr marL="99053" marR="99053"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10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pitchFamily="34" charset="0"/>
                        </a:rPr>
                        <a:t>ČÍSLO PROJEKTU:</a:t>
                      </a:r>
                    </a:p>
                  </a:txBody>
                  <a:tcPr marL="99053" marR="99053"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pitchFamily="34" charset="0"/>
                        </a:rPr>
                        <a:t> CZ.1.07/1.4.00/21.3806</a:t>
                      </a:r>
                    </a:p>
                  </a:txBody>
                  <a:tcPr marL="99053" marR="99053"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10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pitchFamily="34" charset="0"/>
                        </a:rPr>
                        <a:t>ŠABLONA: </a:t>
                      </a:r>
                    </a:p>
                  </a:txBody>
                  <a:tcPr marL="99053" marR="99053"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pitchFamily="34" charset="0"/>
                        </a:rPr>
                        <a:t>IV/2</a:t>
                      </a:r>
                    </a:p>
                  </a:txBody>
                  <a:tcPr marL="99053" marR="99053"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10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pitchFamily="34" charset="0"/>
                        </a:rPr>
                        <a:t>TÉMATICKÁ OBLAST:</a:t>
                      </a:r>
                    </a:p>
                  </a:txBody>
                  <a:tcPr marL="99053" marR="99053"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Matematika a její aplikace, Geometrie v rovině a prostoru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pitchFamily="34" charset="0"/>
                      </a:endParaRPr>
                    </a:p>
                  </a:txBody>
                  <a:tcPr marL="99053" marR="99053"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10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pitchFamily="34" charset="0"/>
                        </a:rPr>
                        <a:t>ROČNÍK:</a:t>
                      </a:r>
                    </a:p>
                  </a:txBody>
                  <a:tcPr marL="99053" marR="99053"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pitchFamily="34" charset="0"/>
                        </a:rPr>
                        <a:t>8.</a:t>
                      </a:r>
                    </a:p>
                  </a:txBody>
                  <a:tcPr marL="99053" marR="99053"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10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pitchFamily="34" charset="0"/>
                        </a:rPr>
                        <a:t>NÁZEV MATERIÁLU:</a:t>
                      </a:r>
                    </a:p>
                  </a:txBody>
                  <a:tcPr marL="99053" marR="99053"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pitchFamily="34" charset="0"/>
                        </a:rPr>
                        <a:t>VY_42_INOVACE_34-4M-Válec</a:t>
                      </a:r>
                    </a:p>
                  </a:txBody>
                  <a:tcPr marL="99053" marR="99053"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10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pitchFamily="34" charset="0"/>
                        </a:rPr>
                        <a:t>AUTOR:</a:t>
                      </a:r>
                    </a:p>
                  </a:txBody>
                  <a:tcPr marL="99053" marR="99053"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pitchFamily="34" charset="0"/>
                        </a:rPr>
                        <a:t>Mgr. Markéta Chlubnová</a:t>
                      </a:r>
                    </a:p>
                  </a:txBody>
                  <a:tcPr marL="99053" marR="99053"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80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pitchFamily="34" charset="0"/>
                        </a:rPr>
                        <a:t>DATUM TVORBY: </a:t>
                      </a:r>
                    </a:p>
                  </a:txBody>
                  <a:tcPr marL="99053" marR="99053"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pitchFamily="34" charset="0"/>
                        </a:rPr>
                        <a:t>Březen 2014</a:t>
                      </a:r>
                    </a:p>
                  </a:txBody>
                  <a:tcPr marL="99053" marR="99053"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pitchFamily="34" charset="0"/>
                        </a:rPr>
                        <a:t>OVĚŘENÍ:</a:t>
                      </a:r>
                    </a:p>
                  </a:txBody>
                  <a:tcPr marL="99053" marR="99053"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pitchFamily="34" charset="0"/>
                        </a:rPr>
                        <a:t>31. 3. 2014</a:t>
                      </a:r>
                    </a:p>
                  </a:txBody>
                  <a:tcPr marL="99053" marR="99053"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9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pitchFamily="34" charset="0"/>
                        </a:rPr>
                        <a:t>ANOTACE:</a:t>
                      </a:r>
                    </a:p>
                  </a:txBody>
                  <a:tcPr marL="99053" marR="99053"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pitchFamily="34" charset="0"/>
                        </a:rPr>
                        <a:t>Učební pomůckou je prezentace, v níž jsou žáci seznámeni se základními pojmy válce, sítí válce, odvození povrchu a objemu válce. Součástí prezentace jsou odkazy na aplety programu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pitchFamily="34" charset="0"/>
                        </a:rPr>
                        <a:t>Geogebra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pitchFamily="34" charset="0"/>
                        </a:rPr>
                        <a:t>. Prezentace je doplněná řešením příkladů na výpočet povrchu a objemu válce.</a:t>
                      </a:r>
                    </a:p>
                  </a:txBody>
                  <a:tcPr marL="99053" marR="99053"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95104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VÁLEC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POJMY, SÍŤ, POVRCH, OBJEM</a:t>
            </a:r>
            <a:endParaRPr lang="cs-CZ" sz="3200" dirty="0"/>
          </a:p>
        </p:txBody>
      </p:sp>
      <p:sp>
        <p:nvSpPr>
          <p:cNvPr id="4" name="Válec 3"/>
          <p:cNvSpPr/>
          <p:nvPr/>
        </p:nvSpPr>
        <p:spPr>
          <a:xfrm>
            <a:off x="5069769" y="758952"/>
            <a:ext cx="1738648" cy="2750305"/>
          </a:xfrm>
          <a:prstGeom prst="can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1595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Válec v běžném životě</a:t>
            </a:r>
            <a:endParaRPr lang="cs-CZ" b="1" dirty="0">
              <a:solidFill>
                <a:schemeClr val="accent2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62154" y="3048216"/>
            <a:ext cx="1833372" cy="101498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00105" y="4638602"/>
            <a:ext cx="1762049" cy="130210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52828" y="2593996"/>
            <a:ext cx="2472645" cy="1829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3279" y="4098531"/>
            <a:ext cx="1826057" cy="171998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150" y="2530270"/>
            <a:ext cx="1124557" cy="97839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32721" y="3379671"/>
            <a:ext cx="1383426" cy="125893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7581" y="4638602"/>
            <a:ext cx="809179" cy="110125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94859" y="4799797"/>
            <a:ext cx="387308" cy="12129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6954" y="4816625"/>
            <a:ext cx="1573715" cy="112408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51834" y="230457"/>
            <a:ext cx="918018" cy="117920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150" y="611943"/>
            <a:ext cx="1103011" cy="73774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4556" y="1839447"/>
            <a:ext cx="1077304" cy="126024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27838" y="2144445"/>
            <a:ext cx="1094717" cy="72087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55746" y="2101416"/>
            <a:ext cx="920801" cy="847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06719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99"/>
          </a:solidFill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Válec – základní pojmy: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63439" y="2215165"/>
            <a:ext cx="4248741" cy="3653929"/>
          </a:xfrm>
        </p:spPr>
        <p:txBody>
          <a:bodyPr>
            <a:normAutofit/>
          </a:bodyPr>
          <a:lstStyle/>
          <a:p>
            <a:r>
              <a:rPr lang="cs-CZ" sz="2600" dirty="0" smtClean="0"/>
              <a:t>= rotační těleso </a:t>
            </a:r>
            <a:r>
              <a:rPr lang="cs-CZ" dirty="0" smtClean="0"/>
              <a:t>(rotace obdélníku)</a:t>
            </a:r>
            <a:br>
              <a:rPr lang="cs-CZ" dirty="0" smtClean="0"/>
            </a:br>
            <a:r>
              <a:rPr lang="cs-CZ" sz="1600" i="1" dirty="0" smtClean="0">
                <a:solidFill>
                  <a:schemeClr val="tx1"/>
                </a:solidFill>
                <a:hlinkClick r:id="rId2"/>
              </a:rPr>
              <a:t>(ukázka rotace)</a:t>
            </a:r>
            <a:endParaRPr lang="cs-CZ" sz="1600" i="1" dirty="0" smtClean="0">
              <a:solidFill>
                <a:schemeClr val="tx1"/>
              </a:solidFill>
            </a:endParaRPr>
          </a:p>
          <a:p>
            <a:r>
              <a:rPr lang="cs-CZ" sz="2600" dirty="0" smtClean="0"/>
              <a:t>- </a:t>
            </a:r>
            <a:r>
              <a:rPr lang="cs-CZ" sz="2600" dirty="0" smtClean="0">
                <a:solidFill>
                  <a:schemeClr val="accent2"/>
                </a:solidFill>
              </a:rPr>
              <a:t>podstavy </a:t>
            </a:r>
            <a:r>
              <a:rPr lang="cs-CZ" sz="2600" dirty="0" smtClean="0"/>
              <a:t>– 2 shodn</a:t>
            </a:r>
            <a:r>
              <a:rPr lang="cs-CZ" sz="2600" dirty="0"/>
              <a:t>é</a:t>
            </a:r>
            <a:r>
              <a:rPr lang="cs-CZ" sz="2600" dirty="0" smtClean="0"/>
              <a:t> kruhy</a:t>
            </a:r>
          </a:p>
          <a:p>
            <a:r>
              <a:rPr lang="cs-CZ" sz="2600" dirty="0" smtClean="0"/>
              <a:t>- </a:t>
            </a:r>
            <a:r>
              <a:rPr lang="cs-CZ" sz="2600" dirty="0" smtClean="0">
                <a:solidFill>
                  <a:schemeClr val="accent2"/>
                </a:solidFill>
              </a:rPr>
              <a:t>poloměr válce </a:t>
            </a:r>
            <a:br>
              <a:rPr lang="cs-CZ" sz="2600" dirty="0" smtClean="0">
                <a:solidFill>
                  <a:schemeClr val="accent2"/>
                </a:solidFill>
              </a:rPr>
            </a:br>
            <a:r>
              <a:rPr lang="cs-CZ" sz="2600" dirty="0" smtClean="0">
                <a:solidFill>
                  <a:schemeClr val="accent2"/>
                </a:solidFill>
              </a:rPr>
              <a:t>   </a:t>
            </a:r>
            <a:r>
              <a:rPr lang="cs-CZ" sz="2600" dirty="0" smtClean="0"/>
              <a:t>= poloměr podstavy válce</a:t>
            </a:r>
          </a:p>
          <a:p>
            <a:r>
              <a:rPr lang="cs-CZ" sz="2600" dirty="0" smtClean="0"/>
              <a:t>- </a:t>
            </a:r>
            <a:r>
              <a:rPr lang="cs-CZ" sz="2600" dirty="0" smtClean="0">
                <a:solidFill>
                  <a:schemeClr val="accent2"/>
                </a:solidFill>
              </a:rPr>
              <a:t>výška válce</a:t>
            </a:r>
            <a:br>
              <a:rPr lang="cs-CZ" sz="2600" dirty="0" smtClean="0">
                <a:solidFill>
                  <a:schemeClr val="accent2"/>
                </a:solidFill>
              </a:rPr>
            </a:br>
            <a:r>
              <a:rPr lang="cs-CZ" sz="2600" dirty="0" smtClean="0">
                <a:solidFill>
                  <a:schemeClr val="accent2"/>
                </a:solidFill>
              </a:rPr>
              <a:t>   </a:t>
            </a:r>
            <a:r>
              <a:rPr lang="cs-CZ" sz="2600" dirty="0" smtClean="0"/>
              <a:t>= vzdálenost středů jeho podstav</a:t>
            </a:r>
          </a:p>
          <a:p>
            <a:endParaRPr lang="cs-CZ" sz="26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254"/>
          <a:stretch/>
        </p:blipFill>
        <p:spPr>
          <a:xfrm>
            <a:off x="542735" y="2580739"/>
            <a:ext cx="2042535" cy="2553352"/>
          </a:xfrm>
          <a:prstGeom prst="rect">
            <a:avLst/>
          </a:prstGeom>
        </p:spPr>
      </p:pic>
      <p:sp>
        <p:nvSpPr>
          <p:cNvPr id="7" name="Čárový bublinový popisek 2 (bez ohraničení) 6"/>
          <p:cNvSpPr/>
          <p:nvPr/>
        </p:nvSpPr>
        <p:spPr>
          <a:xfrm>
            <a:off x="2684196" y="2215166"/>
            <a:ext cx="1166587" cy="489397"/>
          </a:xfrm>
          <a:prstGeom prst="callout2">
            <a:avLst>
              <a:gd name="adj1" fmla="val 37170"/>
              <a:gd name="adj2" fmla="val 2566"/>
              <a:gd name="adj3" fmla="val 39803"/>
              <a:gd name="adj4" fmla="val -21511"/>
              <a:gd name="adj5" fmla="val 112500"/>
              <a:gd name="adj6" fmla="val -4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(horní) podstava</a:t>
            </a:r>
            <a:endParaRPr lang="cs-CZ" sz="2000" dirty="0"/>
          </a:p>
        </p:txBody>
      </p:sp>
      <p:sp>
        <p:nvSpPr>
          <p:cNvPr id="10" name="Čárový bublinový popisek 2 (bez ohraničení) 9"/>
          <p:cNvSpPr/>
          <p:nvPr/>
        </p:nvSpPr>
        <p:spPr>
          <a:xfrm>
            <a:off x="2684195" y="5134091"/>
            <a:ext cx="1166588" cy="489397"/>
          </a:xfrm>
          <a:prstGeom prst="callout2">
            <a:avLst>
              <a:gd name="adj1" fmla="val 39802"/>
              <a:gd name="adj2" fmla="val 4987"/>
              <a:gd name="adj3" fmla="val 39803"/>
              <a:gd name="adj4" fmla="val -21511"/>
              <a:gd name="adj5" fmla="val -16448"/>
              <a:gd name="adj6" fmla="val -92682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(dolní) podstava</a:t>
            </a:r>
            <a:endParaRPr lang="cs-CZ" sz="2000" dirty="0"/>
          </a:p>
        </p:txBody>
      </p:sp>
      <p:sp>
        <p:nvSpPr>
          <p:cNvPr id="11" name="Čárový bublinový popisek 2 (bez ohraničení) 10"/>
          <p:cNvSpPr/>
          <p:nvPr/>
        </p:nvSpPr>
        <p:spPr>
          <a:xfrm>
            <a:off x="2684194" y="3368018"/>
            <a:ext cx="1527197" cy="489397"/>
          </a:xfrm>
          <a:prstGeom prst="callout2">
            <a:avLst>
              <a:gd name="adj1" fmla="val 39802"/>
              <a:gd name="adj2" fmla="val 2329"/>
              <a:gd name="adj3" fmla="val 39803"/>
              <a:gd name="adj4" fmla="val -21511"/>
              <a:gd name="adj5" fmla="val 112500"/>
              <a:gd name="adj6" fmla="val -67276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/>
              <a:t>v</a:t>
            </a:r>
            <a:r>
              <a:rPr lang="cs-CZ" sz="2000" dirty="0" smtClean="0"/>
              <a:t>ýška válce</a:t>
            </a:r>
            <a:endParaRPr lang="cs-CZ" sz="2000" dirty="0"/>
          </a:p>
        </p:txBody>
      </p:sp>
      <p:sp>
        <p:nvSpPr>
          <p:cNvPr id="12" name="Čárový bublinový popisek 2 (bez ohraničení) 11"/>
          <p:cNvSpPr/>
          <p:nvPr/>
        </p:nvSpPr>
        <p:spPr>
          <a:xfrm>
            <a:off x="2675419" y="4090521"/>
            <a:ext cx="1677639" cy="489397"/>
          </a:xfrm>
          <a:prstGeom prst="callout2">
            <a:avLst>
              <a:gd name="adj1" fmla="val 39802"/>
              <a:gd name="adj2" fmla="val 2008"/>
              <a:gd name="adj3" fmla="val 39803"/>
              <a:gd name="adj4" fmla="val -21511"/>
              <a:gd name="adj5" fmla="val 136184"/>
              <a:gd name="adj6" fmla="val -56354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/>
              <a:t>p</a:t>
            </a:r>
            <a:r>
              <a:rPr lang="cs-CZ" sz="2000" dirty="0" smtClean="0"/>
              <a:t>oloměr válce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8064689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99"/>
          </a:solidFill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b="1" dirty="0">
                <a:solidFill>
                  <a:schemeClr val="accent2"/>
                </a:solidFill>
              </a:rPr>
              <a:t>S</a:t>
            </a:r>
            <a:r>
              <a:rPr lang="cs-CZ" b="1" dirty="0" smtClean="0">
                <a:solidFill>
                  <a:schemeClr val="accent2"/>
                </a:solidFill>
              </a:rPr>
              <a:t>íť válce:</a:t>
            </a:r>
            <a:endParaRPr lang="cs-CZ" b="1" dirty="0">
              <a:solidFill>
                <a:schemeClr val="accent2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4632"/>
          <a:stretch/>
        </p:blipFill>
        <p:spPr>
          <a:xfrm>
            <a:off x="4866395" y="2217123"/>
            <a:ext cx="3298506" cy="2960184"/>
          </a:xfrm>
        </p:spPr>
      </p:pic>
      <p:grpSp>
        <p:nvGrpSpPr>
          <p:cNvPr id="10" name="Skupina 9"/>
          <p:cNvGrpSpPr/>
          <p:nvPr/>
        </p:nvGrpSpPr>
        <p:grpSpPr>
          <a:xfrm>
            <a:off x="1378039" y="2581482"/>
            <a:ext cx="3593206" cy="2398863"/>
            <a:chOff x="1378039" y="2581482"/>
            <a:chExt cx="3593206" cy="2398863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53254"/>
            <a:stretch/>
          </p:blipFill>
          <p:spPr>
            <a:xfrm>
              <a:off x="1378039" y="2581482"/>
              <a:ext cx="1918953" cy="2398863"/>
            </a:xfrm>
            <a:prstGeom prst="rect">
              <a:avLst/>
            </a:prstGeom>
          </p:spPr>
        </p:pic>
        <p:sp>
          <p:nvSpPr>
            <p:cNvPr id="9" name="Čárový bublinový popisek 2 (bez ohraničení) 8"/>
            <p:cNvSpPr/>
            <p:nvPr/>
          </p:nvSpPr>
          <p:spPr>
            <a:xfrm>
              <a:off x="3631842" y="3199489"/>
              <a:ext cx="1339403" cy="399245"/>
            </a:xfrm>
            <a:prstGeom prst="callout2">
              <a:avLst>
                <a:gd name="adj1" fmla="val 54234"/>
                <a:gd name="adj2" fmla="val 6090"/>
                <a:gd name="adj3" fmla="val 57459"/>
                <a:gd name="adj4" fmla="val -22436"/>
                <a:gd name="adj5" fmla="val 112500"/>
                <a:gd name="adj6" fmla="val -46667"/>
              </a:avLst>
            </a:prstGeom>
            <a:ln/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cs-CZ" dirty="0" smtClean="0"/>
                <a:t>plášť</a:t>
              </a:r>
              <a:endParaRPr lang="cs-CZ" dirty="0"/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1719329" y="5793434"/>
            <a:ext cx="191251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>
                <a:hlinkClick r:id="rId4"/>
              </a:rPr>
              <a:t>(aplet síť válce)</a:t>
            </a:r>
            <a:endParaRPr lang="cs-CZ" sz="1600" i="1" dirty="0"/>
          </a:p>
        </p:txBody>
      </p:sp>
    </p:spTree>
    <p:extLst>
      <p:ext uri="{BB962C8B-B14F-4D97-AF65-F5344CB8AC3E}">
        <p14:creationId xmlns:p14="http://schemas.microsoft.com/office/powerpoint/2010/main" xmlns="" val="3913882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960" y="209330"/>
            <a:ext cx="7543800" cy="679311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Příklady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24626" y="965915"/>
            <a:ext cx="8229600" cy="963612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arenR"/>
            </a:pPr>
            <a:r>
              <a:rPr lang="cs-CZ" sz="2600" dirty="0" smtClean="0"/>
              <a:t>Narýsuj síť válce, je-li poloměr podstavy 2 cm a výška válce 4 cm. </a:t>
            </a:r>
          </a:p>
          <a:p>
            <a:pPr>
              <a:buFont typeface="Georgia" panose="02040502050405020303" pitchFamily="18" charset="0"/>
              <a:buNone/>
            </a:pPr>
            <a:endParaRPr lang="cs-CZ" sz="26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647163" y="4483882"/>
            <a:ext cx="3803270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600" dirty="0"/>
              <a:t>o</a:t>
            </a:r>
            <a:r>
              <a:rPr lang="cs-CZ" sz="2600" dirty="0" smtClean="0"/>
              <a:t> </a:t>
            </a:r>
            <a:r>
              <a:rPr lang="cs-CZ" sz="2600" dirty="0"/>
              <a:t>= </a:t>
            </a:r>
            <a:r>
              <a:rPr lang="cs-CZ" sz="2600" dirty="0" smtClean="0"/>
              <a:t>2</a:t>
            </a:r>
            <a:r>
              <a:rPr lang="el-GR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π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</a:t>
            </a:r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defRPr/>
            </a:pP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 </a:t>
            </a:r>
            <a:r>
              <a:rPr lang="cs-CZ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= 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2∙3,14∙2</a:t>
            </a:r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eaLnBrk="1" hangingPunct="1">
              <a:defRPr/>
            </a:pPr>
            <a:r>
              <a:rPr lang="cs-CZ" sz="2600" u="dbl" dirty="0" smtClean="0"/>
              <a:t>o </a:t>
            </a:r>
            <a:r>
              <a:rPr lang="cs-CZ" sz="2600" u="dbl" dirty="0"/>
              <a:t>= </a:t>
            </a:r>
            <a:r>
              <a:rPr lang="cs-CZ" sz="2600" u="dbl" dirty="0" smtClean="0"/>
              <a:t> 12,56 cm (12,6 cm)</a:t>
            </a:r>
            <a:endParaRPr lang="cs-CZ" sz="2600" u="dbl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0517" r="33347"/>
          <a:stretch/>
        </p:blipFill>
        <p:spPr>
          <a:xfrm>
            <a:off x="1126901" y="2128972"/>
            <a:ext cx="1603419" cy="195483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52113"/>
          <a:stretch/>
        </p:blipFill>
        <p:spPr>
          <a:xfrm>
            <a:off x="4241152" y="2329603"/>
            <a:ext cx="4176137" cy="3284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13808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624626" y="965915"/>
            <a:ext cx="8229600" cy="963612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arenR" startAt="2"/>
            </a:pPr>
            <a:r>
              <a:rPr lang="cs-CZ" sz="2600" dirty="0" smtClean="0"/>
              <a:t>Z údajů na obrázku určete výšku válce a jeho poloměr podstavy.</a:t>
            </a:r>
          </a:p>
          <a:p>
            <a:pPr>
              <a:buFont typeface="Georgia" panose="02040502050405020303" pitchFamily="18" charset="0"/>
              <a:buNone/>
            </a:pPr>
            <a:endParaRPr lang="cs-CZ" sz="2600" dirty="0" smtClean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2935" y="2198262"/>
            <a:ext cx="4335887" cy="3319663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765733" y="2339929"/>
            <a:ext cx="3803270" cy="20928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600" dirty="0"/>
              <a:t>o</a:t>
            </a:r>
            <a:r>
              <a:rPr lang="cs-CZ" sz="2600" dirty="0" smtClean="0"/>
              <a:t> </a:t>
            </a:r>
            <a:r>
              <a:rPr lang="cs-CZ" sz="2600" dirty="0"/>
              <a:t>= </a:t>
            </a:r>
            <a:r>
              <a:rPr lang="cs-CZ" sz="2600" dirty="0" smtClean="0"/>
              <a:t>2</a:t>
            </a:r>
            <a:r>
              <a:rPr lang="el-GR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π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</a:t>
            </a:r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defRPr/>
            </a:pP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9,4 </a:t>
            </a:r>
            <a:r>
              <a:rPr lang="cs-CZ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= 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2∙3,14∙r</a:t>
            </a:r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eaLnBrk="1" hangingPunct="1">
              <a:defRPr/>
            </a:pPr>
            <a:r>
              <a:rPr lang="cs-CZ" sz="2600" u="dbl" dirty="0"/>
              <a:t>r</a:t>
            </a:r>
            <a:r>
              <a:rPr lang="cs-CZ" sz="2600" u="dbl" dirty="0" smtClean="0"/>
              <a:t> = 1,5 cm</a:t>
            </a:r>
          </a:p>
          <a:p>
            <a:pPr eaLnBrk="1" hangingPunct="1">
              <a:defRPr/>
            </a:pPr>
            <a:endParaRPr lang="cs-CZ" sz="2600" u="dbl" dirty="0"/>
          </a:p>
          <a:p>
            <a:pPr>
              <a:defRPr/>
            </a:pPr>
            <a:r>
              <a:rPr lang="cs-CZ" sz="2600" u="dbl" dirty="0" smtClean="0"/>
              <a:t>v </a:t>
            </a:r>
            <a:r>
              <a:rPr lang="cs-CZ" sz="2600" u="dbl" dirty="0"/>
              <a:t>= </a:t>
            </a:r>
            <a:r>
              <a:rPr lang="cs-CZ" sz="2600" u="dbl" dirty="0" smtClean="0"/>
              <a:t>3,5 </a:t>
            </a:r>
            <a:r>
              <a:rPr lang="cs-CZ" sz="2600" u="dbl" dirty="0"/>
              <a:t>cm</a:t>
            </a:r>
          </a:p>
        </p:txBody>
      </p:sp>
    </p:spTree>
    <p:extLst>
      <p:ext uri="{BB962C8B-B14F-4D97-AF65-F5344CB8AC3E}">
        <p14:creationId xmlns:p14="http://schemas.microsoft.com/office/powerpoint/2010/main" xmlns="" val="20513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99"/>
          </a:solidFill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Povrch válce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7" name="Zástupný symbol pro obsah 4"/>
          <p:cNvSpPr>
            <a:spLocks noGrp="1"/>
          </p:cNvSpPr>
          <p:nvPr>
            <p:ph sz="half" idx="2"/>
          </p:nvPr>
        </p:nvSpPr>
        <p:spPr>
          <a:xfrm>
            <a:off x="5061396" y="2047741"/>
            <a:ext cx="3305363" cy="4157178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sz="2600" dirty="0" smtClean="0"/>
              <a:t>S </a:t>
            </a:r>
            <a:r>
              <a:rPr lang="cs-CZ" sz="2600" dirty="0"/>
              <a:t>= </a:t>
            </a:r>
            <a:r>
              <a:rPr lang="cs-CZ" sz="2600" dirty="0" smtClean="0"/>
              <a:t>2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∙</a:t>
            </a:r>
            <a:r>
              <a:rPr lang="cs-CZ" sz="2600" dirty="0" smtClean="0"/>
              <a:t>S</a:t>
            </a:r>
            <a:r>
              <a:rPr lang="cs-CZ" sz="2600" baseline="-25000" dirty="0" smtClean="0"/>
              <a:t>p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+ </a:t>
            </a:r>
            <a:r>
              <a:rPr lang="cs-CZ" sz="2600" dirty="0" err="1" smtClean="0"/>
              <a:t>S</a:t>
            </a:r>
            <a:r>
              <a:rPr lang="cs-CZ" sz="2600" baseline="-25000" dirty="0" err="1" smtClean="0"/>
              <a:t>pl</a:t>
            </a:r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/>
            <a:r>
              <a:rPr lang="cs-CZ" sz="2600" b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2600" b="1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cs-CZ" sz="26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600" dirty="0" smtClean="0"/>
          </a:p>
          <a:p>
            <a:endParaRPr lang="cs-CZ" sz="23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 – poloměr podstavy</a:t>
            </a:r>
          </a:p>
          <a:p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– výška válce</a:t>
            </a:r>
          </a:p>
          <a:p>
            <a:r>
              <a:rPr lang="cs-CZ" sz="2300" dirty="0" err="1"/>
              <a:t>S</a:t>
            </a:r>
            <a:r>
              <a:rPr lang="cs-CZ" sz="2300" baseline="-25000" dirty="0" err="1"/>
              <a:t>p</a:t>
            </a:r>
            <a:r>
              <a:rPr lang="cs-CZ" sz="2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– obsah podstavy</a:t>
            </a:r>
          </a:p>
          <a:p>
            <a:r>
              <a:rPr lang="cs-CZ" sz="2300" dirty="0" err="1" smtClean="0"/>
              <a:t>S</a:t>
            </a:r>
            <a:r>
              <a:rPr lang="cs-CZ" sz="2300" baseline="-25000" dirty="0" err="1" smtClean="0"/>
              <a:t>pl</a:t>
            </a:r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– obsah </a:t>
            </a:r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pláště</a:t>
            </a:r>
            <a:endParaRPr lang="cs-CZ" sz="23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3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06497" y="2562897"/>
            <a:ext cx="2635982" cy="49244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cs-CZ" sz="2600" b="1" dirty="0">
                <a:solidFill>
                  <a:schemeClr val="accent2"/>
                </a:solidFill>
              </a:rPr>
              <a:t>S = 2</a:t>
            </a:r>
            <a:r>
              <a:rPr lang="el-GR" sz="2600" b="1" dirty="0">
                <a:solidFill>
                  <a:schemeClr val="accent2"/>
                </a:solidFill>
              </a:rPr>
              <a:t>π</a:t>
            </a:r>
            <a:r>
              <a:rPr lang="cs-CZ" sz="2600" b="1" dirty="0">
                <a:solidFill>
                  <a:schemeClr val="accent2"/>
                </a:solidFill>
              </a:rPr>
              <a:t>r</a:t>
            </a:r>
            <a:r>
              <a:rPr lang="cs-CZ" sz="2600" b="1" baseline="30000" dirty="0">
                <a:solidFill>
                  <a:schemeClr val="accent2"/>
                </a:solidFill>
              </a:rPr>
              <a:t>2</a:t>
            </a:r>
            <a:r>
              <a:rPr lang="cs-CZ" sz="2600" b="1" dirty="0">
                <a:solidFill>
                  <a:schemeClr val="accent2"/>
                </a:solidFill>
              </a:rPr>
              <a:t> + 2</a:t>
            </a:r>
            <a:r>
              <a:rPr lang="el-GR" sz="2600" b="1" dirty="0">
                <a:solidFill>
                  <a:schemeClr val="accent2"/>
                </a:solidFill>
              </a:rPr>
              <a:t>π</a:t>
            </a:r>
            <a:r>
              <a:rPr lang="cs-CZ" sz="2600" b="1" dirty="0" err="1">
                <a:solidFill>
                  <a:schemeClr val="accent2"/>
                </a:solidFill>
              </a:rPr>
              <a:t>rv</a:t>
            </a:r>
            <a:endParaRPr lang="cs-CZ" sz="2600" b="1" dirty="0">
              <a:solidFill>
                <a:schemeClr val="accent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06497" y="3280059"/>
            <a:ext cx="2635982" cy="49244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cs-CZ" sz="2600" b="1" dirty="0">
                <a:solidFill>
                  <a:schemeClr val="accent2"/>
                </a:solidFill>
              </a:rPr>
              <a:t>S = 2</a:t>
            </a:r>
            <a:r>
              <a:rPr lang="el-GR" sz="2600" b="1" dirty="0">
                <a:solidFill>
                  <a:schemeClr val="accent2"/>
                </a:solidFill>
              </a:rPr>
              <a:t>π</a:t>
            </a:r>
            <a:r>
              <a:rPr lang="cs-CZ" sz="2600" b="1" dirty="0" smtClean="0">
                <a:solidFill>
                  <a:schemeClr val="accent2"/>
                </a:solidFill>
              </a:rPr>
              <a:t>r(r + v)</a:t>
            </a:r>
            <a:endParaRPr lang="cs-CZ" sz="2600" b="1" dirty="0">
              <a:solidFill>
                <a:schemeClr val="accent2"/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8917" y="3656592"/>
            <a:ext cx="2970727" cy="25483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254"/>
          <a:stretch/>
        </p:blipFill>
        <p:spPr>
          <a:xfrm>
            <a:off x="3155324" y="2134557"/>
            <a:ext cx="1310262" cy="1637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6568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960" y="209330"/>
            <a:ext cx="7543800" cy="679311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Příklady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24626" y="965915"/>
            <a:ext cx="8229600" cy="963612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arenR"/>
            </a:pPr>
            <a:r>
              <a:rPr lang="cs-CZ" sz="2600" dirty="0" smtClean="0"/>
              <a:t>Vypočítejte povrch válce, </a:t>
            </a:r>
            <a:r>
              <a:rPr lang="cs-CZ" sz="2600" dirty="0" smtClean="0"/>
              <a:t>je-li </a:t>
            </a:r>
            <a:r>
              <a:rPr lang="cs-CZ" sz="2600" dirty="0" smtClean="0"/>
              <a:t>poloměr podstavy 8 cm a výška 3 cm.</a:t>
            </a:r>
          </a:p>
          <a:p>
            <a:pPr>
              <a:buFont typeface="Georgia" panose="02040502050405020303" pitchFamily="18" charset="0"/>
              <a:buNone/>
            </a:pPr>
            <a:endParaRPr lang="cs-CZ" sz="2600" dirty="0" smtClean="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22960" y="2172707"/>
            <a:ext cx="3095625" cy="129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sz="2600" dirty="0" smtClean="0">
                <a:latin typeface="+mn-lt"/>
              </a:rPr>
              <a:t>r </a:t>
            </a:r>
            <a:r>
              <a:rPr lang="cs-CZ" sz="2600" dirty="0">
                <a:latin typeface="+mn-lt"/>
              </a:rPr>
              <a:t>= 8</a:t>
            </a:r>
            <a:r>
              <a:rPr lang="cs-CZ" sz="2600" dirty="0" smtClean="0">
                <a:latin typeface="+mn-lt"/>
              </a:rPr>
              <a:t> cm</a:t>
            </a:r>
          </a:p>
          <a:p>
            <a:pPr eaLnBrk="1" hangingPunct="1"/>
            <a:r>
              <a:rPr lang="cs-CZ" sz="2600" dirty="0">
                <a:latin typeface="+mn-lt"/>
              </a:rPr>
              <a:t>v</a:t>
            </a:r>
            <a:r>
              <a:rPr lang="cs-CZ" sz="2600" dirty="0" smtClean="0">
                <a:latin typeface="+mn-lt"/>
              </a:rPr>
              <a:t> = 4 cm</a:t>
            </a:r>
            <a:endParaRPr lang="cs-CZ" sz="2600" dirty="0">
              <a:latin typeface="+mn-lt"/>
            </a:endParaRPr>
          </a:p>
          <a:p>
            <a:pPr eaLnBrk="1" hangingPunct="1"/>
            <a:r>
              <a:rPr lang="cs-CZ" sz="2600" u="sng" dirty="0">
                <a:latin typeface="+mn-lt"/>
              </a:rPr>
              <a:t>S</a:t>
            </a:r>
            <a:r>
              <a:rPr lang="cs-CZ" sz="2600" u="sng" dirty="0" smtClean="0">
                <a:latin typeface="+mn-lt"/>
              </a:rPr>
              <a:t> </a:t>
            </a:r>
            <a:r>
              <a:rPr lang="cs-CZ" sz="2600" u="sng" dirty="0">
                <a:latin typeface="+mn-lt"/>
              </a:rPr>
              <a:t>= ? </a:t>
            </a:r>
            <a:r>
              <a:rPr lang="cs-CZ" sz="2600" u="sng" dirty="0" smtClean="0">
                <a:latin typeface="+mn-lt"/>
              </a:rPr>
              <a:t>cm</a:t>
            </a:r>
            <a:r>
              <a:rPr lang="cs-CZ" sz="2600" u="sng" baseline="30000" dirty="0">
                <a:latin typeface="+mn-lt"/>
              </a:rPr>
              <a:t>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323299" y="2195944"/>
            <a:ext cx="3803270" cy="1692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600" dirty="0"/>
              <a:t>S</a:t>
            </a:r>
            <a:r>
              <a:rPr lang="cs-CZ" sz="2600" dirty="0" smtClean="0"/>
              <a:t> </a:t>
            </a:r>
            <a:r>
              <a:rPr lang="cs-CZ" sz="2600" dirty="0"/>
              <a:t>= </a:t>
            </a:r>
            <a:r>
              <a:rPr lang="cs-CZ" sz="2600" dirty="0" smtClean="0"/>
              <a:t>2</a:t>
            </a:r>
            <a:r>
              <a:rPr lang="el-GR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π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r(r + v)</a:t>
            </a:r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defRPr/>
            </a:pPr>
            <a:r>
              <a:rPr lang="cs-CZ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= 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2∙3,14∙8(8 + 4)</a:t>
            </a:r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eaLnBrk="1" hangingPunct="1">
              <a:defRPr/>
            </a:pPr>
            <a:r>
              <a:rPr lang="cs-CZ" sz="2600" u="dbl" dirty="0"/>
              <a:t>S</a:t>
            </a:r>
            <a:r>
              <a:rPr lang="cs-CZ" sz="2600" u="dbl" dirty="0" smtClean="0"/>
              <a:t> </a:t>
            </a:r>
            <a:r>
              <a:rPr lang="cs-CZ" sz="2600" u="dbl" dirty="0"/>
              <a:t>= </a:t>
            </a:r>
            <a:r>
              <a:rPr lang="cs-CZ" sz="2600" u="dbl" dirty="0" smtClean="0"/>
              <a:t> 602,88 cm</a:t>
            </a:r>
            <a:r>
              <a:rPr lang="cs-CZ" sz="2600" u="dbl" baseline="30000" dirty="0" smtClean="0"/>
              <a:t>2 </a:t>
            </a:r>
            <a:r>
              <a:rPr lang="cs-CZ" sz="2600" u="dbl" dirty="0" smtClean="0"/>
              <a:t>(602,9 cm</a:t>
            </a:r>
            <a:r>
              <a:rPr lang="cs-CZ" sz="2600" u="dbl" baseline="30000" dirty="0" smtClean="0"/>
              <a:t>2</a:t>
            </a:r>
            <a:r>
              <a:rPr lang="cs-CZ" sz="2600" u="dbl" dirty="0" smtClean="0"/>
              <a:t>)</a:t>
            </a:r>
            <a:endParaRPr lang="cs-CZ" sz="2600" u="dbl" dirty="0"/>
          </a:p>
        </p:txBody>
      </p:sp>
    </p:spTree>
    <p:extLst>
      <p:ext uri="{BB962C8B-B14F-4D97-AF65-F5344CB8AC3E}">
        <p14:creationId xmlns:p14="http://schemas.microsoft.com/office/powerpoint/2010/main" xmlns="" val="22424725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624626" y="965915"/>
            <a:ext cx="8229600" cy="963612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arenR"/>
            </a:pPr>
            <a:r>
              <a:rPr lang="cs-CZ" sz="2600" dirty="0" smtClean="0"/>
              <a:t>Vypočítejte výšku válce, </a:t>
            </a:r>
            <a:r>
              <a:rPr lang="cs-CZ" sz="2600" dirty="0" smtClean="0"/>
              <a:t>je-li </a:t>
            </a:r>
            <a:r>
              <a:rPr lang="cs-CZ" sz="2600" dirty="0" smtClean="0"/>
              <a:t>poloměr podstavy 10 cm a povrch 1 884 cm</a:t>
            </a:r>
            <a:r>
              <a:rPr lang="cs-CZ" sz="2600" baseline="30000" dirty="0" smtClean="0"/>
              <a:t>2</a:t>
            </a:r>
            <a:r>
              <a:rPr lang="cs-CZ" sz="2600" dirty="0" smtClean="0"/>
              <a:t>.</a:t>
            </a:r>
          </a:p>
          <a:p>
            <a:pPr>
              <a:buFont typeface="Georgia" panose="02040502050405020303" pitchFamily="18" charset="0"/>
              <a:buNone/>
            </a:pPr>
            <a:endParaRPr lang="cs-CZ" sz="2600" dirty="0" smtClean="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22960" y="2172707"/>
            <a:ext cx="3095625" cy="1559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sz="2600" dirty="0" smtClean="0">
                <a:latin typeface="+mn-lt"/>
              </a:rPr>
              <a:t>r </a:t>
            </a:r>
            <a:r>
              <a:rPr lang="cs-CZ" sz="2600" dirty="0">
                <a:latin typeface="+mn-lt"/>
              </a:rPr>
              <a:t>= 1</a:t>
            </a:r>
            <a:r>
              <a:rPr lang="cs-CZ" sz="2600" dirty="0" smtClean="0">
                <a:latin typeface="+mn-lt"/>
              </a:rPr>
              <a:t>0 cm</a:t>
            </a:r>
          </a:p>
          <a:p>
            <a:pPr eaLnBrk="1" hangingPunct="1"/>
            <a:r>
              <a:rPr lang="cs-CZ" sz="2600" dirty="0" smtClean="0">
                <a:latin typeface="+mn-lt"/>
              </a:rPr>
              <a:t>S </a:t>
            </a:r>
            <a:r>
              <a:rPr lang="cs-CZ" sz="2600" dirty="0">
                <a:latin typeface="+mn-lt"/>
              </a:rPr>
              <a:t>= </a:t>
            </a:r>
            <a:r>
              <a:rPr lang="cs-CZ" sz="2600" dirty="0" smtClean="0">
                <a:latin typeface="+mn-lt"/>
              </a:rPr>
              <a:t>1 884 cm</a:t>
            </a:r>
            <a:r>
              <a:rPr lang="cs-CZ" sz="2600" baseline="30000" dirty="0" smtClean="0">
                <a:latin typeface="+mn-lt"/>
              </a:rPr>
              <a:t>2</a:t>
            </a:r>
          </a:p>
          <a:p>
            <a:r>
              <a:rPr lang="cs-CZ" sz="2600" u="sng" dirty="0">
                <a:latin typeface="+mn-lt"/>
              </a:rPr>
              <a:t>v</a:t>
            </a:r>
            <a:r>
              <a:rPr lang="cs-CZ" sz="2600" u="sng" dirty="0" smtClean="0">
                <a:latin typeface="+mn-lt"/>
              </a:rPr>
              <a:t> </a:t>
            </a:r>
            <a:r>
              <a:rPr lang="cs-CZ" sz="2600" u="sng" dirty="0">
                <a:latin typeface="+mn-lt"/>
              </a:rPr>
              <a:t>= </a:t>
            </a:r>
            <a:r>
              <a:rPr lang="cs-CZ" sz="2600" u="sng" dirty="0" smtClean="0">
                <a:latin typeface="+mn-lt"/>
              </a:rPr>
              <a:t>? </a:t>
            </a:r>
            <a:r>
              <a:rPr lang="cs-CZ" sz="2600" u="sng" dirty="0">
                <a:latin typeface="+mn-lt"/>
              </a:rPr>
              <a:t>cm</a:t>
            </a:r>
          </a:p>
          <a:p>
            <a:pPr eaLnBrk="1" hangingPunct="1"/>
            <a:endParaRPr lang="cs-CZ" sz="2600" u="sng" baseline="30000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23298" y="2195944"/>
            <a:ext cx="3970695" cy="1246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500" dirty="0"/>
              <a:t>S</a:t>
            </a:r>
            <a:r>
              <a:rPr lang="cs-CZ" sz="2500" dirty="0" smtClean="0"/>
              <a:t> </a:t>
            </a:r>
            <a:r>
              <a:rPr lang="cs-CZ" sz="2500" dirty="0"/>
              <a:t>= </a:t>
            </a:r>
            <a:r>
              <a:rPr lang="cs-CZ" sz="2500" dirty="0" smtClean="0"/>
              <a:t>2</a:t>
            </a:r>
            <a:r>
              <a:rPr lang="el-GR" sz="25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π</a:t>
            </a:r>
            <a:r>
              <a:rPr lang="cs-CZ" sz="25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</a:t>
            </a:r>
            <a:r>
              <a:rPr lang="cs-CZ" sz="2500" baseline="30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5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+ </a:t>
            </a:r>
            <a:r>
              <a:rPr lang="cs-CZ" sz="2500" dirty="0" smtClean="0"/>
              <a:t>2</a:t>
            </a:r>
            <a:r>
              <a:rPr lang="el-GR" sz="25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π</a:t>
            </a:r>
            <a:r>
              <a:rPr lang="cs-CZ" sz="25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rv</a:t>
            </a:r>
            <a:endParaRPr lang="cs-CZ" sz="25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defRPr/>
            </a:pPr>
            <a:r>
              <a:rPr lang="cs-CZ" sz="25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1 884 </a:t>
            </a:r>
            <a:r>
              <a:rPr lang="cs-CZ" sz="25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= </a:t>
            </a:r>
            <a:r>
              <a:rPr lang="cs-CZ" sz="25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2∙3,14∙10</a:t>
            </a:r>
            <a:r>
              <a:rPr lang="cs-CZ" sz="2500" baseline="30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5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5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+ 2∙3,14</a:t>
            </a:r>
            <a:r>
              <a:rPr lang="cs-CZ" sz="25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∙</a:t>
            </a:r>
            <a:r>
              <a:rPr lang="cs-CZ" sz="25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v</a:t>
            </a:r>
            <a:r>
              <a:rPr lang="cs-CZ" sz="25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  <a:p>
            <a:pPr>
              <a:defRPr/>
            </a:pPr>
            <a:r>
              <a:rPr lang="cs-CZ" sz="2500" u="dbl" dirty="0"/>
              <a:t>v</a:t>
            </a:r>
            <a:r>
              <a:rPr lang="cs-CZ" sz="2500" u="dbl" dirty="0" smtClean="0"/>
              <a:t> = 20 cm</a:t>
            </a:r>
            <a:endParaRPr lang="cs-CZ" sz="2500" u="dbl" dirty="0"/>
          </a:p>
        </p:txBody>
      </p:sp>
    </p:spTree>
    <p:extLst>
      <p:ext uri="{BB962C8B-B14F-4D97-AF65-F5344CB8AC3E}">
        <p14:creationId xmlns:p14="http://schemas.microsoft.com/office/powerpoint/2010/main" xmlns="" val="36591864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99"/>
          </a:solidFill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Objem válce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63440" y="2150771"/>
            <a:ext cx="3703320" cy="3718323"/>
          </a:xfrm>
        </p:spPr>
        <p:txBody>
          <a:bodyPr>
            <a:normAutofit/>
          </a:bodyPr>
          <a:lstStyle/>
          <a:p>
            <a:pPr algn="ctr"/>
            <a:r>
              <a:rPr lang="cs-CZ" sz="2600" dirty="0"/>
              <a:t>V = </a:t>
            </a:r>
            <a:r>
              <a:rPr lang="cs-CZ" sz="2600" dirty="0" err="1" smtClean="0"/>
              <a:t>S</a:t>
            </a:r>
            <a:r>
              <a:rPr lang="cs-CZ" sz="2600" baseline="-25000" dirty="0" err="1" smtClean="0"/>
              <a:t>p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∙ v</a:t>
            </a:r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/>
            <a:r>
              <a:rPr lang="cs-CZ" sz="2600" b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2600" b="1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cs-CZ" sz="26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300" dirty="0" smtClean="0"/>
          </a:p>
          <a:p>
            <a:r>
              <a:rPr lang="cs-CZ" sz="2300" dirty="0" err="1" smtClean="0"/>
              <a:t>S</a:t>
            </a:r>
            <a:r>
              <a:rPr lang="cs-CZ" sz="2300" baseline="-25000" dirty="0" err="1" smtClean="0"/>
              <a:t>p</a:t>
            </a:r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– obsah podstavy</a:t>
            </a:r>
          </a:p>
          <a:p>
            <a:r>
              <a:rPr lang="cs-CZ" sz="2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</a:t>
            </a:r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– poloměr podstavy</a:t>
            </a:r>
          </a:p>
          <a:p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– výška válce</a:t>
            </a:r>
            <a:endParaRPr lang="cs-CZ" sz="23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06497" y="2717445"/>
            <a:ext cx="2074786" cy="49244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>
                <a:solidFill>
                  <a:schemeClr val="accent1">
                    <a:lumMod val="75000"/>
                  </a:schemeClr>
                </a:solidFill>
              </a:rPr>
              <a:t>V = </a:t>
            </a:r>
            <a:r>
              <a:rPr lang="el-GR" sz="2600" b="1" dirty="0">
                <a:solidFill>
                  <a:schemeClr val="accent1">
                    <a:lumMod val="75000"/>
                  </a:schemeClr>
                </a:solidFill>
              </a:rPr>
              <a:t>π</a:t>
            </a:r>
            <a:r>
              <a:rPr lang="cs-CZ" sz="2600" b="1" dirty="0">
                <a:solidFill>
                  <a:schemeClr val="accent1">
                    <a:lumMod val="75000"/>
                  </a:schemeClr>
                </a:solidFill>
              </a:rPr>
              <a:t>∙r</a:t>
            </a:r>
            <a:r>
              <a:rPr lang="cs-CZ" sz="2600" b="1" baseline="30000" dirty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2600" b="1" dirty="0">
                <a:solidFill>
                  <a:schemeClr val="accent1">
                    <a:lumMod val="75000"/>
                  </a:schemeClr>
                </a:solidFill>
              </a:rPr>
              <a:t>∙v</a:t>
            </a:r>
            <a:endParaRPr lang="cs-CZ" sz="26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7262" y="2511381"/>
            <a:ext cx="3626514" cy="2119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093850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960" y="209330"/>
            <a:ext cx="7543800" cy="679311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Příklady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24626" y="965915"/>
            <a:ext cx="8229600" cy="963612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arenR"/>
            </a:pPr>
            <a:r>
              <a:rPr lang="cs-CZ" sz="2600" dirty="0" smtClean="0"/>
              <a:t>Vypočítejte objem válce, </a:t>
            </a:r>
            <a:r>
              <a:rPr lang="cs-CZ" sz="2600" dirty="0" smtClean="0"/>
              <a:t>je-li </a:t>
            </a:r>
            <a:r>
              <a:rPr lang="cs-CZ" sz="2600" dirty="0" smtClean="0"/>
              <a:t>poloměr podstavy 4 cm a výška 6 cm.</a:t>
            </a:r>
          </a:p>
          <a:p>
            <a:pPr>
              <a:buFont typeface="Georgia" panose="02040502050405020303" pitchFamily="18" charset="0"/>
              <a:buNone/>
            </a:pPr>
            <a:endParaRPr lang="cs-CZ" sz="2600" dirty="0" smtClean="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22960" y="2172707"/>
            <a:ext cx="3095625" cy="129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sz="2600" dirty="0" smtClean="0">
                <a:latin typeface="+mn-lt"/>
              </a:rPr>
              <a:t>r </a:t>
            </a:r>
            <a:r>
              <a:rPr lang="cs-CZ" sz="2600" dirty="0">
                <a:latin typeface="+mn-lt"/>
              </a:rPr>
              <a:t>= </a:t>
            </a:r>
            <a:r>
              <a:rPr lang="cs-CZ" sz="2600" dirty="0" smtClean="0">
                <a:latin typeface="+mn-lt"/>
              </a:rPr>
              <a:t>4 cm</a:t>
            </a:r>
          </a:p>
          <a:p>
            <a:pPr eaLnBrk="1" hangingPunct="1"/>
            <a:r>
              <a:rPr lang="cs-CZ" sz="2600" dirty="0">
                <a:latin typeface="+mn-lt"/>
              </a:rPr>
              <a:t>v</a:t>
            </a:r>
            <a:r>
              <a:rPr lang="cs-CZ" sz="2600" dirty="0" smtClean="0">
                <a:latin typeface="+mn-lt"/>
              </a:rPr>
              <a:t> = 6 cm</a:t>
            </a:r>
            <a:endParaRPr lang="cs-CZ" sz="2600" dirty="0">
              <a:latin typeface="+mn-lt"/>
            </a:endParaRPr>
          </a:p>
          <a:p>
            <a:pPr eaLnBrk="1" hangingPunct="1"/>
            <a:r>
              <a:rPr lang="cs-CZ" sz="2600" u="sng" dirty="0" smtClean="0">
                <a:latin typeface="+mn-lt"/>
              </a:rPr>
              <a:t>V </a:t>
            </a:r>
            <a:r>
              <a:rPr lang="cs-CZ" sz="2600" u="sng" dirty="0">
                <a:latin typeface="+mn-lt"/>
              </a:rPr>
              <a:t>= ? </a:t>
            </a:r>
            <a:r>
              <a:rPr lang="cs-CZ" sz="2600" u="sng" dirty="0" smtClean="0">
                <a:latin typeface="+mn-lt"/>
              </a:rPr>
              <a:t>cm</a:t>
            </a:r>
            <a:r>
              <a:rPr lang="cs-CZ" sz="2600" u="sng" baseline="30000" dirty="0" smtClean="0">
                <a:latin typeface="+mn-lt"/>
              </a:rPr>
              <a:t>3</a:t>
            </a:r>
            <a:endParaRPr lang="cs-CZ" sz="2600" u="sng" baseline="30000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23299" y="2195944"/>
            <a:ext cx="3095625" cy="12926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600" dirty="0"/>
              <a:t>V</a:t>
            </a:r>
            <a:r>
              <a:rPr lang="cs-CZ" sz="2600" dirty="0" smtClean="0"/>
              <a:t> </a:t>
            </a:r>
            <a:r>
              <a:rPr lang="cs-CZ" sz="2600" dirty="0"/>
              <a:t>= </a:t>
            </a:r>
            <a:r>
              <a:rPr lang="el-GR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π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∙r</a:t>
            </a:r>
            <a:r>
              <a:rPr lang="cs-CZ" sz="2600" baseline="30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∙v</a:t>
            </a:r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defRPr/>
            </a:pP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</a:t>
            </a:r>
            <a:r>
              <a:rPr lang="cs-CZ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= 3,14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∙</a:t>
            </a:r>
            <a:r>
              <a:rPr lang="cs-CZ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  <a:r>
              <a:rPr lang="cs-CZ" sz="2600" baseline="30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∙6</a:t>
            </a:r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eaLnBrk="1" hangingPunct="1">
              <a:defRPr/>
            </a:pPr>
            <a:r>
              <a:rPr lang="cs-CZ" sz="2600" u="dbl" dirty="0" smtClean="0"/>
              <a:t>V </a:t>
            </a:r>
            <a:r>
              <a:rPr lang="cs-CZ" sz="2600" u="dbl" dirty="0"/>
              <a:t>= </a:t>
            </a:r>
            <a:r>
              <a:rPr lang="cs-CZ" sz="2600" u="dbl" dirty="0" smtClean="0"/>
              <a:t> 301,44 cm</a:t>
            </a:r>
            <a:r>
              <a:rPr lang="cs-CZ" sz="2600" u="dbl" baseline="30000" dirty="0" smtClean="0"/>
              <a:t>3</a:t>
            </a:r>
            <a:endParaRPr lang="cs-CZ" sz="2600" u="dbl" baseline="30000" dirty="0"/>
          </a:p>
        </p:txBody>
      </p:sp>
    </p:spTree>
    <p:extLst>
      <p:ext uri="{BB962C8B-B14F-4D97-AF65-F5344CB8AC3E}">
        <p14:creationId xmlns:p14="http://schemas.microsoft.com/office/powerpoint/2010/main" xmlns="" val="20698360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624626" y="965915"/>
            <a:ext cx="8229600" cy="963612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arenR" startAt="2"/>
            </a:pPr>
            <a:r>
              <a:rPr lang="cs-CZ" sz="2600" dirty="0" smtClean="0"/>
              <a:t>Vypočítejte výšku válce, </a:t>
            </a:r>
            <a:r>
              <a:rPr lang="cs-CZ" sz="2600" dirty="0" smtClean="0"/>
              <a:t>je-li </a:t>
            </a:r>
            <a:r>
              <a:rPr lang="cs-CZ" sz="2600" dirty="0" smtClean="0"/>
              <a:t>poloměr podstavy 5 dm a objem válce 314 dm</a:t>
            </a:r>
            <a:r>
              <a:rPr lang="cs-CZ" sz="2600" baseline="30000" dirty="0" smtClean="0"/>
              <a:t>3</a:t>
            </a:r>
            <a:r>
              <a:rPr lang="cs-CZ" sz="2600" dirty="0" smtClean="0"/>
              <a:t>.</a:t>
            </a:r>
          </a:p>
          <a:p>
            <a:pPr>
              <a:buFont typeface="Georgia" panose="02040502050405020303" pitchFamily="18" charset="0"/>
              <a:buNone/>
            </a:pPr>
            <a:endParaRPr lang="cs-CZ" sz="2600" dirty="0" smtClean="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22960" y="2172707"/>
            <a:ext cx="3095625" cy="129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sz="2600" dirty="0" smtClean="0">
                <a:latin typeface="+mn-lt"/>
              </a:rPr>
              <a:t>r </a:t>
            </a:r>
            <a:r>
              <a:rPr lang="cs-CZ" sz="2600" dirty="0">
                <a:latin typeface="+mn-lt"/>
              </a:rPr>
              <a:t>= 5</a:t>
            </a:r>
            <a:r>
              <a:rPr lang="cs-CZ" sz="2600" dirty="0" smtClean="0">
                <a:latin typeface="+mn-lt"/>
              </a:rPr>
              <a:t> dm</a:t>
            </a:r>
          </a:p>
          <a:p>
            <a:r>
              <a:rPr lang="cs-CZ" sz="2600" dirty="0">
                <a:latin typeface="+mn-lt"/>
              </a:rPr>
              <a:t>V = </a:t>
            </a:r>
            <a:r>
              <a:rPr lang="cs-CZ" sz="2600" dirty="0" smtClean="0">
                <a:latin typeface="+mn-lt"/>
              </a:rPr>
              <a:t>314 dm</a:t>
            </a:r>
            <a:r>
              <a:rPr lang="cs-CZ" sz="2600" baseline="30000" dirty="0" smtClean="0">
                <a:latin typeface="+mn-lt"/>
              </a:rPr>
              <a:t>3</a:t>
            </a:r>
            <a:endParaRPr lang="cs-CZ" sz="2600" baseline="30000" dirty="0">
              <a:latin typeface="+mn-lt"/>
            </a:endParaRPr>
          </a:p>
          <a:p>
            <a:pPr eaLnBrk="1" hangingPunct="1"/>
            <a:r>
              <a:rPr lang="cs-CZ" sz="2600" u="sng" dirty="0" smtClean="0">
                <a:latin typeface="+mn-lt"/>
              </a:rPr>
              <a:t>v = ? dm</a:t>
            </a:r>
            <a:endParaRPr lang="cs-CZ" sz="2600" u="sng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23299" y="2195944"/>
            <a:ext cx="3095625" cy="12926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600" dirty="0"/>
              <a:t>V</a:t>
            </a:r>
            <a:r>
              <a:rPr lang="cs-CZ" sz="2600" dirty="0" smtClean="0"/>
              <a:t> </a:t>
            </a:r>
            <a:r>
              <a:rPr lang="cs-CZ" sz="2600" dirty="0"/>
              <a:t>= </a:t>
            </a:r>
            <a:r>
              <a:rPr lang="el-GR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π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∙r</a:t>
            </a:r>
            <a:r>
              <a:rPr lang="cs-CZ" sz="2600" baseline="30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∙v</a:t>
            </a:r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defRPr/>
            </a:pP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314 </a:t>
            </a:r>
            <a:r>
              <a:rPr lang="cs-CZ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= 3,14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∙</a:t>
            </a:r>
            <a:r>
              <a:rPr lang="cs-CZ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5</a:t>
            </a:r>
            <a:r>
              <a:rPr lang="cs-CZ" sz="2600" baseline="30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∙v</a:t>
            </a:r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eaLnBrk="1" hangingPunct="1">
              <a:defRPr/>
            </a:pPr>
            <a:r>
              <a:rPr lang="cs-CZ" sz="2600" u="dbl" dirty="0"/>
              <a:t>v</a:t>
            </a:r>
            <a:r>
              <a:rPr lang="cs-CZ" sz="2600" u="dbl" dirty="0" smtClean="0"/>
              <a:t> </a:t>
            </a:r>
            <a:r>
              <a:rPr lang="cs-CZ" sz="2600" u="dbl" dirty="0"/>
              <a:t>= </a:t>
            </a:r>
            <a:r>
              <a:rPr lang="cs-CZ" sz="2600" u="dbl" dirty="0" smtClean="0"/>
              <a:t> 4 dm</a:t>
            </a:r>
            <a:endParaRPr lang="cs-CZ" sz="2600" u="dbl" baseline="30000" dirty="0"/>
          </a:p>
        </p:txBody>
      </p:sp>
    </p:spTree>
    <p:extLst>
      <p:ext uri="{BB962C8B-B14F-4D97-AF65-F5344CB8AC3E}">
        <p14:creationId xmlns:p14="http://schemas.microsoft.com/office/powerpoint/2010/main" xmlns="" val="3658376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624626" y="965915"/>
            <a:ext cx="8229600" cy="963612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arenR" startAt="3"/>
            </a:pPr>
            <a:r>
              <a:rPr lang="cs-CZ" sz="2600" dirty="0" smtClean="0"/>
              <a:t>Vypočítejte poloměr podstavy válce, </a:t>
            </a:r>
            <a:r>
              <a:rPr lang="cs-CZ" sz="2600" dirty="0" smtClean="0"/>
              <a:t>je-li </a:t>
            </a:r>
            <a:r>
              <a:rPr lang="cs-CZ" sz="2600" dirty="0" smtClean="0"/>
              <a:t>výška 5 cm a objem válce 1 004,8 cm</a:t>
            </a:r>
            <a:r>
              <a:rPr lang="cs-CZ" sz="2600" baseline="30000" dirty="0" smtClean="0"/>
              <a:t>3</a:t>
            </a:r>
            <a:r>
              <a:rPr lang="cs-CZ" sz="2600" dirty="0" smtClean="0"/>
              <a:t>.</a:t>
            </a:r>
          </a:p>
          <a:p>
            <a:pPr>
              <a:buFont typeface="Georgia" panose="02040502050405020303" pitchFamily="18" charset="0"/>
              <a:buNone/>
            </a:pPr>
            <a:endParaRPr lang="cs-CZ" sz="2600" dirty="0" smtClean="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22960" y="2172707"/>
            <a:ext cx="3095625" cy="129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sz="2600" dirty="0">
                <a:latin typeface="+mn-lt"/>
              </a:rPr>
              <a:t>v</a:t>
            </a:r>
            <a:r>
              <a:rPr lang="cs-CZ" sz="2600" dirty="0" smtClean="0">
                <a:latin typeface="+mn-lt"/>
              </a:rPr>
              <a:t> </a:t>
            </a:r>
            <a:r>
              <a:rPr lang="cs-CZ" sz="2600" dirty="0">
                <a:latin typeface="+mn-lt"/>
              </a:rPr>
              <a:t>= 5</a:t>
            </a:r>
            <a:r>
              <a:rPr lang="cs-CZ" sz="2600" dirty="0" smtClean="0">
                <a:latin typeface="+mn-lt"/>
              </a:rPr>
              <a:t> cm</a:t>
            </a:r>
          </a:p>
          <a:p>
            <a:r>
              <a:rPr lang="cs-CZ" sz="2600" dirty="0">
                <a:latin typeface="+mn-lt"/>
              </a:rPr>
              <a:t>V = </a:t>
            </a:r>
            <a:r>
              <a:rPr lang="cs-CZ" sz="2600" dirty="0" smtClean="0">
                <a:latin typeface="+mn-lt"/>
              </a:rPr>
              <a:t>1 004,8 cm</a:t>
            </a:r>
            <a:r>
              <a:rPr lang="cs-CZ" sz="2600" baseline="30000" dirty="0" smtClean="0">
                <a:latin typeface="+mn-lt"/>
              </a:rPr>
              <a:t>3</a:t>
            </a:r>
            <a:endParaRPr lang="cs-CZ" sz="2600" baseline="30000" dirty="0">
              <a:latin typeface="+mn-lt"/>
            </a:endParaRPr>
          </a:p>
          <a:p>
            <a:pPr eaLnBrk="1" hangingPunct="1"/>
            <a:r>
              <a:rPr lang="cs-CZ" sz="2600" u="sng" dirty="0">
                <a:latin typeface="+mn-lt"/>
              </a:rPr>
              <a:t>r</a:t>
            </a:r>
            <a:r>
              <a:rPr lang="cs-CZ" sz="2600" u="sng" dirty="0" smtClean="0">
                <a:latin typeface="+mn-lt"/>
              </a:rPr>
              <a:t> = ? cm</a:t>
            </a:r>
            <a:endParaRPr lang="cs-CZ" sz="2600" u="sng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23299" y="2195944"/>
            <a:ext cx="3095625" cy="1692771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600" dirty="0"/>
              <a:t>V</a:t>
            </a:r>
            <a:r>
              <a:rPr lang="cs-CZ" sz="2600" dirty="0" smtClean="0"/>
              <a:t> </a:t>
            </a:r>
            <a:r>
              <a:rPr lang="cs-CZ" sz="2600" dirty="0"/>
              <a:t>= </a:t>
            </a:r>
            <a:r>
              <a:rPr lang="el-GR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π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∙r</a:t>
            </a:r>
            <a:r>
              <a:rPr lang="cs-CZ" sz="2600" baseline="30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∙v</a:t>
            </a:r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defRPr/>
            </a:pP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1 004,8 = </a:t>
            </a:r>
            <a:r>
              <a:rPr lang="cs-CZ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3,14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∙</a:t>
            </a:r>
            <a:r>
              <a:rPr lang="cs-CZ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</a:t>
            </a:r>
            <a:r>
              <a:rPr lang="cs-CZ" sz="2600" baseline="30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∙5</a:t>
            </a:r>
          </a:p>
          <a:p>
            <a:pPr>
              <a:defRPr/>
            </a:pPr>
            <a:r>
              <a:rPr lang="cs-CZ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</a:t>
            </a:r>
            <a:r>
              <a:rPr lang="cs-CZ" sz="2600" baseline="30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64</a:t>
            </a:r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eaLnBrk="1" hangingPunct="1">
              <a:defRPr/>
            </a:pPr>
            <a:r>
              <a:rPr lang="cs-CZ" sz="2600" u="dbl" dirty="0" smtClean="0"/>
              <a:t>r </a:t>
            </a:r>
            <a:r>
              <a:rPr lang="cs-CZ" sz="2600" u="dbl" dirty="0"/>
              <a:t>= </a:t>
            </a:r>
            <a:r>
              <a:rPr lang="cs-CZ" sz="2600" u="dbl" dirty="0" smtClean="0"/>
              <a:t> 8 cm</a:t>
            </a:r>
            <a:endParaRPr lang="cs-CZ" sz="2600" u="dbl" baseline="30000" dirty="0"/>
          </a:p>
        </p:txBody>
      </p:sp>
    </p:spTree>
    <p:extLst>
      <p:ext uri="{BB962C8B-B14F-4D97-AF65-F5344CB8AC3E}">
        <p14:creationId xmlns:p14="http://schemas.microsoft.com/office/powerpoint/2010/main" xmlns="" val="2480029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624626" y="965915"/>
            <a:ext cx="8229600" cy="963612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arenR" startAt="4"/>
            </a:pPr>
            <a:r>
              <a:rPr lang="cs-CZ" sz="2600" dirty="0" smtClean="0"/>
              <a:t>Vypočítejte povrch a objem válce, je-li průměr podstavy 1,6 dm a výška 12 cm.</a:t>
            </a:r>
          </a:p>
          <a:p>
            <a:pPr>
              <a:buFont typeface="Georgia" panose="02040502050405020303" pitchFamily="18" charset="0"/>
              <a:buNone/>
            </a:pPr>
            <a:endParaRPr lang="cs-CZ" sz="2600" dirty="0" smtClean="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22959" y="2172707"/>
            <a:ext cx="4186923" cy="16927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sz="2600" dirty="0" smtClean="0">
                <a:latin typeface="+mn-lt"/>
              </a:rPr>
              <a:t>d </a:t>
            </a:r>
            <a:r>
              <a:rPr lang="cs-CZ" sz="2600" dirty="0">
                <a:latin typeface="+mn-lt"/>
              </a:rPr>
              <a:t>= </a:t>
            </a:r>
            <a:r>
              <a:rPr lang="cs-CZ" sz="2600" dirty="0" smtClean="0">
                <a:latin typeface="+mn-lt"/>
              </a:rPr>
              <a:t>1,6 dm = 16 cm (r = 8 cm)</a:t>
            </a:r>
          </a:p>
          <a:p>
            <a:pPr eaLnBrk="1" hangingPunct="1"/>
            <a:r>
              <a:rPr lang="cs-CZ" sz="2600" dirty="0">
                <a:latin typeface="+mn-lt"/>
              </a:rPr>
              <a:t>v</a:t>
            </a:r>
            <a:r>
              <a:rPr lang="cs-CZ" sz="2600" dirty="0" smtClean="0">
                <a:latin typeface="+mn-lt"/>
              </a:rPr>
              <a:t> = 12 cm</a:t>
            </a:r>
          </a:p>
          <a:p>
            <a:r>
              <a:rPr lang="cs-CZ" sz="2600" dirty="0">
                <a:latin typeface="+mn-lt"/>
              </a:rPr>
              <a:t>S</a:t>
            </a:r>
            <a:r>
              <a:rPr lang="cs-CZ" sz="2600" dirty="0" smtClean="0">
                <a:latin typeface="+mn-lt"/>
              </a:rPr>
              <a:t> </a:t>
            </a:r>
            <a:r>
              <a:rPr lang="cs-CZ" sz="2600" dirty="0">
                <a:latin typeface="+mn-lt"/>
              </a:rPr>
              <a:t>= </a:t>
            </a:r>
            <a:r>
              <a:rPr lang="cs-CZ" sz="2600" dirty="0" smtClean="0">
                <a:latin typeface="+mn-lt"/>
              </a:rPr>
              <a:t>? cm</a:t>
            </a:r>
            <a:r>
              <a:rPr lang="cs-CZ" sz="2600" baseline="30000" dirty="0">
                <a:latin typeface="+mn-lt"/>
              </a:rPr>
              <a:t>2</a:t>
            </a:r>
          </a:p>
          <a:p>
            <a:r>
              <a:rPr lang="cs-CZ" sz="2600" u="sng" dirty="0">
                <a:latin typeface="+mn-lt"/>
              </a:rPr>
              <a:t>V = ? cm</a:t>
            </a:r>
            <a:r>
              <a:rPr lang="cs-CZ" sz="2600" u="sng" baseline="30000" dirty="0">
                <a:latin typeface="+mn-lt"/>
              </a:rPr>
              <a:t>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314971" y="4372474"/>
            <a:ext cx="3095625" cy="12926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600" dirty="0"/>
              <a:t>V</a:t>
            </a:r>
            <a:r>
              <a:rPr lang="cs-CZ" sz="2600" dirty="0" smtClean="0"/>
              <a:t> </a:t>
            </a:r>
            <a:r>
              <a:rPr lang="cs-CZ" sz="2600" dirty="0"/>
              <a:t>= </a:t>
            </a:r>
            <a:r>
              <a:rPr lang="el-GR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π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∙r</a:t>
            </a:r>
            <a:r>
              <a:rPr lang="cs-CZ" sz="2600" baseline="30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∙v</a:t>
            </a:r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defRPr/>
            </a:pP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V= </a:t>
            </a:r>
            <a:r>
              <a:rPr lang="cs-CZ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3,14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∙</a:t>
            </a:r>
            <a:r>
              <a:rPr lang="cs-CZ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8</a:t>
            </a:r>
            <a:r>
              <a:rPr lang="cs-CZ" sz="2600" baseline="30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∙12</a:t>
            </a:r>
          </a:p>
          <a:p>
            <a:pPr>
              <a:defRPr/>
            </a:pPr>
            <a:r>
              <a:rPr lang="cs-CZ" sz="2600" u="dbl" dirty="0" smtClean="0"/>
              <a:t>V </a:t>
            </a:r>
            <a:r>
              <a:rPr lang="cs-CZ" sz="2600" u="dbl" dirty="0"/>
              <a:t>= </a:t>
            </a:r>
            <a:r>
              <a:rPr lang="cs-CZ" sz="2600" u="dbl" dirty="0" smtClean="0"/>
              <a:t>  2 411,52 </a:t>
            </a:r>
            <a:r>
              <a:rPr lang="cs-CZ" sz="2600" u="dbl" dirty="0"/>
              <a:t>cm</a:t>
            </a:r>
            <a:r>
              <a:rPr lang="cs-CZ" sz="2600" u="dbl" baseline="30000" dirty="0"/>
              <a:t>3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22959" y="4455183"/>
            <a:ext cx="3803270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600" dirty="0"/>
              <a:t>S</a:t>
            </a:r>
            <a:r>
              <a:rPr lang="cs-CZ" sz="2600" dirty="0" smtClean="0"/>
              <a:t> </a:t>
            </a:r>
            <a:r>
              <a:rPr lang="cs-CZ" sz="2600" dirty="0"/>
              <a:t>= </a:t>
            </a:r>
            <a:r>
              <a:rPr lang="cs-CZ" sz="2600" dirty="0" smtClean="0"/>
              <a:t>2</a:t>
            </a:r>
            <a:r>
              <a:rPr lang="el-GR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π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r(r + v)</a:t>
            </a:r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defRPr/>
            </a:pPr>
            <a:r>
              <a:rPr lang="cs-CZ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= 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2∙3,14∙8(8 + 12)</a:t>
            </a:r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eaLnBrk="1" hangingPunct="1">
              <a:defRPr/>
            </a:pPr>
            <a:r>
              <a:rPr lang="cs-CZ" sz="2600" u="dbl" dirty="0"/>
              <a:t>S</a:t>
            </a:r>
            <a:r>
              <a:rPr lang="cs-CZ" sz="2600" u="dbl" dirty="0" smtClean="0"/>
              <a:t> </a:t>
            </a:r>
            <a:r>
              <a:rPr lang="cs-CZ" sz="2600" u="dbl" dirty="0"/>
              <a:t>= </a:t>
            </a:r>
            <a:r>
              <a:rPr lang="cs-CZ" sz="2600" u="dbl" dirty="0" smtClean="0"/>
              <a:t>1 004,8 cm</a:t>
            </a:r>
            <a:r>
              <a:rPr lang="cs-CZ" sz="2600" u="dbl" baseline="30000" dirty="0" smtClean="0"/>
              <a:t>2</a:t>
            </a:r>
            <a:endParaRPr lang="cs-CZ" sz="2600" u="dbl" dirty="0"/>
          </a:p>
        </p:txBody>
      </p:sp>
    </p:spTree>
    <p:extLst>
      <p:ext uri="{BB962C8B-B14F-4D97-AF65-F5344CB8AC3E}">
        <p14:creationId xmlns:p14="http://schemas.microsoft.com/office/powerpoint/2010/main" xmlns="" val="1530478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sz="1600" dirty="0" smtClean="0"/>
              <a:t> Obrázky – galerie MS Office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1600" dirty="0" smtClean="0"/>
              <a:t> Autorem materiálu a všech jeho částí, pokud není uvedeno jinak, je Mgr. Markéta Chlubnová.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59114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ktiva">
  <a:themeElements>
    <a:clrScheme name="Retrospektiva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ktiva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ktiv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Retrospect" id="{5F128B03-DCCA-4EEB-AB3B-CF2899314A46}" vid="{D26EA377-59BD-4C9C-9D94-EE8416EE4C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421</TotalTime>
  <Words>614</Words>
  <Application>Microsoft Office PowerPoint</Application>
  <PresentationFormat>Předvádění na obrazovce (4:3)</PresentationFormat>
  <Paragraphs>118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Retrospektiva</vt:lpstr>
      <vt:lpstr>Snímek 1</vt:lpstr>
      <vt:lpstr>VÁLEC</vt:lpstr>
      <vt:lpstr>Válec v běžném životě</vt:lpstr>
      <vt:lpstr>Válec – základní pojmy:</vt:lpstr>
      <vt:lpstr>Síť válce:</vt:lpstr>
      <vt:lpstr>Příklady</vt:lpstr>
      <vt:lpstr>Snímek 7</vt:lpstr>
      <vt:lpstr>Povrch válce</vt:lpstr>
      <vt:lpstr>Příklady</vt:lpstr>
      <vt:lpstr>Snímek 10</vt:lpstr>
      <vt:lpstr>Objem válce</vt:lpstr>
      <vt:lpstr>Příklady</vt:lpstr>
      <vt:lpstr>Snímek 13</vt:lpstr>
      <vt:lpstr>Snímek 14</vt:lpstr>
      <vt:lpstr>Snímek 15</vt:lpstr>
      <vt:lpstr>Citace a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VÁLEC</dc:title>
  <dc:creator>Mgr. Markéta Chlubnová</dc:creator>
  <cp:lastModifiedBy>Dum</cp:lastModifiedBy>
  <cp:revision>58</cp:revision>
  <dcterms:created xsi:type="dcterms:W3CDTF">2014-03-28T21:25:34Z</dcterms:created>
  <dcterms:modified xsi:type="dcterms:W3CDTF">2014-04-16T18:30:16Z</dcterms:modified>
</cp:coreProperties>
</file>