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51" d="100"/>
          <a:sy n="51" d="100"/>
        </p:scale>
        <p:origin x="-9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FFDD7C4-0421-4596-8876-6D750233254A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3B424B6-7773-460A-B009-330EC74CC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C6B429-5F33-4CDB-9336-A9CB76038A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F1BA79D-E01B-4D09-8358-81611366D4E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72BE9E-E4F5-4BE2-8CC6-DBD576FD5AF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97DB42-9DB1-4E59-9EB6-014716A082C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3282D0-93FC-4747-A742-EDD2E0E71AE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743BEA-1D38-4151-BCCE-2BFC7E766A8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DD9988D-404F-4C4C-ACB7-9CDF077E5D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EEE55FB-A0AE-4C51-81AB-74A7FC5747A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4AE937-E440-477A-ADD2-E674CD69AD9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9945A-DF0D-43EB-BE53-6E20F7E98E20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9DDE97-E6E6-4E85-AAF8-8254EED59D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DA6FC-3AE4-4D3B-AFE9-BFEFD1C3887C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34F6E-0805-4470-BFC8-47B7313B5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424F1-6039-4640-8A0D-705CBD3361C1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D9D00-3FB1-4F19-BDDB-57BAA6A157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7CDA2-1813-41D3-AF93-28BB8F9F1DDF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2744B-FD31-4E81-AB43-0755D0DC1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33606-DFED-4739-9805-84A0A1BD8626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BDBAC-BE24-4A2E-B585-93A66117C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E84B0-739A-41EC-8F96-24F67575B323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13DA0-A40F-42BA-971D-ADD9C977D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2E8C4-0EFC-4E8F-B447-C2C39B46581C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C7C4B-3FB5-4DDE-B59F-CAAECB17CF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B854D-E1CA-41B1-8002-F6D189580232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A4773-D7C1-44C9-ACBC-54061656E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EFDDA-6751-4DCD-B589-B96B7290EA55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F24D4-64D6-41F6-9ED9-24B7A5E8F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FD899-43D3-45CF-8FFB-AA9FE743DFD3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14E09-844B-495B-BD02-78FDA995AE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6FA7A-D51A-4B87-BD28-7605AF54B578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583CD-D3A7-41CA-AF67-2B14687755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576EA2-F133-4EBC-A368-18AA95C13B5E}" type="datetimeFigureOut">
              <a:rPr lang="cs-CZ"/>
              <a:pPr>
                <a:defRPr/>
              </a:pPr>
              <a:t>31.3.2012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C950E0-851C-4CA0-B5A9-ED16BE8BB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ransition>
    <p:wipe dir="r"/>
  </p:transition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237288"/>
            <a:ext cx="6838950" cy="287337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684213" y="6597650"/>
            <a:ext cx="4751387" cy="71438"/>
          </a:xfrm>
        </p:spPr>
        <p:txBody>
          <a:bodyPr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4339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333375"/>
            <a:ext cx="6624637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650" y="2420938"/>
          <a:ext cx="7129463" cy="35179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16.3.2012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VY_32_INOVACE_14_DĚJEPIS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Renesance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Renesance </a:t>
            </a:r>
            <a:endParaRPr lang="cs-CZ" b="1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None/>
            </a:pPr>
            <a:r>
              <a:rPr lang="cs-CZ" b="1" smtClean="0"/>
              <a:t>Odpověz na otázky: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b="1" smtClean="0"/>
              <a:t>1. Z jakých zdrojů vycházela renesance?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smtClean="0"/>
              <a:t>        a) z myšlenek  křesťanství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smtClean="0"/>
              <a:t>        b) z antické kultury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smtClean="0"/>
              <a:t>        c) z nároků císařů na světovládu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b="1" smtClean="0"/>
              <a:t>2. Ve které zemi se renesance zrodila?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b="1" smtClean="0"/>
              <a:t>       </a:t>
            </a:r>
            <a:r>
              <a:rPr lang="cs-CZ" sz="2400" smtClean="0"/>
              <a:t>  a) ve Francii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b="1" smtClean="0"/>
              <a:t>         </a:t>
            </a:r>
            <a:r>
              <a:rPr lang="cs-CZ" sz="2400" smtClean="0"/>
              <a:t>b) v Anglii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2400" smtClean="0"/>
              <a:t>         c) v Itálii</a:t>
            </a:r>
          </a:p>
          <a:p>
            <a:pPr marL="514350" indent="-514350">
              <a:buFont typeface="Wingdings 2" pitchFamily="18" charset="2"/>
              <a:buNone/>
            </a:pPr>
            <a:endParaRPr lang="cs-CZ" smtClean="0"/>
          </a:p>
          <a:p>
            <a:pPr marL="514350" indent="-514350">
              <a:buFont typeface="Wingdings 2" pitchFamily="18" charset="2"/>
              <a:buAutoNum type="arabicPeriod"/>
            </a:pPr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Řešení:</a:t>
            </a:r>
          </a:p>
        </p:txBody>
      </p:sp>
      <p:sp>
        <p:nvSpPr>
          <p:cNvPr id="18435" name="Obdélník 3"/>
          <p:cNvSpPr>
            <a:spLocks noChangeArrowheads="1"/>
          </p:cNvSpPr>
          <p:nvPr/>
        </p:nvSpPr>
        <p:spPr bwMode="auto">
          <a:xfrm>
            <a:off x="611188" y="2274888"/>
            <a:ext cx="6246812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sz="2400" b="1">
                <a:latin typeface="Franklin Gothic Book" pitchFamily="34" charset="0"/>
              </a:rPr>
              <a:t>Z jakých zdrojů vycházela renesance?</a:t>
            </a:r>
          </a:p>
          <a:p>
            <a:pPr marL="514350" indent="-514350"/>
            <a:r>
              <a:rPr lang="cs-CZ" sz="2400">
                <a:latin typeface="Franklin Gothic Book" pitchFamily="34" charset="0"/>
              </a:rPr>
              <a:t>        a) z myšlenek  křesťanství</a:t>
            </a:r>
          </a:p>
          <a:p>
            <a:pPr marL="514350" indent="-514350"/>
            <a:r>
              <a:rPr lang="cs-CZ" sz="2400">
                <a:latin typeface="Franklin Gothic Book" pitchFamily="34" charset="0"/>
              </a:rPr>
              <a:t>        </a:t>
            </a:r>
            <a:r>
              <a:rPr lang="cs-CZ" sz="2400">
                <a:solidFill>
                  <a:srgbClr val="FF0000"/>
                </a:solidFill>
                <a:latin typeface="Franklin Gothic Book" pitchFamily="34" charset="0"/>
              </a:rPr>
              <a:t>b) z antické kultury</a:t>
            </a:r>
          </a:p>
          <a:p>
            <a:pPr marL="514350" indent="-514350"/>
            <a:r>
              <a:rPr lang="cs-CZ" sz="2400">
                <a:latin typeface="Franklin Gothic Book" pitchFamily="34" charset="0"/>
              </a:rPr>
              <a:t>        c) z nároků císařů na světovládu</a:t>
            </a:r>
          </a:p>
          <a:p>
            <a:pPr marL="514350" indent="-514350"/>
            <a:r>
              <a:rPr lang="cs-CZ" sz="2400" b="1">
                <a:latin typeface="Franklin Gothic Book" pitchFamily="34" charset="0"/>
              </a:rPr>
              <a:t>2. Ve které zemi se renesance zrodila?</a:t>
            </a:r>
          </a:p>
          <a:p>
            <a:pPr marL="514350" indent="-514350"/>
            <a:r>
              <a:rPr lang="cs-CZ" sz="2400" b="1">
                <a:latin typeface="Franklin Gothic Book" pitchFamily="34" charset="0"/>
              </a:rPr>
              <a:t>       </a:t>
            </a:r>
            <a:r>
              <a:rPr lang="cs-CZ" sz="2400">
                <a:latin typeface="Franklin Gothic Book" pitchFamily="34" charset="0"/>
              </a:rPr>
              <a:t>  a) ve Francii</a:t>
            </a:r>
          </a:p>
          <a:p>
            <a:pPr marL="514350" indent="-514350"/>
            <a:r>
              <a:rPr lang="cs-CZ" sz="2400" b="1">
                <a:latin typeface="Franklin Gothic Book" pitchFamily="34" charset="0"/>
              </a:rPr>
              <a:t>         </a:t>
            </a:r>
            <a:r>
              <a:rPr lang="cs-CZ" sz="2400">
                <a:latin typeface="Franklin Gothic Book" pitchFamily="34" charset="0"/>
              </a:rPr>
              <a:t>b) v Anglii</a:t>
            </a:r>
          </a:p>
          <a:p>
            <a:pPr marL="514350" indent="-514350"/>
            <a:r>
              <a:rPr lang="cs-CZ" sz="2400">
                <a:latin typeface="Franklin Gothic Book" pitchFamily="34" charset="0"/>
              </a:rPr>
              <a:t>         </a:t>
            </a:r>
            <a:r>
              <a:rPr lang="cs-CZ" sz="2400">
                <a:solidFill>
                  <a:srgbClr val="FF0000"/>
                </a:solidFill>
                <a:latin typeface="Franklin Gothic Book" pitchFamily="34" charset="0"/>
              </a:rPr>
              <a:t>c) v Itálii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Přiřaď umělce k jeho oboru: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M. </a:t>
            </a:r>
            <a:r>
              <a:rPr lang="cs-CZ" dirty="0" err="1" smtClean="0"/>
              <a:t>Koperník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L. </a:t>
            </a:r>
            <a:r>
              <a:rPr lang="cs-CZ" dirty="0" err="1"/>
              <a:t>d</a:t>
            </a:r>
            <a:r>
              <a:rPr lang="cs-CZ" dirty="0" err="1" smtClean="0"/>
              <a:t>a</a:t>
            </a:r>
            <a:r>
              <a:rPr lang="cs-CZ" dirty="0" smtClean="0"/>
              <a:t> Vinci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Rafael </a:t>
            </a:r>
            <a:r>
              <a:rPr lang="cs-CZ" dirty="0" err="1" smtClean="0"/>
              <a:t>Santi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S. </a:t>
            </a:r>
            <a:r>
              <a:rPr lang="cs-CZ" smtClean="0"/>
              <a:t>Botticelli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(</a:t>
            </a:r>
            <a:r>
              <a:rPr lang="cs-CZ" b="1" dirty="0" smtClean="0"/>
              <a:t>Všestranný umělec, malíř, </a:t>
            </a:r>
            <a:r>
              <a:rPr lang="cs-CZ" b="1" dirty="0" err="1" smtClean="0"/>
              <a:t>malíř</a:t>
            </a:r>
            <a:r>
              <a:rPr lang="cs-CZ" b="1" dirty="0" smtClean="0"/>
              <a:t> a architekt, astronom )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Řešení: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M. Koperník                          - astronom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L. da Vinci                              - všestranný umělec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Michelangelo Buonarotti   - všestranný umělec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Rafael Santi                          - malíř a architekt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S. Botticelli                           - malíř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484313"/>
            <a:ext cx="8229600" cy="4525962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V 15. století se konfrontují dva pohledy na svět a na život. Doplň správný název.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věří v člověka, v jeho schopnosti,        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ideálem je zdravý, tělesně a duševně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svěží člověk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soustřeďuje pozornost na posmrtný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život,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učí, že se člověk nesmí protivit vůli        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                                                               boží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             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539750" y="2708275"/>
            <a:ext cx="2952750" cy="792163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539750" y="4005263"/>
            <a:ext cx="2952750" cy="86360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000" smtClean="0"/>
              <a:t> </a:t>
            </a:r>
            <a:r>
              <a:rPr lang="cs-CZ" b="1" smtClean="0"/>
              <a:t>Řešení: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věří v člověka, v jeho              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schopnosti,        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ideálem je zdravý, tělesně 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a duševně svěží člověk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soustřeďuje pozornost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 na posmrtný život,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učí, že se člověk nesmí protivit vůli      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                                                 boží </a:t>
            </a:r>
          </a:p>
        </p:txBody>
      </p:sp>
      <p:sp>
        <p:nvSpPr>
          <p:cNvPr id="4" name="Pětiúhelník 3"/>
          <p:cNvSpPr/>
          <p:nvPr/>
        </p:nvSpPr>
        <p:spPr>
          <a:xfrm>
            <a:off x="755650" y="2565400"/>
            <a:ext cx="2879725" cy="792163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HUMANISMUS</a:t>
            </a: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827088" y="4005263"/>
            <a:ext cx="2881312" cy="84455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KATOLICISMUS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Kdo je autorem těchto děl</a:t>
            </a:r>
            <a:r>
              <a:rPr lang="cs-CZ" b="1" smtClean="0">
                <a:latin typeface="Arial" charset="0"/>
              </a:rPr>
              <a:t>?</a:t>
            </a:r>
          </a:p>
          <a:p>
            <a:pPr>
              <a:buFont typeface="Wingdings 2" pitchFamily="18" charset="2"/>
              <a:buNone/>
            </a:pPr>
            <a:endParaRPr lang="cs-CZ" b="1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Socha Davida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Obraz Mony Lisy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Řešení: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Socha Davida             - Michelangelo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Obraz Mony Lisy       - Leonardo da Vinci</a:t>
            </a:r>
          </a:p>
          <a:p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b="1" smtClean="0"/>
              <a:t>Zdroj: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Vlastní tvorba</a:t>
            </a:r>
          </a:p>
          <a:p>
            <a:pPr marL="0" indent="0">
              <a:buFont typeface="Wingdings 2" pitchFamily="18" charset="2"/>
              <a:buNone/>
            </a:pPr>
            <a:r>
              <a:rPr lang="cs-CZ" b="1" smtClean="0"/>
              <a:t>Anotace: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Žáci si zopakují kapitolu humanismu a renesance a prověří znalosti formou úkolů.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</TotalTime>
  <Words>267</Words>
  <Application>Microsoft Office PowerPoint</Application>
  <PresentationFormat>On-screen Show (4:3)</PresentationFormat>
  <Paragraphs>86</Paragraphs>
  <Slides>10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10</vt:i4>
      </vt:variant>
    </vt:vector>
  </HeadingPairs>
  <TitlesOfParts>
    <vt:vector size="25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DUM</cp:lastModifiedBy>
  <cp:revision>14</cp:revision>
  <dcterms:created xsi:type="dcterms:W3CDTF">2011-10-25T08:28:12Z</dcterms:created>
  <dcterms:modified xsi:type="dcterms:W3CDTF">2012-03-31T14:55:53Z</dcterms:modified>
</cp:coreProperties>
</file>