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8" r:id="rId5"/>
    <p:sldId id="260" r:id="rId6"/>
    <p:sldId id="261" r:id="rId7"/>
    <p:sldId id="264" r:id="rId8"/>
    <p:sldId id="284" r:id="rId9"/>
    <p:sldId id="285" r:id="rId10"/>
    <p:sldId id="287" r:id="rId11"/>
    <p:sldId id="266" r:id="rId12"/>
    <p:sldId id="25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6740" autoAdjust="0"/>
    <p:restoredTop sz="84253" autoAdjust="0"/>
  </p:normalViewPr>
  <p:slideViewPr>
    <p:cSldViewPr>
      <p:cViewPr>
        <p:scale>
          <a:sx n="81" d="100"/>
          <a:sy n="81" d="100"/>
        </p:scale>
        <p:origin x="-822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youtube.com/watch?v=ojHqLW_AS4Y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redir.netcentrum.cz/?noaudit&amp;url=http://cs.wikipedia.org/wiki/Salto_%C3%81ngel" TargetMode="External"/><Relationship Id="rId13" Type="http://schemas.openxmlformats.org/officeDocument/2006/relationships/hyperlink" Target="http://stirile.rol.ro/imaginile-care-te-vor-lasa-fara-respiratie-vezi-aici-cea-mai-inalta-cascada-din-lume-foto-video-851825.html" TargetMode="External"/><Relationship Id="rId3" Type="http://schemas.openxmlformats.org/officeDocument/2006/relationships/hyperlink" Target="http://redir.netcentrum.cz/?noaudit&amp;url=http://www.photoearth.cz/clanek-venezuela-ztraceny-svet/" TargetMode="External"/><Relationship Id="rId7" Type="http://schemas.openxmlformats.org/officeDocument/2006/relationships/hyperlink" Target="http://redir.netcentrum.cz/?noaudit&amp;url=http://www.quido.cz/priroda/salto_angel.html" TargetMode="External"/><Relationship Id="rId12" Type="http://schemas.openxmlformats.org/officeDocument/2006/relationships/hyperlink" Target="http://angel-ecotours.com/work/canaima-national-park-and-angel-falls-trip/" TargetMode="External"/><Relationship Id="rId2" Type="http://schemas.openxmlformats.org/officeDocument/2006/relationships/hyperlink" Target="http://redir.netcentrum.cz/?noaudit&amp;url=http://cs.wikipedia.org/wiki/N%C3%A1rodn%C3%AD_park_Canaim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dir.netcentrum.cz/?noaudit&amp;url=http://cs.wikipedia.org/wiki/Roraima_(hora" TargetMode="External"/><Relationship Id="rId11" Type="http://schemas.openxmlformats.org/officeDocument/2006/relationships/hyperlink" Target="http://breathtakinglandscapes.wordpress.com/tag/angel-fall/" TargetMode="External"/><Relationship Id="rId5" Type="http://schemas.openxmlformats.org/officeDocument/2006/relationships/hyperlink" Target="http://redir.netcentrum.cz/?noaudit&amp;url=http://www.livingstone.cz/prakticke-informace/informace-o-zemich/amerika/venezuela/" TargetMode="External"/><Relationship Id="rId10" Type="http://schemas.openxmlformats.org/officeDocument/2006/relationships/hyperlink" Target="http://www.hdwpapers.com/roraima_background_wallpaper-wallpapers.html" TargetMode="External"/><Relationship Id="rId4" Type="http://schemas.openxmlformats.org/officeDocument/2006/relationships/hyperlink" Target="http://redir.netcentrum.cz/?noaudit&amp;url=http://www.treking.cz/cestovani/stolove-hory.htm" TargetMode="External"/><Relationship Id="rId9" Type="http://schemas.openxmlformats.org/officeDocument/2006/relationships/hyperlink" Target="http://angel-ecotours.com/venezuel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2232248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Národní park CANAIMA</a:t>
            </a:r>
            <a:endParaRPr lang="cs-CZ" sz="7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331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16632"/>
            <a:ext cx="5743575" cy="140017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1691680" y="1556792"/>
          <a:ext cx="5792470" cy="839470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2123728" y="2492896"/>
          <a:ext cx="4894251" cy="4063999"/>
        </p:xfrm>
        <a:graphic>
          <a:graphicData uri="http://schemas.openxmlformats.org/drawingml/2006/table">
            <a:tbl>
              <a:tblPr/>
              <a:tblGrid>
                <a:gridCol w="1297033"/>
                <a:gridCol w="3597218"/>
              </a:tblGrid>
              <a:tr h="247844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Název materiálu:</a:t>
                      </a:r>
                      <a:endParaRPr lang="cs-CZ" sz="800">
                        <a:latin typeface="Calibri"/>
                        <a:cs typeface="Times New Roman"/>
                      </a:endParaRP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Latinská Amerika – Národní park Canaima</a:t>
                      </a:r>
                      <a:endParaRPr lang="cs-CZ" sz="800">
                        <a:latin typeface="Calibri"/>
                        <a:cs typeface="Times New Roman"/>
                      </a:endParaRP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644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Číslo materiálu:</a:t>
                      </a:r>
                      <a:endParaRPr lang="cs-CZ" sz="800">
                        <a:latin typeface="Calibri"/>
                        <a:cs typeface="Times New Roman"/>
                      </a:endParaRP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VY_32_INOVACE_20_15</a:t>
                      </a:r>
                      <a:endParaRPr lang="cs-CZ" sz="800">
                        <a:latin typeface="Calibri"/>
                        <a:cs typeface="Times New Roman"/>
                      </a:endParaRP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396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Autor:</a:t>
                      </a:r>
                      <a:endParaRPr lang="cs-CZ" sz="800">
                        <a:latin typeface="Calibri"/>
                        <a:cs typeface="Times New Roman"/>
                      </a:endParaRP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Mgr. Petr Kulhavý</a:t>
                      </a:r>
                      <a:endParaRPr lang="cs-CZ" sz="800">
                        <a:latin typeface="Calibri"/>
                        <a:cs typeface="Times New Roman"/>
                      </a:endParaRP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2514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Datum vytvoření:</a:t>
                      </a:r>
                      <a:endParaRPr lang="cs-CZ" sz="800">
                        <a:latin typeface="Calibri"/>
                        <a:cs typeface="Times New Roman"/>
                      </a:endParaRP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 i="1">
                          <a:latin typeface="Calibri"/>
                          <a:cs typeface="Times New Roman"/>
                        </a:rPr>
                        <a:t>21. 8. 2013</a:t>
                      </a:r>
                      <a:endParaRPr lang="cs-CZ" sz="800">
                        <a:latin typeface="Calibri"/>
                        <a:cs typeface="Times New Roman"/>
                      </a:endParaRP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2514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Vyučovací předmět:</a:t>
                      </a:r>
                      <a:endParaRPr lang="cs-CZ" sz="800">
                        <a:latin typeface="Calibri"/>
                        <a:cs typeface="Times New Roman"/>
                      </a:endParaRP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 i="1">
                          <a:latin typeface="Calibri"/>
                          <a:cs typeface="Times New Roman"/>
                        </a:rPr>
                        <a:t>Zeměpis</a:t>
                      </a:r>
                      <a:endParaRPr lang="cs-CZ" sz="800">
                        <a:latin typeface="Calibri"/>
                        <a:cs typeface="Times New Roman"/>
                      </a:endParaRP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720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Ročník:</a:t>
                      </a:r>
                      <a:endParaRPr lang="cs-CZ" sz="800">
                        <a:latin typeface="Calibri"/>
                        <a:cs typeface="Times New Roman"/>
                      </a:endParaRP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 i="1">
                          <a:latin typeface="Calibri"/>
                          <a:cs typeface="Times New Roman"/>
                        </a:rPr>
                        <a:t>7.</a:t>
                      </a:r>
                      <a:endParaRPr lang="cs-CZ" sz="800">
                        <a:latin typeface="Calibri"/>
                        <a:cs typeface="Times New Roman"/>
                      </a:endParaRP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2514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Vzdělávací oblast:</a:t>
                      </a:r>
                      <a:endParaRPr lang="cs-CZ" sz="800">
                        <a:latin typeface="Calibri"/>
                        <a:cs typeface="Times New Roman"/>
                      </a:endParaRP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latin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2514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Vzdělávací obor:</a:t>
                      </a:r>
                      <a:endParaRPr lang="cs-CZ" sz="800">
                        <a:latin typeface="Calibri"/>
                        <a:cs typeface="Times New Roman"/>
                      </a:endParaRP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latin typeface="Calibri"/>
                          <a:cs typeface="Times New Roman"/>
                        </a:rPr>
                        <a:t>Zeměpis</a:t>
                      </a: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2514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Tematický okruh:</a:t>
                      </a:r>
                      <a:endParaRPr lang="cs-CZ" sz="800">
                        <a:latin typeface="Calibri"/>
                        <a:cs typeface="Times New Roman"/>
                      </a:endParaRP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latin typeface="Calibri"/>
                          <a:cs typeface="Times New Roman"/>
                        </a:rPr>
                        <a:t>Regiony světa</a:t>
                      </a: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2514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Téma:</a:t>
                      </a:r>
                      <a:endParaRPr lang="cs-CZ" sz="800">
                        <a:latin typeface="Calibri"/>
                        <a:cs typeface="Times New Roman"/>
                      </a:endParaRP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latin typeface="Calibri"/>
                          <a:cs typeface="Times New Roman"/>
                        </a:rPr>
                        <a:t>Latinská Amerika – Národní park Canaima</a:t>
                      </a: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702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Druh učebního materiálu:</a:t>
                      </a:r>
                      <a:endParaRPr lang="cs-CZ" sz="800">
                        <a:latin typeface="Calibri"/>
                        <a:cs typeface="Times New Roman"/>
                      </a:endParaRP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latin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6944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Potřebný čas pro výuku DUM:</a:t>
                      </a:r>
                      <a:endParaRPr lang="cs-CZ" sz="800">
                        <a:latin typeface="Calibri"/>
                        <a:cs typeface="Times New Roman"/>
                      </a:endParaRP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latin typeface="Calibri"/>
                          <a:cs typeface="Times New Roman"/>
                        </a:rPr>
                        <a:t>10-15 min</a:t>
                      </a: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1665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cs typeface="Times New Roman"/>
                        </a:rPr>
                        <a:t>Anotace / Metodický list: </a:t>
                      </a:r>
                      <a:endParaRPr lang="cs-CZ" sz="800">
                        <a:latin typeface="Calibri"/>
                        <a:cs typeface="Times New Roman"/>
                      </a:endParaRP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 dirty="0">
                          <a:latin typeface="Calibri"/>
                          <a:cs typeface="Times New Roman"/>
                        </a:rPr>
                        <a:t>Výukový materiál seznamuje žáky s jedním z nejrozlehlejších národních parků na Zemi – Národním parkem </a:t>
                      </a:r>
                      <a:r>
                        <a:rPr lang="cs-CZ" sz="800" dirty="0" err="1">
                          <a:latin typeface="Calibri"/>
                          <a:cs typeface="Times New Roman"/>
                        </a:rPr>
                        <a:t>Canaima</a:t>
                      </a:r>
                      <a:r>
                        <a:rPr lang="cs-CZ" sz="800" dirty="0">
                          <a:latin typeface="Calibri"/>
                          <a:cs typeface="Times New Roman"/>
                        </a:rPr>
                        <a:t> ve Venezuele. Přináší základní informace o jednom z nejkrásnějších míst Latinské Ameriky, parku, ve kterém se nacházejí překrásné stolové hory a také nejvyšší vodopád světa Salto Angel, jeho ilustrační fotografie a také krátké video. Oboje je zvoleno tak, aby splnilo zejména motivační funkci, a lze je tedy využít ve fázi evokace. Prezentace obsahuje také úkol pro žáky, který zjišťuje schopnost žáků pracovat se základním zdrojem geografických dat – atlasem. Ověřuje následující dovednosti žáků: vyhledávání, využití různých typů map, práci s měřítkem a určování zeměpisné polohy. Úkol lze tedy využít k opakování a procvičování látky 6. ročníku, v celé prezentaci jej lze i vynechat. Prezentaci je možné využít jako ukázku pro zadání samostatné práce žáků, např. zpracování dalších významných míst daného regionu.</a:t>
                      </a:r>
                    </a:p>
                  </a:txBody>
                  <a:tcPr marL="37471" marR="3747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Národní park CANAIMA</a:t>
            </a:r>
            <a:endParaRPr lang="cs-CZ" sz="32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67544" y="836710"/>
          <a:ext cx="8208913" cy="1083224"/>
        </p:xfrm>
        <a:graphic>
          <a:graphicData uri="http://schemas.openxmlformats.org/drawingml/2006/table">
            <a:tbl>
              <a:tblPr/>
              <a:tblGrid>
                <a:gridCol w="1361165"/>
                <a:gridCol w="1231123"/>
                <a:gridCol w="2016224"/>
                <a:gridCol w="1512168"/>
                <a:gridCol w="2088233"/>
              </a:tblGrid>
              <a:tr h="270806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 dirty="0">
                          <a:latin typeface="Calibri"/>
                          <a:ea typeface="Calibri"/>
                          <a:cs typeface="Times New Roman"/>
                        </a:rPr>
                        <a:t>NÁRODNÍ PARK CANAIMA</a:t>
                      </a: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080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KONTINENT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STÁT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VZDÁLENOST </a:t>
                      </a: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(od Prahy)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ČASOVÝ POSUN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ZEMĚPISNÁ POLOHA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161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3314" name="Picture 2" descr="http://stirile.rol.ro/images/stories/angel-falls/angel-falls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988840"/>
            <a:ext cx="7650441" cy="47815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Národní park  CANAIMA</a:t>
            </a:r>
            <a:endParaRPr lang="cs-CZ" sz="3200" dirty="0"/>
          </a:p>
        </p:txBody>
      </p:sp>
      <p:pic>
        <p:nvPicPr>
          <p:cNvPr id="12" name="Obrázek 11" descr="svet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196752"/>
            <a:ext cx="9144000" cy="4771319"/>
          </a:xfrm>
          <a:prstGeom prst="rect">
            <a:avLst/>
          </a:prstGeom>
        </p:spPr>
      </p:pic>
      <p:cxnSp>
        <p:nvCxnSpPr>
          <p:cNvPr id="14" name="Přímá spojovací šipka 13"/>
          <p:cNvCxnSpPr/>
          <p:nvPr/>
        </p:nvCxnSpPr>
        <p:spPr>
          <a:xfrm flipH="1">
            <a:off x="2771800" y="2132856"/>
            <a:ext cx="1872208" cy="129614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 rot="19500516">
            <a:off x="2892479" y="2437452"/>
            <a:ext cx="1429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Cca 8 500 km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www.southwindadventures.com/images/map-south_america_novenezue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836712"/>
            <a:ext cx="4968552" cy="562440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Národní park CANAIMA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60232" y="2708920"/>
            <a:ext cx="218799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Čas. posun: - 5 hodin</a:t>
            </a:r>
            <a:endParaRPr lang="cs-CZ" sz="3200" dirty="0"/>
          </a:p>
        </p:txBody>
      </p:sp>
      <p:cxnSp>
        <p:nvCxnSpPr>
          <p:cNvPr id="8" name="Přímá spojovací šipka 7"/>
          <p:cNvCxnSpPr/>
          <p:nvPr/>
        </p:nvCxnSpPr>
        <p:spPr>
          <a:xfrm flipH="1">
            <a:off x="2915816" y="1340768"/>
            <a:ext cx="504056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Národní park CANAIMA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67744" y="6309320"/>
            <a:ext cx="4464496" cy="392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dirty="0" smtClean="0"/>
              <a:t>Zeměpisná poloha: </a:t>
            </a:r>
            <a:r>
              <a:rPr lang="cs-CZ" dirty="0" smtClean="0">
                <a:ea typeface="Calibri"/>
                <a:cs typeface="Times New Roman"/>
              </a:rPr>
              <a:t>5°-7° s.</a:t>
            </a:r>
            <a:r>
              <a:rPr lang="cs-CZ" dirty="0" err="1" smtClean="0">
                <a:ea typeface="Calibri"/>
                <a:cs typeface="Times New Roman"/>
              </a:rPr>
              <a:t>š</a:t>
            </a:r>
            <a:r>
              <a:rPr lang="cs-CZ" dirty="0" smtClean="0">
                <a:ea typeface="Calibri"/>
                <a:cs typeface="Times New Roman"/>
              </a:rPr>
              <a:t>. – 62°–65° z.</a:t>
            </a:r>
            <a:r>
              <a:rPr lang="cs-CZ" dirty="0" err="1" smtClean="0">
                <a:ea typeface="Calibri"/>
                <a:cs typeface="Times New Roman"/>
              </a:rPr>
              <a:t>d</a:t>
            </a:r>
            <a:r>
              <a:rPr lang="cs-CZ" dirty="0" smtClean="0">
                <a:ea typeface="Calibri"/>
                <a:cs typeface="Times New Roman"/>
              </a:rPr>
              <a:t>.</a:t>
            </a:r>
            <a:endParaRPr lang="cs-CZ" dirty="0">
              <a:ea typeface="Calibri"/>
              <a:cs typeface="Times New Roman"/>
            </a:endParaRPr>
          </a:p>
        </p:txBody>
      </p:sp>
      <p:pic>
        <p:nvPicPr>
          <p:cNvPr id="3" name="Picture 2" descr="http://angel-ecotours.com/wp-content/uploads/2012/06/Angel-Eco-VZ-Map-full-siz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908720"/>
            <a:ext cx="6048672" cy="5372906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Národní park CANAIMA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Národní park na jihovýchodě Venezuely, na hranicích s Brazílií a Guyanou – 	zabírá velkou část Guyanské vysočiny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Jeden z nejrozlehlejších národních parků na Zemi – rozloha 30 000 km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 – 	stejně jako Belgie (a necelá polovina rozlohy ČR)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Pro tuto oblast je charakteristické vlhké klima (3000 mm srážek) s obdobím </a:t>
            </a:r>
          </a:p>
          <a:p>
            <a:pPr lvl="0">
              <a:tabLst>
                <a:tab pos="358775" algn="l"/>
              </a:tabLst>
            </a:pPr>
            <a:r>
              <a:rPr lang="cs-CZ" sz="2000" dirty="0"/>
              <a:t> </a:t>
            </a:r>
            <a:r>
              <a:rPr lang="cs-CZ" sz="2000" dirty="0" smtClean="0"/>
              <a:t>     dešťů od června do listopadu, ale park je otevřen pro turisty celoročně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Národní park je domovem asi 4000 druhů orchidejí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Zhruba 65 % území parku tvoří tzv. </a:t>
            </a:r>
            <a:r>
              <a:rPr lang="cs-CZ" sz="2000" dirty="0" err="1" smtClean="0"/>
              <a:t>tepui</a:t>
            </a:r>
            <a:r>
              <a:rPr lang="cs-CZ" sz="2000" dirty="0" smtClean="0"/>
              <a:t> - stolové hory - ty vytvářejí 	ojedinělou krajinu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Od pradávna měly Stolové hory magický význam pro místní domorodce, 	kteří na jejich vrcholy umísťovali sídla bohů nebo se třásli strachem z 	možných návštěv obyvatel z vrcholů plošin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Místní indiáni </a:t>
            </a:r>
            <a:r>
              <a:rPr lang="cs-CZ" sz="2000" dirty="0" err="1" smtClean="0"/>
              <a:t>Janomamové</a:t>
            </a:r>
            <a:r>
              <a:rPr lang="cs-CZ" sz="2000" dirty="0" smtClean="0"/>
              <a:t>, kteří patří mezi nejbojovnější kmeny 	Amazonie, mají z těchto hor posvátnou hrůzu a pobyt v jejich blízkosti příliš 	nevyhledávají - z jejich legend právě pochází několik živočichů, které jako 	by z oka vypadly ptakoještěrům a býložravým či masožravým dinosaurům - 	a vskutku i kresby těchto stvoření odpovídají naší vžité představě o 	„Ztraceném světě“ dinosaurů</a:t>
            </a:r>
            <a:endParaRPr lang="cs-CZ" sz="20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Národní park CANAIMA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Nejznámější stolovou horou je </a:t>
            </a:r>
            <a:r>
              <a:rPr lang="cs-CZ" sz="2000" dirty="0" err="1" smtClean="0"/>
              <a:t>Roraima</a:t>
            </a:r>
            <a:r>
              <a:rPr lang="cs-CZ" sz="2000" dirty="0" smtClean="0"/>
              <a:t> – na jejím vrcholu se setkávají 	hranice tří států – tento nejvyšší masiv (2 810 m </a:t>
            </a:r>
            <a:r>
              <a:rPr lang="cs-CZ" sz="2000" dirty="0" err="1" smtClean="0"/>
              <a:t>n.m</a:t>
            </a:r>
            <a:r>
              <a:rPr lang="cs-CZ" sz="2000" dirty="0" smtClean="0"/>
              <a:t>.) je nazýván indiány 	„</a:t>
            </a:r>
            <a:r>
              <a:rPr lang="cs-CZ" sz="2000" i="1" dirty="0" smtClean="0"/>
              <a:t>Matkou všech vod</a:t>
            </a:r>
            <a:r>
              <a:rPr lang="cs-CZ" sz="2000" dirty="0" smtClean="0"/>
              <a:t>“ – odtékají z ní vody do tří řek – Orinoka, Amazonky a 	</a:t>
            </a:r>
            <a:r>
              <a:rPr lang="cs-CZ" sz="2000" dirty="0" err="1" smtClean="0"/>
              <a:t>Essequiba</a:t>
            </a:r>
            <a:r>
              <a:rPr lang="cs-CZ" sz="2000" dirty="0" smtClean="0"/>
              <a:t> - patří k nejstarším geologickým útvarům na Zemi, které vznikly 	v době prekambria před dvěma miliardami let</a:t>
            </a:r>
            <a:endParaRPr lang="cs-CZ" sz="2000" dirty="0"/>
          </a:p>
        </p:txBody>
      </p:sp>
      <p:pic>
        <p:nvPicPr>
          <p:cNvPr id="28674" name="Picture 2" descr="http://www.hdwpapers.com/walls/roraima_background_wallpaper-wide.jpg"/>
          <p:cNvPicPr>
            <a:picLocks noChangeAspect="1" noChangeArrowheads="1"/>
          </p:cNvPicPr>
          <p:nvPr/>
        </p:nvPicPr>
        <p:blipFill>
          <a:blip r:embed="rId2" cstate="print"/>
          <a:srcRect t="4901" b="17922"/>
          <a:stretch>
            <a:fillRect/>
          </a:stretch>
        </p:blipFill>
        <p:spPr bwMode="auto">
          <a:xfrm>
            <a:off x="467544" y="2708920"/>
            <a:ext cx="8208912" cy="39604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Národní park CANAIMA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1600" dirty="0" smtClean="0"/>
              <a:t> 	Druhým nejznámějším místem národního parku je vodopád Salto Angel – s 979 metry nejvyšší 	vodopád světa (přibližně 225 pater – ještě o 150 metrů víc než nejvyšší budova světa </a:t>
            </a:r>
            <a:r>
              <a:rPr lang="cs-CZ" sz="1600" dirty="0" err="1" smtClean="0"/>
              <a:t>Burdž</a:t>
            </a:r>
            <a:r>
              <a:rPr lang="cs-CZ" sz="1600" dirty="0" smtClean="0"/>
              <a:t> 	Chalífa v </a:t>
            </a:r>
            <a:r>
              <a:rPr lang="cs-CZ" sz="1600" dirty="0" err="1" smtClean="0"/>
              <a:t>Dubaji</a:t>
            </a:r>
            <a:r>
              <a:rPr lang="cs-CZ" sz="1600" dirty="0" smtClean="0"/>
              <a:t>)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1600" dirty="0" smtClean="0"/>
              <a:t> 	Název dostal podle amerického pilota, hledače zlata a diamantů </a:t>
            </a:r>
            <a:r>
              <a:rPr lang="cs-CZ" sz="1600" dirty="0" err="1" smtClean="0"/>
              <a:t>Jimmiho</a:t>
            </a:r>
            <a:r>
              <a:rPr lang="cs-CZ" sz="1600" dirty="0" smtClean="0"/>
              <a:t> 	Angela, který ho 	objevil v roce 1935 - voda v něm absolvuje nepřerušený volný pád dlouhý 807 metrů - Masy 	vody vrhající se z přibližně kolmé skalní stěny jsou slyšet do vzdálenosti 50 km – cesta 	k vodopádu není lehká, musíte jet 4 hodiny loďkou s indiánským průvodcem, pak následuje 	zhruba dvouhodinový pochod tropickou džunglí k vodopádu – je tedy třeba počítat 	s přenocováním v džungli – druhou možností je letadlo, což je ale mnohonásobně dražší</a:t>
            </a:r>
            <a:endParaRPr lang="cs-CZ" sz="1600" dirty="0"/>
          </a:p>
        </p:txBody>
      </p:sp>
      <p:pic>
        <p:nvPicPr>
          <p:cNvPr id="29698" name="Picture 2" descr="http://breathtakinglandscapes.files.wordpress.com/2013/02/breathtaking-landscapes-04-angel-fall-dragon-falls-venezuela-2.jpg"/>
          <p:cNvPicPr>
            <a:picLocks noChangeAspect="1" noChangeArrowheads="1"/>
          </p:cNvPicPr>
          <p:nvPr/>
        </p:nvPicPr>
        <p:blipFill>
          <a:blip r:embed="rId2" cstate="print"/>
          <a:srcRect t="7352" b="18817"/>
          <a:stretch>
            <a:fillRect/>
          </a:stretch>
        </p:blipFill>
        <p:spPr bwMode="auto">
          <a:xfrm>
            <a:off x="827584" y="3284984"/>
            <a:ext cx="7488832" cy="34563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Národní park CANAIMA</a:t>
            </a:r>
            <a:endParaRPr lang="cs-CZ" sz="3200" dirty="0"/>
          </a:p>
        </p:txBody>
      </p:sp>
      <p:pic>
        <p:nvPicPr>
          <p:cNvPr id="1026" name="Picture 2" descr="http://whc.unesco.org/uploads/thumbs/site_0701_0015-500-332-2010012015134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908720"/>
            <a:ext cx="4762500" cy="31623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8" name="Picture 4" descr="http://angel-ecotours.com/wp-content/uploads/2012/06/canaima-26-600x45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196752"/>
            <a:ext cx="3264363" cy="24482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2" name="Picture 2" descr="http://angel-ecotours.com/wp-content/uploads/2012/06/can-cut-1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4005064"/>
            <a:ext cx="3960440" cy="26144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4" name="Picture 4" descr="http://angel-ecotours.com/wp-content/uploads/2012/06/can-cut-1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4005064"/>
            <a:ext cx="3960440" cy="26144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Národní park CANAIMA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tabLst>
                <a:tab pos="358775" algn="l"/>
              </a:tabLst>
            </a:pPr>
            <a:endParaRPr lang="cs-CZ" dirty="0" smtClean="0"/>
          </a:p>
          <a:p>
            <a:pPr lvl="0">
              <a:tabLst>
                <a:tab pos="358775" algn="l"/>
              </a:tabLst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980728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Detailní pohled na nejvyšší vodopád světa Salto Angel můžete vidět zde: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ojHqLW</a:t>
            </a:r>
            <a:r>
              <a:rPr lang="cs-CZ" dirty="0" smtClean="0">
                <a:hlinkClick r:id="rId2"/>
              </a:rPr>
              <a:t>_AS4Y</a:t>
            </a:r>
            <a:endParaRPr lang="cs-CZ" dirty="0" smtClean="0"/>
          </a:p>
          <a:p>
            <a:pPr lvl="0"/>
            <a:endParaRPr lang="cs-CZ" dirty="0"/>
          </a:p>
        </p:txBody>
      </p:sp>
      <p:sp>
        <p:nvSpPr>
          <p:cNvPr id="4100" name="AutoShape 4" descr="http://onlyhdwallpapers.com/wallpaper/machu_picchu_desktop_3564x2376_wallpaper-337785.jpg"/>
          <p:cNvSpPr>
            <a:spLocks noChangeAspect="1" noChangeArrowheads="1"/>
          </p:cNvSpPr>
          <p:nvPr/>
        </p:nvSpPr>
        <p:spPr bwMode="auto">
          <a:xfrm>
            <a:off x="155575" y="-4152900"/>
            <a:ext cx="13001625" cy="8658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2" name="AutoShape 6" descr="http://onlyhdwallpapers.com/wallpaper/machu_picchu_desktop_3564x2376_wallpaper-337785.jpg"/>
          <p:cNvSpPr>
            <a:spLocks noChangeAspect="1" noChangeArrowheads="1"/>
          </p:cNvSpPr>
          <p:nvPr/>
        </p:nvSpPr>
        <p:spPr bwMode="auto">
          <a:xfrm>
            <a:off x="155575" y="-4152900"/>
            <a:ext cx="13001625" cy="8658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098" name="Picture 2" descr="http://stirile.rol.ro/images/stories/angel-falls/angel-falls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772816"/>
            <a:ext cx="8177518" cy="47599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Národní park CANAIMA</a:t>
            </a:r>
            <a:endParaRPr lang="cs-CZ" sz="3200" dirty="0"/>
          </a:p>
        </p:txBody>
      </p:sp>
      <p:graphicFrame>
        <p:nvGraphicFramePr>
          <p:cNvPr id="6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67544" y="836710"/>
          <a:ext cx="8208913" cy="1083224"/>
        </p:xfrm>
        <a:graphic>
          <a:graphicData uri="http://schemas.openxmlformats.org/drawingml/2006/table">
            <a:tbl>
              <a:tblPr/>
              <a:tblGrid>
                <a:gridCol w="1361165"/>
                <a:gridCol w="1231123"/>
                <a:gridCol w="2016224"/>
                <a:gridCol w="1512168"/>
                <a:gridCol w="2088233"/>
              </a:tblGrid>
              <a:tr h="270806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NÁRODNÍ PARK CANAIMA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080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KONTINENT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STÁT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VZDÁLENOST </a:t>
                      </a: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(od Prahy)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ČASOVÝ POSUN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ZEMĚPISNÁ POLOHA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161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Amerika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Venezuela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8 500 km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- 5 hodin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dirty="0" smtClean="0">
                          <a:latin typeface="Calibri"/>
                          <a:ea typeface="Calibri"/>
                          <a:cs typeface="Times New Roman"/>
                        </a:rPr>
                        <a:t>5°-7° 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s.</a:t>
                      </a:r>
                      <a:r>
                        <a:rPr lang="cs-CZ" sz="1500" dirty="0" err="1"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. – </a:t>
                      </a:r>
                      <a:r>
                        <a:rPr lang="cs-CZ" sz="1500" dirty="0" smtClean="0">
                          <a:latin typeface="Calibri"/>
                          <a:ea typeface="Calibri"/>
                          <a:cs typeface="Times New Roman"/>
                        </a:rPr>
                        <a:t>62°–65°</a:t>
                      </a:r>
                      <a:r>
                        <a:rPr lang="cs-CZ" sz="15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500" dirty="0" smtClean="0">
                          <a:latin typeface="Calibri"/>
                          <a:ea typeface="Calibri"/>
                          <a:cs typeface="Times New Roman"/>
                        </a:rPr>
                        <a:t>z.</a:t>
                      </a:r>
                      <a:r>
                        <a:rPr lang="cs-CZ" sz="1500" dirty="0" err="1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0" name="Picture 2" descr="http://stirile.rol.ro/images/stories/angel-falls/angel-falls3.jpg"/>
          <p:cNvPicPr>
            <a:picLocks noChangeAspect="1" noChangeArrowheads="1"/>
          </p:cNvPicPr>
          <p:nvPr/>
        </p:nvPicPr>
        <p:blipFill>
          <a:blip r:embed="rId2" cstate="print"/>
          <a:srcRect t="2339" b="4120"/>
          <a:stretch>
            <a:fillRect/>
          </a:stretch>
        </p:blipFill>
        <p:spPr bwMode="auto">
          <a:xfrm>
            <a:off x="1259632" y="1988840"/>
            <a:ext cx="6840760" cy="48005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Národní park CANAIMA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820891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tabLst>
                <a:tab pos="358775" algn="l"/>
              </a:tabLst>
            </a:pPr>
            <a:r>
              <a:rPr lang="cs-CZ" dirty="0" smtClean="0"/>
              <a:t>Zdroje textů:</a:t>
            </a:r>
          </a:p>
          <a:p>
            <a:pPr>
              <a:tabLst>
                <a:tab pos="358775" algn="l"/>
              </a:tabLst>
            </a:pPr>
            <a:r>
              <a:rPr lang="cs-CZ" dirty="0"/>
              <a:t>RNDr. </a:t>
            </a:r>
            <a:r>
              <a:rPr lang="cs-CZ" dirty="0" err="1"/>
              <a:t>Klimová</a:t>
            </a:r>
            <a:r>
              <a:rPr lang="cs-CZ" dirty="0"/>
              <a:t> Eva  a kol. autorů. </a:t>
            </a:r>
            <a:r>
              <a:rPr lang="cs-CZ" i="1" dirty="0"/>
              <a:t>Školní atlas světa.</a:t>
            </a:r>
            <a:r>
              <a:rPr lang="cs-CZ" dirty="0"/>
              <a:t> 1. vyd. Praha: Kartografie, 2005. 175 s. ISBN 80-7011-730-3</a:t>
            </a:r>
          </a:p>
          <a:p>
            <a:r>
              <a:rPr lang="cs-CZ" dirty="0" smtClean="0">
                <a:hlinkClick r:id="rId2"/>
              </a:rPr>
              <a:t>http://cs.wikipedia.org/wiki/N%C3%A1rodn%C3%AD_park_Canaima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photoearth.cz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clanek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venezuela</a:t>
            </a:r>
            <a:r>
              <a:rPr lang="cs-CZ" dirty="0" smtClean="0">
                <a:hlinkClick r:id="rId3"/>
              </a:rPr>
              <a:t>-ztraceny-</a:t>
            </a:r>
            <a:r>
              <a:rPr lang="cs-CZ" dirty="0" err="1" smtClean="0">
                <a:hlinkClick r:id="rId3"/>
              </a:rPr>
              <a:t>svet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treking.cz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cestovani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stolove</a:t>
            </a:r>
            <a:r>
              <a:rPr lang="cs-CZ" dirty="0" smtClean="0">
                <a:hlinkClick r:id="rId4"/>
              </a:rPr>
              <a:t>-hory.</a:t>
            </a:r>
            <a:r>
              <a:rPr lang="cs-CZ" dirty="0" err="1" smtClean="0">
                <a:hlinkClick r:id="rId4"/>
              </a:rPr>
              <a:t>htm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livingstone.cz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prakticke</a:t>
            </a:r>
            <a:r>
              <a:rPr lang="cs-CZ" dirty="0" smtClean="0">
                <a:hlinkClick r:id="rId5"/>
              </a:rPr>
              <a:t>-informace/informace-o-</a:t>
            </a:r>
            <a:r>
              <a:rPr lang="cs-CZ" dirty="0" err="1" smtClean="0">
                <a:hlinkClick r:id="rId5"/>
              </a:rPr>
              <a:t>zemich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amerika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venezuela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http://cs.wikipedia.org/wiki/Roraima_(hora</a:t>
            </a:r>
            <a:r>
              <a:rPr lang="cs-CZ" dirty="0" smtClean="0"/>
              <a:t>)</a:t>
            </a:r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quido.cz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priroda</a:t>
            </a:r>
            <a:r>
              <a:rPr lang="cs-CZ" dirty="0" smtClean="0">
                <a:hlinkClick r:id="rId7"/>
              </a:rPr>
              <a:t>/salto_angel.</a:t>
            </a:r>
            <a:r>
              <a:rPr lang="cs-CZ" dirty="0" err="1" smtClean="0">
                <a:hlinkClick r:id="rId7"/>
              </a:rPr>
              <a:t>html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http://cs.wikipedia.org/wiki/Salto_%C3%81ngel</a:t>
            </a:r>
            <a:endParaRPr lang="cs-CZ" dirty="0" smtClean="0"/>
          </a:p>
          <a:p>
            <a:r>
              <a:rPr lang="cs-CZ" dirty="0" smtClean="0"/>
              <a:t>Zdroje fotografií:</a:t>
            </a:r>
          </a:p>
          <a:p>
            <a:r>
              <a:rPr lang="cs-CZ" dirty="0" smtClean="0">
                <a:hlinkClick r:id="rId9"/>
              </a:rPr>
              <a:t>http://angel-</a:t>
            </a:r>
            <a:r>
              <a:rPr lang="cs-CZ" dirty="0" err="1" smtClean="0">
                <a:hlinkClick r:id="rId9"/>
              </a:rPr>
              <a:t>ecotours.com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venezuela</a:t>
            </a:r>
            <a:r>
              <a:rPr lang="cs-CZ" dirty="0" smtClean="0">
                <a:hlinkClick r:id="rId9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hdwpapers.com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roraima</a:t>
            </a:r>
            <a:r>
              <a:rPr lang="cs-CZ" dirty="0" smtClean="0">
                <a:hlinkClick r:id="rId10"/>
              </a:rPr>
              <a:t>_background_</a:t>
            </a:r>
            <a:r>
              <a:rPr lang="cs-CZ" dirty="0" err="1" smtClean="0">
                <a:hlinkClick r:id="rId10"/>
              </a:rPr>
              <a:t>wallpaper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wallpapers.html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http://breathtakinglandscapes.wordpress.com/tag/angel-fall/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</a:t>
            </a:r>
            <a:r>
              <a:rPr lang="cs-CZ" dirty="0" smtClean="0">
                <a:hlinkClick r:id="rId12"/>
              </a:rPr>
              <a:t>://angel-ecotours.com/work/canaima-national-park-and-angel-falls-trip/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stirile.rol.ro/imaginile-care-te-vor-lasa-fara-respiratie-vezi-aici-cea-mai-inalta-cascada-din-lume-foto-video-851825.html</a:t>
            </a:r>
            <a:endParaRPr lang="cs-CZ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995</TotalTime>
  <Words>246</Words>
  <Application>Microsoft Office PowerPoint</Application>
  <PresentationFormat>Předvádění na obrazovce (4:3)</PresentationFormat>
  <Paragraphs>92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Národní park CANAIMA</vt:lpstr>
      <vt:lpstr>Prezentace aplikace PowerPoint</vt:lpstr>
      <vt:lpstr>Národní park CANAIMA</vt:lpstr>
      <vt:lpstr>Národní park  CANAIMA</vt:lpstr>
      <vt:lpstr>Národní park CANAIMA</vt:lpstr>
      <vt:lpstr>Národní park CANAIMA</vt:lpstr>
      <vt:lpstr>Národní park CANAIMA</vt:lpstr>
      <vt:lpstr>Národní park CANAIMA</vt:lpstr>
      <vt:lpstr>Národní park CANAIMA</vt:lpstr>
      <vt:lpstr>Národní park CANAIMA</vt:lpstr>
      <vt:lpstr>Národní park CANAIMA</vt:lpstr>
      <vt:lpstr>Národní park CANAIMA</vt:lpstr>
      <vt:lpstr>Národní park CANAIMA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VELKÝ BARIÉROVÝ ÚTES</dc:title>
  <dc:creator>Lucka</dc:creator>
  <cp:lastModifiedBy>PC04</cp:lastModifiedBy>
  <cp:revision>106</cp:revision>
  <dcterms:created xsi:type="dcterms:W3CDTF">2013-08-01T13:41:28Z</dcterms:created>
  <dcterms:modified xsi:type="dcterms:W3CDTF">2014-04-16T19:50:23Z</dcterms:modified>
</cp:coreProperties>
</file>