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8" r:id="rId5"/>
    <p:sldId id="260" r:id="rId6"/>
    <p:sldId id="261" r:id="rId7"/>
    <p:sldId id="264" r:id="rId8"/>
    <p:sldId id="265" r:id="rId9"/>
    <p:sldId id="272" r:id="rId10"/>
    <p:sldId id="273" r:id="rId11"/>
    <p:sldId id="275" r:id="rId12"/>
    <p:sldId id="276" r:id="rId13"/>
    <p:sldId id="274" r:id="rId14"/>
    <p:sldId id="277" r:id="rId15"/>
    <p:sldId id="25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www.youtube.com/watch?v=K3mYDwRTALo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ceskatelevize.cz/porady/1185966822-na-ceste/213562260120004-na-ceste-po-rio-de-janeiru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outhwindadventures.com/sa_map.htm" TargetMode="External"/><Relationship Id="rId13" Type="http://schemas.openxmlformats.org/officeDocument/2006/relationships/hyperlink" Target="http://www.temagratis.com.br/carnaval-brasil-temas-para-pc-celular-tablet-ipad-android-iphone.html/photo-of-carnival-rio-de-janeiro" TargetMode="External"/><Relationship Id="rId3" Type="http://schemas.openxmlformats.org/officeDocument/2006/relationships/hyperlink" Target="http://redir.netcentrum.cz/?noaudit&amp;url=http://cs.wikipedia.org/wiki/Rio_de_Janeiro" TargetMode="External"/><Relationship Id="rId7" Type="http://schemas.openxmlformats.org/officeDocument/2006/relationships/hyperlink" Target="http://hdwallpaperfreedownload.com/rio-de-janeiro-wallpaper-hd/" TargetMode="External"/><Relationship Id="rId12" Type="http://schemas.openxmlformats.org/officeDocument/2006/relationships/hyperlink" Target="http://brazilwallpapers10.net/page/28" TargetMode="External"/><Relationship Id="rId2" Type="http://schemas.openxmlformats.org/officeDocument/2006/relationships/hyperlink" Target="http://redir.netcentrum.cz/?noaudit&amp;url=http://www.livingstone.cz/prakticke-informace/informace-o-zemich/amerika/brazilie/" TargetMode="External"/><Relationship Id="rId16" Type="http://schemas.openxmlformats.org/officeDocument/2006/relationships/hyperlink" Target="http://www.fabuloussavers.com/new_wallpaper/The_Carnival_In_Rio_De_Janeiro_Brazil2013_freecomputerdesktopwallpaper_1920.s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ovinky.cz/cestovani/exotika/191820-rio-de-janeiro-mesto-karnevalu-a-krasnych-zen.html" TargetMode="External"/><Relationship Id="rId11" Type="http://schemas.openxmlformats.org/officeDocument/2006/relationships/hyperlink" Target="http://www.namastejee.com/top-tourist-destinations-in-rio-de-janeiro.aspx" TargetMode="External"/><Relationship Id="rId5" Type="http://schemas.openxmlformats.org/officeDocument/2006/relationships/hyperlink" Target="http://redir.netcentrum.cz/?noaudit&amp;url=http://cs.wikipedia.org/wiki/Est%C3%A1dio_do_Maracan%C3%A3" TargetMode="External"/><Relationship Id="rId15" Type="http://schemas.openxmlformats.org/officeDocument/2006/relationships/hyperlink" Target="http://www.tudoeturismo.com.br/por-que-turismo" TargetMode="External"/><Relationship Id="rId10" Type="http://schemas.openxmlformats.org/officeDocument/2006/relationships/hyperlink" Target="http://www.skyscrapercity.com/showthread.php?t=971604&amp;page=43" TargetMode="External"/><Relationship Id="rId4" Type="http://schemas.openxmlformats.org/officeDocument/2006/relationships/hyperlink" Target="http://redir.netcentrum.cz/?noaudit&amp;url=http://www.ceskatelevize.cz/porady/1185966822-na-ceste/213562260120004-na-ceste-po-rio-de-janeiru/" TargetMode="External"/><Relationship Id="rId9" Type="http://schemas.openxmlformats.org/officeDocument/2006/relationships/hyperlink" Target="http://www.passport2freedom.org/favela/" TargetMode="External"/><Relationship Id="rId14" Type="http://schemas.openxmlformats.org/officeDocument/2006/relationships/hyperlink" Target="http://tripio.cz/jizni-amerika/brazil/okoli-rio-de-janeira/rio-de-janeiro/atrakce/cukrova-homole-sugar-loaf-ri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232248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RIO DE JANEIRO</a:t>
            </a:r>
            <a:endParaRPr lang="cs-CZ" sz="7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691680" y="1556792"/>
          <a:ext cx="5792470" cy="839470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6632"/>
            <a:ext cx="5743575" cy="14001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368397" y="2564904"/>
          <a:ext cx="4407205" cy="4063998"/>
        </p:xfrm>
        <a:graphic>
          <a:graphicData uri="http://schemas.openxmlformats.org/drawingml/2006/table">
            <a:tbl>
              <a:tblPr/>
              <a:tblGrid>
                <a:gridCol w="1167960"/>
                <a:gridCol w="3239245"/>
              </a:tblGrid>
              <a:tr h="223180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Latinská Amerika – Rio de Janeiro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6791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VY_32_INOVACE_20_13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44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Petr Kulhavý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i="1">
                          <a:latin typeface="Calibri"/>
                          <a:ea typeface="Times New Roman"/>
                          <a:cs typeface="Times New Roman"/>
                        </a:rPr>
                        <a:t>20. 8. 2013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i="1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003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i="1">
                          <a:latin typeface="Calibri"/>
                          <a:ea typeface="Times New Roman"/>
                          <a:cs typeface="Times New Roman"/>
                        </a:rPr>
                        <a:t>7.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Člověk a příroda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Regiony světa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Latinská Amerika – Rio de Janeiro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512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512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10-15 min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4329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dirty="0">
                          <a:latin typeface="Calibri"/>
                          <a:ea typeface="Times New Roman"/>
                          <a:cs typeface="Times New Roman"/>
                        </a:rPr>
                        <a:t>Výukový materiál seznamuje žáky s pořadatelem mistrovství světa ve fotbale v roce 2014 a letních olympijských her v roce 2016, jedním z nejzajímavějších měst světa – městem Rio de </a:t>
                      </a:r>
                      <a:r>
                        <a:rPr lang="cs-CZ" sz="800" dirty="0" err="1">
                          <a:latin typeface="Calibri"/>
                          <a:ea typeface="Times New Roman"/>
                          <a:cs typeface="Times New Roman"/>
                        </a:rPr>
                        <a:t>Janeiro</a:t>
                      </a:r>
                      <a:r>
                        <a:rPr lang="cs-CZ" sz="800" dirty="0">
                          <a:latin typeface="Calibri"/>
                          <a:ea typeface="Times New Roman"/>
                          <a:cs typeface="Times New Roman"/>
                        </a:rPr>
                        <a:t>. Přináší základní informace o jednom z nejkrásnějších míst Brazílie, jeho ilustrační fotografie a také krátké video. Oboje je zvoleno tak, aby splnilo zejména motivační funkci, a lze je tedy využít ve fázi evokace. Prezentace obsahuje také úkol pro žáky, který zjišťuje schopnost žáků pracovat se základním zdrojem geografických dat – atlasem. Ověřuje následující dovednosti žáků: vyhledávání, využití různých typů map, práci s měřítkem a určování zeměpisné polohy. Úkol lze tedy využít k opakování a procvičování látky 6. ročníku, v celé prezentaci jej lze i vynechat. Prezentaci je možné využít jako ukázku pro zadání samostatné práce žáků, např. zpracování dalších významných míst daného regionu.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67544" y="908720"/>
          <a:ext cx="8208913" cy="1042014"/>
        </p:xfrm>
        <a:graphic>
          <a:graphicData uri="http://schemas.openxmlformats.org/drawingml/2006/table">
            <a:tbl>
              <a:tblPr/>
              <a:tblGrid>
                <a:gridCol w="1361165"/>
                <a:gridCol w="1390600"/>
                <a:gridCol w="2020340"/>
                <a:gridCol w="1511910"/>
                <a:gridCol w="1924898"/>
              </a:tblGrid>
              <a:tr h="27080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RIO DE JANEIRO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8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4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338" name="Picture 2" descr="http://hdwallpaperfreedownload.com/wp-content/gallery/rio-de-janaro/rio-de-janeiro-wallpaper-hd-113.jpg"/>
          <p:cNvPicPr>
            <a:picLocks noChangeAspect="1" noChangeArrowheads="1"/>
          </p:cNvPicPr>
          <p:nvPr/>
        </p:nvPicPr>
        <p:blipFill>
          <a:blip r:embed="rId2" cstate="print"/>
          <a:srcRect t="8419"/>
          <a:stretch>
            <a:fillRect/>
          </a:stretch>
        </p:blipFill>
        <p:spPr bwMode="auto">
          <a:xfrm>
            <a:off x="467544" y="2060848"/>
            <a:ext cx="8208912" cy="46995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pic>
        <p:nvPicPr>
          <p:cNvPr id="12" name="Obrázek 11" descr="sve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9144000" cy="4771319"/>
          </a:xfrm>
          <a:prstGeom prst="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 flipH="1">
            <a:off x="3275856" y="2132856"/>
            <a:ext cx="1368152" cy="20882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rot="18201504">
            <a:off x="3074223" y="2901067"/>
            <a:ext cx="1404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cca 9 300 km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2708920"/>
            <a:ext cx="21879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Čas. posun: - 4 hodiny</a:t>
            </a:r>
            <a:endParaRPr lang="cs-CZ" sz="3200" dirty="0"/>
          </a:p>
        </p:txBody>
      </p:sp>
      <p:pic>
        <p:nvPicPr>
          <p:cNvPr id="12290" name="Picture 2" descr="http://www.southwindadventures.com/images/map-south_america_novenezue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836712"/>
            <a:ext cx="4968552" cy="5624402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H="1" flipV="1">
            <a:off x="4139952" y="4077072"/>
            <a:ext cx="576064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RDJ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8208912" cy="549703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5301208"/>
            <a:ext cx="3240360" cy="18189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Zeměpisná poloha:</a:t>
            </a: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800" dirty="0" smtClean="0">
                <a:ea typeface="Calibri"/>
                <a:cs typeface="Times New Roman"/>
              </a:rPr>
              <a:t>23° </a:t>
            </a:r>
            <a:r>
              <a:rPr lang="cs-CZ" sz="2800" dirty="0" err="1">
                <a:ea typeface="Calibri"/>
                <a:cs typeface="Times New Roman"/>
              </a:rPr>
              <a:t>j</a:t>
            </a:r>
            <a:r>
              <a:rPr lang="cs-CZ" sz="2800" dirty="0" err="1" smtClean="0">
                <a:ea typeface="Calibri"/>
                <a:cs typeface="Times New Roman"/>
              </a:rPr>
              <a:t>.š</a:t>
            </a:r>
            <a:r>
              <a:rPr lang="cs-CZ" sz="2800" dirty="0" smtClean="0">
                <a:ea typeface="Calibri"/>
                <a:cs typeface="Times New Roman"/>
              </a:rPr>
              <a:t>. – 43° z.</a:t>
            </a:r>
            <a:r>
              <a:rPr lang="cs-CZ" sz="2800" dirty="0" err="1" smtClean="0">
                <a:ea typeface="Calibri"/>
                <a:cs typeface="Times New Roman"/>
              </a:rPr>
              <a:t>d</a:t>
            </a:r>
            <a:r>
              <a:rPr lang="cs-CZ" sz="2800" dirty="0" smtClean="0">
                <a:ea typeface="Calibri"/>
                <a:cs typeface="Times New Roman"/>
              </a:rPr>
              <a:t>.</a:t>
            </a:r>
          </a:p>
          <a:p>
            <a:endParaRPr lang="cs-CZ" sz="2000" dirty="0" smtClean="0"/>
          </a:p>
          <a:p>
            <a:pPr algn="ctr"/>
            <a:endParaRPr lang="cs-CZ" sz="3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1600" dirty="0" smtClean="0"/>
              <a:t> 	Město v jihovýchodní Brazílii – počet obyvatel přesahuje 10 milionů (2. největší město Brazílie 	po </a:t>
            </a:r>
            <a:r>
              <a:rPr lang="cs-CZ" sz="1600" dirty="0" err="1" smtClean="0"/>
              <a:t>Sao</a:t>
            </a:r>
            <a:r>
              <a:rPr lang="cs-CZ" sz="1600" dirty="0" smtClean="0"/>
              <a:t> Paulu)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1600" dirty="0" smtClean="0"/>
              <a:t> 	Do roku 1960 (od roku 1763) bylo hlavním městem, pak se jím stala </a:t>
            </a:r>
            <a:r>
              <a:rPr lang="cs-CZ" sz="1600" dirty="0" err="1" smtClean="0"/>
              <a:t>Brasília</a:t>
            </a:r>
            <a:endParaRPr lang="cs-CZ" sz="1600" dirty="0" smtClean="0"/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1600" dirty="0" smtClean="0"/>
              <a:t> 	Historie Ria de </a:t>
            </a:r>
            <a:r>
              <a:rPr lang="cs-CZ" sz="1600" dirty="0" err="1" smtClean="0"/>
              <a:t>Janeira</a:t>
            </a:r>
            <a:r>
              <a:rPr lang="cs-CZ" sz="1600" dirty="0" smtClean="0"/>
              <a:t> se začala psát v roce 1502 a začala omylem - když 	portugalský 	mořeplavec </a:t>
            </a:r>
            <a:r>
              <a:rPr lang="cs-CZ" sz="1600" dirty="0" err="1" smtClean="0"/>
              <a:t>Gaspar</a:t>
            </a:r>
            <a:r>
              <a:rPr lang="cs-CZ" sz="1600" dirty="0" smtClean="0"/>
              <a:t> de </a:t>
            </a:r>
            <a:r>
              <a:rPr lang="cs-CZ" sz="1600" dirty="0" err="1" smtClean="0"/>
              <a:t>Lemos</a:t>
            </a:r>
            <a:r>
              <a:rPr lang="cs-CZ" sz="1600" dirty="0" smtClean="0"/>
              <a:t> vplul do zátoky </a:t>
            </a:r>
            <a:r>
              <a:rPr lang="cs-CZ" sz="1600" dirty="0" err="1" smtClean="0"/>
              <a:t>Guanabara</a:t>
            </a:r>
            <a:r>
              <a:rPr lang="cs-CZ" sz="1600" dirty="0" smtClean="0"/>
              <a:t>, myslel si, že se nachází v ústí velké 	řeky - a protože byl zrovna měsíc leden, pojmenoval místo Lednová řeka – portugalsky Rio de 	</a:t>
            </a:r>
            <a:r>
              <a:rPr lang="cs-CZ" sz="1600" dirty="0" err="1" smtClean="0"/>
              <a:t>Janeiro</a:t>
            </a:r>
            <a:endParaRPr lang="cs-CZ" sz="1600" dirty="0" smtClean="0"/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1600" dirty="0" smtClean="0"/>
              <a:t> 	Městu samotnému se v portugalštině přezdívá "</a:t>
            </a:r>
            <a:r>
              <a:rPr lang="cs-CZ" sz="1600" dirty="0" err="1" smtClean="0"/>
              <a:t>Cidade</a:t>
            </a:r>
            <a:r>
              <a:rPr lang="cs-CZ" sz="1600" dirty="0" smtClean="0"/>
              <a:t> </a:t>
            </a:r>
            <a:r>
              <a:rPr lang="cs-CZ" sz="1600" dirty="0" err="1" smtClean="0"/>
              <a:t>Maravilhosa</a:t>
            </a:r>
            <a:r>
              <a:rPr lang="cs-CZ" sz="1600" dirty="0" smtClean="0"/>
              <a:t>" (úžasné město) - 	obyvatelům města se přezdívá "Carioca„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1600" dirty="0" smtClean="0"/>
              <a:t> 	Velkým problémem Ria je kriminalita, které souvisí především s existencí tzv. favel - 	chudinských čtvrtí, ve kterých bydlí bezmála čtvrtina obyvatel a které jsou mimo přímou 	kontrolu města a státu - tyto městské čtvrti, </a:t>
            </a:r>
          </a:p>
        </p:txBody>
      </p:sp>
      <p:pic>
        <p:nvPicPr>
          <p:cNvPr id="9218" name="Picture 2" descr="http://www.passport2freedom.org/wp-content/gallery/favela-photos/Favela.jpg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rcRect/>
          <a:stretch>
            <a:fillRect/>
          </a:stretch>
        </p:blipFill>
        <p:spPr bwMode="auto">
          <a:xfrm>
            <a:off x="4883490" y="3717032"/>
            <a:ext cx="3864974" cy="29010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95536" y="3645024"/>
            <a:ext cx="45365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r>
              <a:rPr lang="cs-CZ" sz="1600" dirty="0" smtClean="0"/>
              <a:t>	</a:t>
            </a:r>
          </a:p>
          <a:p>
            <a:pPr lvl="0">
              <a:tabLst>
                <a:tab pos="358775" algn="l"/>
              </a:tabLst>
            </a:pPr>
            <a:r>
              <a:rPr lang="cs-CZ" sz="1600" dirty="0" smtClean="0"/>
              <a:t>	zasazené především do kopců, jsou ovládány 	drogovými gangy 	nebo polovojenskými milicemi 	– turistům je důrazně doporučeno se těmto 	oblastem vyhnout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1600" dirty="0" smtClean="0"/>
              <a:t> 	Na ulicích Ria se potkává extrémní chudoba 	s extrémním bohatstvím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6021288"/>
            <a:ext cx="12304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Favela</a:t>
            </a:r>
            <a:endParaRPr lang="cs-CZ" sz="3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8"/>
            <a:ext cx="8568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r>
              <a:rPr lang="cs-CZ" sz="2000" dirty="0" smtClean="0"/>
              <a:t>Město a jeho okolí nabízí pro návštěvníky několik velmi zajímavých míst:</a:t>
            </a:r>
          </a:p>
          <a:p>
            <a:pPr lvl="0">
              <a:tabLst>
                <a:tab pos="358775" algn="l"/>
              </a:tabLst>
            </a:pPr>
            <a:endParaRPr lang="cs-CZ" sz="2000" dirty="0" smtClean="0"/>
          </a:p>
          <a:p>
            <a:pPr>
              <a:tabLst>
                <a:tab pos="358775" algn="l"/>
              </a:tabLst>
            </a:pPr>
            <a:r>
              <a:rPr lang="cs-CZ" sz="2000" dirty="0" smtClean="0"/>
              <a:t>Socha Krista Vykupitele – nachází se na kopci </a:t>
            </a:r>
            <a:r>
              <a:rPr lang="cs-CZ" sz="2000" dirty="0" err="1" smtClean="0"/>
              <a:t>Corcovado</a:t>
            </a:r>
            <a:r>
              <a:rPr lang="cs-CZ" sz="2000" dirty="0" smtClean="0"/>
              <a:t>, 710 metrů vysokém kopci nad městem – 4. Největší socha Krista na světě – 40 metrů vysoká, váží 1 145 tun – k soše se lze dostat lanovkou, pak je třeba zdolat ještě 220 schodů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endParaRPr lang="cs-CZ" sz="2000" dirty="0"/>
          </a:p>
        </p:txBody>
      </p:sp>
      <p:pic>
        <p:nvPicPr>
          <p:cNvPr id="8194" name="Picture 2" descr="http://hdwallpaperfreedownload.com/wp-content/gallery/rio-de-janaro/rio-de-janeiro-wallpaper-hd-112.jpg"/>
          <p:cNvPicPr>
            <a:picLocks noChangeAspect="1" noChangeArrowheads="1"/>
          </p:cNvPicPr>
          <p:nvPr/>
        </p:nvPicPr>
        <p:blipFill>
          <a:blip r:embed="rId2" cstate="print"/>
          <a:srcRect b="3087"/>
          <a:stretch>
            <a:fillRect/>
          </a:stretch>
        </p:blipFill>
        <p:spPr bwMode="auto">
          <a:xfrm>
            <a:off x="539552" y="2636912"/>
            <a:ext cx="4620514" cy="2520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196" name="Picture 4" descr="http://hdwallpaperfreedownload.com/wp-content/gallery/rio-de-janaro/rio-de-janeiro-wallpaper-hd-1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4149080"/>
            <a:ext cx="4477891" cy="2520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8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358775" algn="l"/>
              </a:tabLst>
            </a:pPr>
            <a:r>
              <a:rPr lang="cs-CZ" dirty="0" err="1" smtClean="0"/>
              <a:t>Copacabana</a:t>
            </a:r>
            <a:r>
              <a:rPr lang="cs-CZ" dirty="0" smtClean="0"/>
              <a:t> – 4 kilometry dlouhá pláž, jedna z nejznámějších pláží světa – místy je široká až 70 metrů – konají se zde např. i koncerty (</a:t>
            </a:r>
            <a:r>
              <a:rPr lang="cs-CZ" dirty="0" err="1" smtClean="0"/>
              <a:t>Rolling</a:t>
            </a:r>
            <a:r>
              <a:rPr lang="cs-CZ" dirty="0" smtClean="0"/>
              <a:t> </a:t>
            </a:r>
            <a:r>
              <a:rPr lang="cs-CZ" dirty="0" err="1" smtClean="0"/>
              <a:t>Stones</a:t>
            </a:r>
            <a:r>
              <a:rPr lang="cs-CZ" dirty="0" smtClean="0"/>
              <a:t> – 1 milion fanoušků) či setkání s papežem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endParaRPr lang="cs-CZ" dirty="0"/>
          </a:p>
        </p:txBody>
      </p:sp>
      <p:pic>
        <p:nvPicPr>
          <p:cNvPr id="7170" name="Picture 2" descr="http://hdwallpaperfreedownload.com/wp-content/gallery/rio-de-janaro/rio-de-janeiro-wallpaper-hd-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3"/>
            <a:ext cx="7560840" cy="47255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2" name="Picture 4" descr="http://hdwallpaperfreedownload.com/wp-content/gallery/rio-de-janaro/rio-de-janeiro-wallpaper-hd-4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700808"/>
            <a:ext cx="3024335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052736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err="1" smtClean="0"/>
              <a:t>Maracaná</a:t>
            </a:r>
            <a:r>
              <a:rPr lang="cs-CZ" dirty="0" smtClean="0"/>
              <a:t> – jeden z největších stadionů světa – byl postaven pro MS v roce 1950, finálový zápas mezi Brazílií a </a:t>
            </a:r>
            <a:r>
              <a:rPr lang="cs-CZ" dirty="0" err="1" smtClean="0"/>
              <a:t>Uruguayí</a:t>
            </a:r>
            <a:r>
              <a:rPr lang="cs-CZ" dirty="0" smtClean="0"/>
              <a:t> sledovalo 199 584 diváků, což je světový rekord</a:t>
            </a:r>
          </a:p>
          <a:p>
            <a:pPr lvl="0">
              <a:tabLst>
                <a:tab pos="358775" algn="l"/>
              </a:tabLst>
            </a:pPr>
            <a:endParaRPr lang="cs-CZ" dirty="0"/>
          </a:p>
        </p:txBody>
      </p:sp>
      <p:pic>
        <p:nvPicPr>
          <p:cNvPr id="6148" name="Picture 4" descr="http://i638.photobucket.com/albums/uu103/caue_photo/New-Maracana-Stadium-2014-.png"/>
          <p:cNvPicPr>
            <a:picLocks noChangeAspect="1" noChangeArrowheads="1"/>
          </p:cNvPicPr>
          <p:nvPr/>
        </p:nvPicPr>
        <p:blipFill>
          <a:blip r:embed="rId2" cstate="print"/>
          <a:srcRect t="2817"/>
          <a:stretch>
            <a:fillRect/>
          </a:stretch>
        </p:blipFill>
        <p:spPr bwMode="auto">
          <a:xfrm>
            <a:off x="467544" y="1700808"/>
            <a:ext cx="8211595" cy="4968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6" name="Picture 2" descr="http://hdwallpaperfreedownload.com/wp-content/gallery/rio-de-janaro/rio-de-janeiro-wallpaper-hd-2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844824"/>
            <a:ext cx="2700299" cy="1800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0" name="Picture 6" descr="http://www.namastejee.com/wp-content/uploads/2013/02/estadiodomaraca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4581128"/>
            <a:ext cx="2497289" cy="1872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052736"/>
            <a:ext cx="8424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Karneval – vypuká pravidelně každý rok 40 dní před Velikonocemi - tančí se opravdu všude – na plážích, v barech, v parcích, náměstích, ulicích - mnozí tvrdí, že brazilský karneval je největší show světa - centrem karnevalového dění je tzv. </a:t>
            </a:r>
            <a:r>
              <a:rPr lang="cs-CZ" dirty="0" err="1" smtClean="0"/>
              <a:t>sambodrom</a:t>
            </a:r>
            <a:r>
              <a:rPr lang="cs-CZ" dirty="0" smtClean="0"/>
              <a:t> – otevřená scéna, kde probíhá hlavní karnevalová přehlídka - do jeho útrob se vměstná až 70 tisíc diváků - během 4 nocí (hlavní program probíhá od 21:00 do šesté hodiny ranní) se zde představí nejlepší školy samby (samba v portugalštině znamená božská tanečnice)</a:t>
            </a:r>
            <a:endParaRPr lang="cs-CZ" dirty="0"/>
          </a:p>
        </p:txBody>
      </p:sp>
      <p:pic>
        <p:nvPicPr>
          <p:cNvPr id="1028" name="Picture 4" descr="http://www.temagratis.com.br/wp-content/uploads/2013/06/Photo-of-Carnival-Rio-De-Janeir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791005"/>
            <a:ext cx="5151818" cy="38622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052736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Cukrová homole – je výbornou pozorovatelnou Ria – vrchol se tyčí přímo nad pobřežím  a měří 390 metrů - cesta na něj je rozdělena do dvou etap – nejprve vás lanovka vyveze na nižší vrchol </a:t>
            </a:r>
            <a:r>
              <a:rPr lang="cs-CZ" dirty="0" err="1" smtClean="0"/>
              <a:t>Urca</a:t>
            </a:r>
            <a:r>
              <a:rPr lang="cs-CZ" dirty="0" smtClean="0"/>
              <a:t> a z něj pak můžete pokračovat další lanovou dráhou až na Cukrovou homoli</a:t>
            </a:r>
            <a:endParaRPr lang="cs-CZ" dirty="0"/>
          </a:p>
        </p:txBody>
      </p:sp>
      <p:pic>
        <p:nvPicPr>
          <p:cNvPr id="29698" name="Picture 2" descr="http://media.novinky.cz/164/201640-original1-x0w7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276872"/>
            <a:ext cx="3710995" cy="25976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00" name="Picture 4" descr="http://tripio.cz/media/images/e/5/file-4e230f12aa25e_10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276872"/>
            <a:ext cx="3456384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02" name="Picture 6" descr="http://tudoeturismo.com.br/wp-content/uploads/32Brazil%7E020Rio_de_Janeiro%7E100Botafogo_and_Urca%7E050Pao_de_Acucar_1%5E1280x.jpg"/>
          <p:cNvPicPr>
            <a:picLocks noChangeAspect="1" noChangeArrowheads="1"/>
          </p:cNvPicPr>
          <p:nvPr/>
        </p:nvPicPr>
        <p:blipFill>
          <a:blip r:embed="rId4" cstate="print"/>
          <a:srcRect t="16997"/>
          <a:stretch>
            <a:fillRect/>
          </a:stretch>
        </p:blipFill>
        <p:spPr bwMode="auto">
          <a:xfrm>
            <a:off x="467544" y="2276872"/>
            <a:ext cx="8136904" cy="42220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052736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vypadá karneval v Rio de </a:t>
            </a:r>
            <a:r>
              <a:rPr lang="cs-CZ" dirty="0" err="1" smtClean="0"/>
              <a:t>Janeiro</a:t>
            </a:r>
            <a:r>
              <a:rPr lang="cs-CZ" dirty="0" smtClean="0"/>
              <a:t> můžete vidět zde: 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youtube.com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watch</a:t>
            </a:r>
            <a:r>
              <a:rPr lang="cs-CZ" u="sng" dirty="0" smtClean="0">
                <a:hlinkClick r:id="rId2"/>
              </a:rPr>
              <a:t>?v=K3mYDwRTALo</a:t>
            </a:r>
            <a:endParaRPr lang="cs-CZ" dirty="0"/>
          </a:p>
        </p:txBody>
      </p:sp>
      <p:pic>
        <p:nvPicPr>
          <p:cNvPr id="5122" name="Picture 2" descr="http://www.fabuloussavers.com/new_wallpaper/The_Carnival_In_Rio_De_Janeiro_Brazil2013_freecomputerdesktopwallpaper_192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00808"/>
            <a:ext cx="7992888" cy="4996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052736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Zajímavý dokumentární film o Rio de </a:t>
            </a:r>
            <a:r>
              <a:rPr lang="cs-CZ" dirty="0" err="1" smtClean="0"/>
              <a:t>Janeiru</a:t>
            </a:r>
            <a:r>
              <a:rPr lang="cs-CZ" dirty="0" smtClean="0"/>
              <a:t> můžete vidět zde: 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ceskatelevize.cz</a:t>
            </a:r>
            <a:r>
              <a:rPr lang="cs-CZ" u="sng" dirty="0" smtClean="0">
                <a:hlinkClick r:id="rId2"/>
              </a:rPr>
              <a:t>/porady/1185966822-na-</a:t>
            </a:r>
            <a:r>
              <a:rPr lang="cs-CZ" u="sng" dirty="0" err="1" smtClean="0">
                <a:hlinkClick r:id="rId2"/>
              </a:rPr>
              <a:t>ceste</a:t>
            </a:r>
            <a:r>
              <a:rPr lang="cs-CZ" u="sng" dirty="0" smtClean="0">
                <a:hlinkClick r:id="rId2"/>
              </a:rPr>
              <a:t>/213562260120004-na-</a:t>
            </a:r>
            <a:r>
              <a:rPr lang="cs-CZ" u="sng" dirty="0" err="1" smtClean="0">
                <a:hlinkClick r:id="rId2"/>
              </a:rPr>
              <a:t>ceste</a:t>
            </a:r>
            <a:r>
              <a:rPr lang="cs-CZ" u="sng" dirty="0" smtClean="0">
                <a:hlinkClick r:id="rId2"/>
              </a:rPr>
              <a:t>-po-</a:t>
            </a:r>
            <a:r>
              <a:rPr lang="cs-CZ" u="sng" dirty="0" err="1" smtClean="0">
                <a:hlinkClick r:id="rId2"/>
              </a:rPr>
              <a:t>rio</a:t>
            </a:r>
            <a:r>
              <a:rPr lang="cs-CZ" u="sng" dirty="0" smtClean="0">
                <a:hlinkClick r:id="rId2"/>
              </a:rPr>
              <a:t>-de-</a:t>
            </a:r>
            <a:r>
              <a:rPr lang="cs-CZ" u="sng" dirty="0" err="1" smtClean="0">
                <a:hlinkClick r:id="rId2"/>
              </a:rPr>
              <a:t>janeiru</a:t>
            </a:r>
            <a:r>
              <a:rPr lang="cs-CZ" u="sng" dirty="0" smtClean="0">
                <a:hlinkClick r:id="rId2"/>
              </a:rPr>
              <a:t>/</a:t>
            </a:r>
            <a:endParaRPr lang="cs-CZ" dirty="0"/>
          </a:p>
        </p:txBody>
      </p:sp>
      <p:pic>
        <p:nvPicPr>
          <p:cNvPr id="30722" name="Picture 2" descr="http://hdwallpaperfreedownload.com/wp-content/gallery/rio-de-janaro/rio-de-janeiro-wallpaper-hd-2_0.jpg"/>
          <p:cNvPicPr>
            <a:picLocks noChangeAspect="1" noChangeArrowheads="1"/>
          </p:cNvPicPr>
          <p:nvPr/>
        </p:nvPicPr>
        <p:blipFill>
          <a:blip r:embed="rId3" cstate="print"/>
          <a:srcRect t="7882"/>
          <a:stretch>
            <a:fillRect/>
          </a:stretch>
        </p:blipFill>
        <p:spPr bwMode="auto">
          <a:xfrm>
            <a:off x="467544" y="1916832"/>
            <a:ext cx="8208912" cy="47261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graphicFrame>
        <p:nvGraphicFramePr>
          <p:cNvPr id="7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23469425"/>
              </p:ext>
            </p:extLst>
          </p:nvPr>
        </p:nvGraphicFramePr>
        <p:xfrm>
          <a:off x="467544" y="908720"/>
          <a:ext cx="8208913" cy="1042014"/>
        </p:xfrm>
        <a:graphic>
          <a:graphicData uri="http://schemas.openxmlformats.org/drawingml/2006/table">
            <a:tbl>
              <a:tblPr/>
              <a:tblGrid>
                <a:gridCol w="1361165"/>
                <a:gridCol w="1390600"/>
                <a:gridCol w="2020340"/>
                <a:gridCol w="1511910"/>
                <a:gridCol w="1924898"/>
              </a:tblGrid>
              <a:tr h="27080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RIO DE JANEIRO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8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4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Amerika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Brazílie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9 300 km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- </a:t>
                      </a: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4 hodiny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23° </a:t>
                      </a:r>
                      <a:r>
                        <a:rPr lang="cs-CZ" sz="1500" dirty="0" err="1" smtClean="0">
                          <a:latin typeface="Calibri"/>
                          <a:ea typeface="Calibri"/>
                          <a:cs typeface="Times New Roman"/>
                        </a:rPr>
                        <a:t>j.š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 – </a:t>
                      </a: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43° 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z.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074" name="Picture 2" descr="http://hdwallpaperfreedownload.com/wp-content/gallery/rio-de-janaro/rio-de-janeiro-wallpaper-hd-20.jpg"/>
          <p:cNvPicPr>
            <a:picLocks noChangeAspect="1" noChangeArrowheads="1"/>
          </p:cNvPicPr>
          <p:nvPr/>
        </p:nvPicPr>
        <p:blipFill>
          <a:blip r:embed="rId2" cstate="print"/>
          <a:srcRect t="12461" b="5854"/>
          <a:stretch>
            <a:fillRect/>
          </a:stretch>
        </p:blipFill>
        <p:spPr bwMode="auto">
          <a:xfrm>
            <a:off x="467544" y="2132856"/>
            <a:ext cx="8217248" cy="4464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RIO DE JANEIRO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r>
              <a:rPr lang="cs-CZ" sz="1500" dirty="0" smtClean="0"/>
              <a:t>Zdroje textů:</a:t>
            </a:r>
          </a:p>
          <a:p>
            <a:pPr>
              <a:tabLst>
                <a:tab pos="358775" algn="l"/>
              </a:tabLst>
            </a:pPr>
            <a:r>
              <a:rPr lang="cs-CZ" sz="1500" dirty="0"/>
              <a:t>RNDr. </a:t>
            </a:r>
            <a:r>
              <a:rPr lang="cs-CZ" sz="1500" dirty="0" err="1"/>
              <a:t>Klimová</a:t>
            </a:r>
            <a:r>
              <a:rPr lang="cs-CZ" sz="1500" dirty="0"/>
              <a:t> Eva  a kol. autorů. </a:t>
            </a:r>
            <a:r>
              <a:rPr lang="cs-CZ" sz="1500" i="1" dirty="0"/>
              <a:t>Školní atlas světa.</a:t>
            </a:r>
            <a:r>
              <a:rPr lang="cs-CZ" sz="1500" dirty="0"/>
              <a:t> 1. vyd. Praha: Kartografie, 2005. 175 s. ISBN 80-7011-730-3</a:t>
            </a:r>
          </a:p>
          <a:p>
            <a:r>
              <a:rPr lang="cs-CZ" sz="1500" dirty="0" smtClean="0">
                <a:hlinkClick r:id="rId2"/>
              </a:rPr>
              <a:t>http://www.livingstone.cz/prakticke-informace/informace-o-zemich/amerika/brazilie/</a:t>
            </a:r>
            <a:endParaRPr lang="cs-CZ" sz="1500" dirty="0" smtClean="0"/>
          </a:p>
          <a:p>
            <a:r>
              <a:rPr lang="cs-CZ" sz="1500" dirty="0" smtClean="0">
                <a:hlinkClick r:id="rId3"/>
              </a:rPr>
              <a:t>http://cs.wikipedia.org/wiki/Rio_de_Janeiro</a:t>
            </a:r>
            <a:endParaRPr lang="cs-CZ" sz="1500" dirty="0" smtClean="0"/>
          </a:p>
          <a:p>
            <a:r>
              <a:rPr lang="cs-CZ" sz="1500" dirty="0" smtClean="0">
                <a:hlinkClick r:id="rId4"/>
              </a:rPr>
              <a:t>http://www.</a:t>
            </a:r>
            <a:r>
              <a:rPr lang="cs-CZ" sz="1500" dirty="0" err="1" smtClean="0">
                <a:hlinkClick r:id="rId4"/>
              </a:rPr>
              <a:t>ceskatelevize.cz</a:t>
            </a:r>
            <a:r>
              <a:rPr lang="cs-CZ" sz="1500" dirty="0" smtClean="0">
                <a:hlinkClick r:id="rId4"/>
              </a:rPr>
              <a:t>/porady/1185966822-na-</a:t>
            </a:r>
            <a:r>
              <a:rPr lang="cs-CZ" sz="1500" dirty="0" err="1" smtClean="0">
                <a:hlinkClick r:id="rId4"/>
              </a:rPr>
              <a:t>ceste</a:t>
            </a:r>
            <a:r>
              <a:rPr lang="cs-CZ" sz="1500" dirty="0" smtClean="0">
                <a:hlinkClick r:id="rId4"/>
              </a:rPr>
              <a:t>/213562260120004-na-</a:t>
            </a:r>
            <a:r>
              <a:rPr lang="cs-CZ" sz="1500" dirty="0" err="1" smtClean="0">
                <a:hlinkClick r:id="rId4"/>
              </a:rPr>
              <a:t>ceste</a:t>
            </a:r>
            <a:r>
              <a:rPr lang="cs-CZ" sz="1500" dirty="0" smtClean="0">
                <a:hlinkClick r:id="rId4"/>
              </a:rPr>
              <a:t>-po-</a:t>
            </a:r>
            <a:r>
              <a:rPr lang="cs-CZ" sz="1500" dirty="0" err="1" smtClean="0">
                <a:hlinkClick r:id="rId4"/>
              </a:rPr>
              <a:t>rio</a:t>
            </a:r>
            <a:r>
              <a:rPr lang="cs-CZ" sz="1500" dirty="0" smtClean="0">
                <a:hlinkClick r:id="rId4"/>
              </a:rPr>
              <a:t>-de-</a:t>
            </a:r>
            <a:r>
              <a:rPr lang="cs-CZ" sz="1500" dirty="0" err="1" smtClean="0">
                <a:hlinkClick r:id="rId4"/>
              </a:rPr>
              <a:t>janeiru</a:t>
            </a:r>
            <a:r>
              <a:rPr lang="cs-CZ" sz="1500" dirty="0" smtClean="0">
                <a:hlinkClick r:id="rId4"/>
              </a:rPr>
              <a:t>/</a:t>
            </a:r>
            <a:endParaRPr lang="cs-CZ" sz="1500" dirty="0" smtClean="0"/>
          </a:p>
          <a:p>
            <a:r>
              <a:rPr lang="cs-CZ" sz="1500" dirty="0" smtClean="0">
                <a:hlinkClick r:id="rId5"/>
              </a:rPr>
              <a:t>http://cs.wikipedia.org/wiki/Est%C3%A1dio_do_Maracan%C3%A3</a:t>
            </a:r>
            <a:endParaRPr lang="cs-CZ" sz="1500" dirty="0" smtClean="0"/>
          </a:p>
          <a:p>
            <a:r>
              <a:rPr lang="cs-CZ" sz="1500" dirty="0" smtClean="0">
                <a:hlinkClick r:id="rId6"/>
              </a:rPr>
              <a:t>http://www.novinky.</a:t>
            </a:r>
            <a:r>
              <a:rPr lang="cs-CZ" sz="1500" dirty="0" err="1" smtClean="0">
                <a:hlinkClick r:id="rId6"/>
              </a:rPr>
              <a:t>cz</a:t>
            </a:r>
            <a:r>
              <a:rPr lang="cs-CZ" sz="1500" dirty="0" smtClean="0">
                <a:hlinkClick r:id="rId6"/>
              </a:rPr>
              <a:t>/</a:t>
            </a:r>
            <a:r>
              <a:rPr lang="cs-CZ" sz="1500" dirty="0" err="1" smtClean="0">
                <a:hlinkClick r:id="rId6"/>
              </a:rPr>
              <a:t>cestovani</a:t>
            </a:r>
            <a:r>
              <a:rPr lang="cs-CZ" sz="1500" dirty="0" smtClean="0">
                <a:hlinkClick r:id="rId6"/>
              </a:rPr>
              <a:t>/exotika/191820-</a:t>
            </a:r>
            <a:r>
              <a:rPr lang="cs-CZ" sz="1500" dirty="0" err="1" smtClean="0">
                <a:hlinkClick r:id="rId6"/>
              </a:rPr>
              <a:t>rio</a:t>
            </a:r>
            <a:r>
              <a:rPr lang="cs-CZ" sz="1500" dirty="0" smtClean="0">
                <a:hlinkClick r:id="rId6"/>
              </a:rPr>
              <a:t>-de-</a:t>
            </a:r>
            <a:r>
              <a:rPr lang="cs-CZ" sz="1500" dirty="0" err="1" smtClean="0">
                <a:hlinkClick r:id="rId6"/>
              </a:rPr>
              <a:t>janeiro</a:t>
            </a:r>
            <a:r>
              <a:rPr lang="cs-CZ" sz="1500" dirty="0" smtClean="0">
                <a:hlinkClick r:id="rId6"/>
              </a:rPr>
              <a:t>-</a:t>
            </a:r>
            <a:r>
              <a:rPr lang="cs-CZ" sz="1500" dirty="0" err="1" smtClean="0">
                <a:hlinkClick r:id="rId6"/>
              </a:rPr>
              <a:t>mesto</a:t>
            </a:r>
            <a:r>
              <a:rPr lang="cs-CZ" sz="1500" dirty="0" smtClean="0">
                <a:hlinkClick r:id="rId6"/>
              </a:rPr>
              <a:t>-karnevalu-a-</a:t>
            </a:r>
            <a:r>
              <a:rPr lang="cs-CZ" sz="1500" dirty="0" err="1" smtClean="0">
                <a:hlinkClick r:id="rId6"/>
              </a:rPr>
              <a:t>krasnych</a:t>
            </a:r>
            <a:r>
              <a:rPr lang="cs-CZ" sz="1500" dirty="0" smtClean="0">
                <a:hlinkClick r:id="rId6"/>
              </a:rPr>
              <a:t>-zen.</a:t>
            </a:r>
            <a:r>
              <a:rPr lang="cs-CZ" sz="1500" dirty="0" err="1" smtClean="0">
                <a:hlinkClick r:id="rId6"/>
              </a:rPr>
              <a:t>html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r>
              <a:rPr lang="cs-CZ" sz="1500" dirty="0" smtClean="0"/>
              <a:t>Zdroje fotografií:</a:t>
            </a:r>
          </a:p>
          <a:p>
            <a:pPr>
              <a:tabLst>
                <a:tab pos="358775" algn="l"/>
              </a:tabLst>
            </a:pPr>
            <a:r>
              <a:rPr lang="cs-CZ" sz="1500" dirty="0" smtClean="0">
                <a:hlinkClick r:id="rId7"/>
              </a:rPr>
              <a:t>http://hdwallpaperfreedownload.com/rio-de-janeiro-wallpaper-hd/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r>
              <a:rPr lang="cs-CZ" sz="1500" dirty="0" smtClean="0">
                <a:hlinkClick r:id="rId8"/>
              </a:rPr>
              <a:t>http://www.</a:t>
            </a:r>
            <a:r>
              <a:rPr lang="cs-CZ" sz="1500" dirty="0" err="1" smtClean="0">
                <a:hlinkClick r:id="rId8"/>
              </a:rPr>
              <a:t>southwindadventures.com</a:t>
            </a:r>
            <a:r>
              <a:rPr lang="cs-CZ" sz="1500" dirty="0" smtClean="0">
                <a:hlinkClick r:id="rId8"/>
              </a:rPr>
              <a:t>/</a:t>
            </a:r>
            <a:r>
              <a:rPr lang="cs-CZ" sz="1500" dirty="0" err="1" smtClean="0">
                <a:hlinkClick r:id="rId8"/>
              </a:rPr>
              <a:t>sa</a:t>
            </a:r>
            <a:r>
              <a:rPr lang="cs-CZ" sz="1500" dirty="0" smtClean="0">
                <a:hlinkClick r:id="rId8"/>
              </a:rPr>
              <a:t>_map.</a:t>
            </a:r>
            <a:r>
              <a:rPr lang="cs-CZ" sz="1500" dirty="0" err="1" smtClean="0">
                <a:hlinkClick r:id="rId8"/>
              </a:rPr>
              <a:t>htm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r>
              <a:rPr lang="cs-CZ" sz="1500" dirty="0" smtClean="0">
                <a:hlinkClick r:id="rId9"/>
              </a:rPr>
              <a:t>http://www.passport2freedom.org/favela/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r>
              <a:rPr lang="cs-CZ" sz="1500" dirty="0" smtClean="0">
                <a:hlinkClick r:id="rId10"/>
              </a:rPr>
              <a:t>http://www.</a:t>
            </a:r>
            <a:r>
              <a:rPr lang="cs-CZ" sz="1500" dirty="0" err="1" smtClean="0">
                <a:hlinkClick r:id="rId10"/>
              </a:rPr>
              <a:t>skyscrapercity.com</a:t>
            </a:r>
            <a:r>
              <a:rPr lang="cs-CZ" sz="1500" dirty="0" smtClean="0">
                <a:hlinkClick r:id="rId10"/>
              </a:rPr>
              <a:t>/</a:t>
            </a:r>
            <a:r>
              <a:rPr lang="cs-CZ" sz="1500" dirty="0" err="1" smtClean="0">
                <a:hlinkClick r:id="rId10"/>
              </a:rPr>
              <a:t>showthread.php</a:t>
            </a:r>
            <a:r>
              <a:rPr lang="cs-CZ" sz="1500" dirty="0" smtClean="0">
                <a:hlinkClick r:id="rId10"/>
              </a:rPr>
              <a:t>?t=971604&amp;</a:t>
            </a:r>
            <a:r>
              <a:rPr lang="cs-CZ" sz="1500" dirty="0" err="1" smtClean="0">
                <a:hlinkClick r:id="rId10"/>
              </a:rPr>
              <a:t>page</a:t>
            </a:r>
            <a:r>
              <a:rPr lang="cs-CZ" sz="1500" dirty="0" smtClean="0">
                <a:hlinkClick r:id="rId10"/>
              </a:rPr>
              <a:t>=43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r>
              <a:rPr lang="cs-CZ" sz="1500" dirty="0" smtClean="0">
                <a:hlinkClick r:id="rId11"/>
              </a:rPr>
              <a:t>http://www.</a:t>
            </a:r>
            <a:r>
              <a:rPr lang="cs-CZ" sz="1500" dirty="0" err="1" smtClean="0">
                <a:hlinkClick r:id="rId11"/>
              </a:rPr>
              <a:t>namastejee.com</a:t>
            </a:r>
            <a:r>
              <a:rPr lang="cs-CZ" sz="1500" dirty="0" smtClean="0">
                <a:hlinkClick r:id="rId11"/>
              </a:rPr>
              <a:t>/top-</a:t>
            </a:r>
            <a:r>
              <a:rPr lang="cs-CZ" sz="1500" dirty="0" err="1" smtClean="0">
                <a:hlinkClick r:id="rId11"/>
              </a:rPr>
              <a:t>tourist</a:t>
            </a:r>
            <a:r>
              <a:rPr lang="cs-CZ" sz="1500" dirty="0" smtClean="0">
                <a:hlinkClick r:id="rId11"/>
              </a:rPr>
              <a:t>-</a:t>
            </a:r>
            <a:r>
              <a:rPr lang="cs-CZ" sz="1500" dirty="0" err="1" smtClean="0">
                <a:hlinkClick r:id="rId11"/>
              </a:rPr>
              <a:t>destinations</a:t>
            </a:r>
            <a:r>
              <a:rPr lang="cs-CZ" sz="1500" dirty="0" smtClean="0">
                <a:hlinkClick r:id="rId11"/>
              </a:rPr>
              <a:t>-in-</a:t>
            </a:r>
            <a:r>
              <a:rPr lang="cs-CZ" sz="1500" dirty="0" err="1" smtClean="0">
                <a:hlinkClick r:id="rId11"/>
              </a:rPr>
              <a:t>rio</a:t>
            </a:r>
            <a:r>
              <a:rPr lang="cs-CZ" sz="1500" dirty="0" smtClean="0">
                <a:hlinkClick r:id="rId11"/>
              </a:rPr>
              <a:t>-de-</a:t>
            </a:r>
            <a:r>
              <a:rPr lang="cs-CZ" sz="1500" dirty="0" err="1" smtClean="0">
                <a:hlinkClick r:id="rId11"/>
              </a:rPr>
              <a:t>janeiro.aspx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r>
              <a:rPr lang="cs-CZ" sz="1500" dirty="0" smtClean="0">
                <a:hlinkClick r:id="rId12"/>
              </a:rPr>
              <a:t>http://brazilwallpapers10.net/</a:t>
            </a:r>
            <a:r>
              <a:rPr lang="cs-CZ" sz="1500" dirty="0" err="1" smtClean="0">
                <a:hlinkClick r:id="rId12"/>
              </a:rPr>
              <a:t>page</a:t>
            </a:r>
            <a:r>
              <a:rPr lang="cs-CZ" sz="1500" dirty="0" smtClean="0">
                <a:hlinkClick r:id="rId12"/>
              </a:rPr>
              <a:t>/28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r>
              <a:rPr lang="cs-CZ" sz="1500" dirty="0" smtClean="0">
                <a:hlinkClick r:id="rId13"/>
              </a:rPr>
              <a:t>http://www.</a:t>
            </a:r>
            <a:r>
              <a:rPr lang="cs-CZ" sz="1500" dirty="0" err="1" smtClean="0">
                <a:hlinkClick r:id="rId13"/>
              </a:rPr>
              <a:t>temagratis.com.br</a:t>
            </a:r>
            <a:r>
              <a:rPr lang="cs-CZ" sz="1500" dirty="0" smtClean="0">
                <a:hlinkClick r:id="rId13"/>
              </a:rPr>
              <a:t>/</a:t>
            </a:r>
            <a:r>
              <a:rPr lang="cs-CZ" sz="1500" dirty="0" err="1" smtClean="0">
                <a:hlinkClick r:id="rId13"/>
              </a:rPr>
              <a:t>carnaval</a:t>
            </a:r>
            <a:r>
              <a:rPr lang="cs-CZ" sz="1500" dirty="0" smtClean="0">
                <a:hlinkClick r:id="rId13"/>
              </a:rPr>
              <a:t>-</a:t>
            </a:r>
            <a:r>
              <a:rPr lang="cs-CZ" sz="1500" dirty="0" err="1" smtClean="0">
                <a:hlinkClick r:id="rId13"/>
              </a:rPr>
              <a:t>brasil</a:t>
            </a:r>
            <a:r>
              <a:rPr lang="cs-CZ" sz="1500" dirty="0" smtClean="0">
                <a:hlinkClick r:id="rId13"/>
              </a:rPr>
              <a:t>-</a:t>
            </a:r>
            <a:r>
              <a:rPr lang="cs-CZ" sz="1500" dirty="0" err="1" smtClean="0">
                <a:hlinkClick r:id="rId13"/>
              </a:rPr>
              <a:t>temas</a:t>
            </a:r>
            <a:r>
              <a:rPr lang="cs-CZ" sz="1500" dirty="0" smtClean="0">
                <a:hlinkClick r:id="rId13"/>
              </a:rPr>
              <a:t>-para-</a:t>
            </a:r>
            <a:r>
              <a:rPr lang="cs-CZ" sz="1500" dirty="0" err="1" smtClean="0">
                <a:hlinkClick r:id="rId13"/>
              </a:rPr>
              <a:t>pc</a:t>
            </a:r>
            <a:r>
              <a:rPr lang="cs-CZ" sz="1500" dirty="0" smtClean="0">
                <a:hlinkClick r:id="rId13"/>
              </a:rPr>
              <a:t>-</a:t>
            </a:r>
            <a:r>
              <a:rPr lang="cs-CZ" sz="1500" dirty="0" err="1" smtClean="0">
                <a:hlinkClick r:id="rId13"/>
              </a:rPr>
              <a:t>celular</a:t>
            </a:r>
            <a:r>
              <a:rPr lang="cs-CZ" sz="1500" dirty="0" smtClean="0">
                <a:hlinkClick r:id="rId13"/>
              </a:rPr>
              <a:t>-tablet-</a:t>
            </a:r>
            <a:r>
              <a:rPr lang="cs-CZ" sz="1500" dirty="0" err="1" smtClean="0">
                <a:hlinkClick r:id="rId13"/>
              </a:rPr>
              <a:t>ipad</a:t>
            </a:r>
            <a:r>
              <a:rPr lang="cs-CZ" sz="1500" dirty="0" smtClean="0">
                <a:hlinkClick r:id="rId13"/>
              </a:rPr>
              <a:t>-android-</a:t>
            </a:r>
            <a:r>
              <a:rPr lang="cs-CZ" sz="1500" dirty="0" err="1" smtClean="0">
                <a:hlinkClick r:id="rId13"/>
              </a:rPr>
              <a:t>iphone.html</a:t>
            </a:r>
            <a:r>
              <a:rPr lang="cs-CZ" sz="1500" dirty="0" smtClean="0">
                <a:hlinkClick r:id="rId13"/>
              </a:rPr>
              <a:t>/</a:t>
            </a:r>
            <a:r>
              <a:rPr lang="cs-CZ" sz="1500" dirty="0" err="1" smtClean="0">
                <a:hlinkClick r:id="rId13"/>
              </a:rPr>
              <a:t>photo</a:t>
            </a:r>
            <a:r>
              <a:rPr lang="cs-CZ" sz="1500" dirty="0" smtClean="0">
                <a:hlinkClick r:id="rId13"/>
              </a:rPr>
              <a:t>-</a:t>
            </a:r>
            <a:r>
              <a:rPr lang="cs-CZ" sz="1500" dirty="0" err="1" smtClean="0">
                <a:hlinkClick r:id="rId13"/>
              </a:rPr>
              <a:t>of</a:t>
            </a:r>
            <a:r>
              <a:rPr lang="cs-CZ" sz="1500" dirty="0" smtClean="0">
                <a:hlinkClick r:id="rId13"/>
              </a:rPr>
              <a:t>-</a:t>
            </a:r>
            <a:r>
              <a:rPr lang="cs-CZ" sz="1500" dirty="0" err="1" smtClean="0">
                <a:hlinkClick r:id="rId13"/>
              </a:rPr>
              <a:t>carnival</a:t>
            </a:r>
            <a:r>
              <a:rPr lang="cs-CZ" sz="1500" dirty="0" smtClean="0">
                <a:hlinkClick r:id="rId13"/>
              </a:rPr>
              <a:t>-</a:t>
            </a:r>
            <a:r>
              <a:rPr lang="cs-CZ" sz="1500" dirty="0" err="1" smtClean="0">
                <a:hlinkClick r:id="rId13"/>
              </a:rPr>
              <a:t>rio</a:t>
            </a:r>
            <a:r>
              <a:rPr lang="cs-CZ" sz="1500" dirty="0" smtClean="0">
                <a:hlinkClick r:id="rId13"/>
              </a:rPr>
              <a:t>-de-</a:t>
            </a:r>
            <a:r>
              <a:rPr lang="cs-CZ" sz="1500" dirty="0" err="1" smtClean="0">
                <a:hlinkClick r:id="rId13"/>
              </a:rPr>
              <a:t>janeiro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r>
              <a:rPr lang="cs-CZ" sz="1500" dirty="0" smtClean="0">
                <a:hlinkClick r:id="rId14"/>
              </a:rPr>
              <a:t>http</a:t>
            </a:r>
            <a:r>
              <a:rPr lang="cs-CZ" sz="1500" dirty="0" smtClean="0">
                <a:hlinkClick r:id="rId14"/>
              </a:rPr>
              <a:t>://tripio.cz/jizni-amerika/brazil/okoli-rio-de-janeira/rio-de-janeiro/atrakce/cukrova-homole-sugar-loaf-rio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r>
              <a:rPr lang="cs-CZ" sz="1500" dirty="0" smtClean="0">
                <a:hlinkClick r:id="rId15"/>
              </a:rPr>
              <a:t>http://www.</a:t>
            </a:r>
            <a:r>
              <a:rPr lang="cs-CZ" sz="1500" dirty="0" err="1" smtClean="0">
                <a:hlinkClick r:id="rId15"/>
              </a:rPr>
              <a:t>tudoeturismo.com.br</a:t>
            </a:r>
            <a:r>
              <a:rPr lang="cs-CZ" sz="1500" dirty="0" smtClean="0">
                <a:hlinkClick r:id="rId15"/>
              </a:rPr>
              <a:t>/</a:t>
            </a:r>
            <a:r>
              <a:rPr lang="cs-CZ" sz="1500" dirty="0" err="1" smtClean="0">
                <a:hlinkClick r:id="rId15"/>
              </a:rPr>
              <a:t>por</a:t>
            </a:r>
            <a:r>
              <a:rPr lang="cs-CZ" sz="1500" dirty="0" smtClean="0">
                <a:hlinkClick r:id="rId15"/>
              </a:rPr>
              <a:t>-</a:t>
            </a:r>
            <a:r>
              <a:rPr lang="cs-CZ" sz="1500" dirty="0" err="1" smtClean="0">
                <a:hlinkClick r:id="rId15"/>
              </a:rPr>
              <a:t>que</a:t>
            </a:r>
            <a:r>
              <a:rPr lang="cs-CZ" sz="1500" dirty="0" smtClean="0">
                <a:hlinkClick r:id="rId15"/>
              </a:rPr>
              <a:t>-</a:t>
            </a:r>
            <a:r>
              <a:rPr lang="cs-CZ" sz="1500" dirty="0" err="1" smtClean="0">
                <a:hlinkClick r:id="rId15"/>
              </a:rPr>
              <a:t>turismo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r>
              <a:rPr lang="cs-CZ" sz="1500" dirty="0" smtClean="0">
                <a:hlinkClick r:id="rId16"/>
              </a:rPr>
              <a:t>http://www.fabuloussavers.com/new_wallpaper/The_Carnival_In_Rio_De_Janeiro_Brazil2013_freecomputerdesktopwallpaper_1920.shtml</a:t>
            </a:r>
            <a:endParaRPr lang="cs-CZ" sz="1500" dirty="0" smtClean="0"/>
          </a:p>
          <a:p>
            <a:pPr>
              <a:tabLst>
                <a:tab pos="358775" algn="l"/>
              </a:tabLst>
            </a:pPr>
            <a:endParaRPr lang="cs-CZ" sz="15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758</TotalTime>
  <Words>445</Words>
  <Application>Microsoft Office PowerPoint</Application>
  <PresentationFormat>Předvádění na obrazovce (4:3)</PresentationFormat>
  <Paragraphs>105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RIO DE JANEIRO</vt:lpstr>
      <vt:lpstr>Prezentace aplikace PowerPoint</vt:lpstr>
      <vt:lpstr>RIO DE JANEIRO</vt:lpstr>
      <vt:lpstr>RIO DE JANEIRO</vt:lpstr>
      <vt:lpstr>RIO DE JANEIRO</vt:lpstr>
      <vt:lpstr>RIO DE JANEIRO</vt:lpstr>
      <vt:lpstr>RIO DE JANEIRO</vt:lpstr>
      <vt:lpstr>RIO DE JANEIRO</vt:lpstr>
      <vt:lpstr>RIO DE JANEIRO</vt:lpstr>
      <vt:lpstr>RIO DE JANEIRO</vt:lpstr>
      <vt:lpstr>RIO DE JANEIRO</vt:lpstr>
      <vt:lpstr>RIO DE JANEIRO</vt:lpstr>
      <vt:lpstr>RIO DE JANEIRO</vt:lpstr>
      <vt:lpstr>RIO DE JANEIRO</vt:lpstr>
      <vt:lpstr>RIO DE JANEIRO</vt:lpstr>
      <vt:lpstr>RIO DE JANEIRO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VELKÝ BARIÉROVÝ ÚTES</dc:title>
  <dc:creator>Lucka</dc:creator>
  <cp:lastModifiedBy>PC04</cp:lastModifiedBy>
  <cp:revision>83</cp:revision>
  <dcterms:created xsi:type="dcterms:W3CDTF">2013-08-01T13:41:28Z</dcterms:created>
  <dcterms:modified xsi:type="dcterms:W3CDTF">2014-04-16T19:47:11Z</dcterms:modified>
</cp:coreProperties>
</file>