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8" r:id="rId5"/>
    <p:sldId id="260" r:id="rId6"/>
    <p:sldId id="261" r:id="rId7"/>
    <p:sldId id="304" r:id="rId8"/>
    <p:sldId id="305" r:id="rId9"/>
    <p:sldId id="264" r:id="rId10"/>
    <p:sldId id="306" r:id="rId11"/>
    <p:sldId id="302" r:id="rId12"/>
    <p:sldId id="25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6740" autoAdjust="0"/>
    <p:restoredTop sz="94660"/>
  </p:normalViewPr>
  <p:slideViewPr>
    <p:cSldViewPr>
      <p:cViewPr>
        <p:scale>
          <a:sx n="76" d="100"/>
          <a:sy n="76" d="100"/>
        </p:scale>
        <p:origin x="-972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youtube.com/watch?v=iJbkZHcpYd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tibetantrekking.com/tibet/plateau/" TargetMode="External"/><Relationship Id="rId13" Type="http://schemas.openxmlformats.org/officeDocument/2006/relationships/hyperlink" Target="http://globeattractions.com/china-tibet-himalayas-mountains-houses-village-nature/" TargetMode="External"/><Relationship Id="rId3" Type="http://schemas.openxmlformats.org/officeDocument/2006/relationships/hyperlink" Target="http://redir.netcentrum.cz/?noaudit&amp;url=http://cs.wikipedia.org/wiki/Tibet" TargetMode="External"/><Relationship Id="rId7" Type="http://schemas.openxmlformats.org/officeDocument/2006/relationships/hyperlink" Target="http://cs.wikipedia.org/wiki/Dalajl%C3%A1ma" TargetMode="External"/><Relationship Id="rId12" Type="http://schemas.openxmlformats.org/officeDocument/2006/relationships/hyperlink" Target="http://wallpaperweb.org/wallpaper/nature/yak-herding-kangshung-glacier-tibet_34929.htm" TargetMode="External"/><Relationship Id="rId2" Type="http://schemas.openxmlformats.org/officeDocument/2006/relationships/hyperlink" Target="http://redir.netcentrum.cz/?noaudit&amp;url=http://www.livingstone.cz/prakticke-informace/informace-o-zemich/asie/tibet/" TargetMode="External"/><Relationship Id="rId16" Type="http://schemas.openxmlformats.org/officeDocument/2006/relationships/hyperlink" Target="http://treasuresoftibet.blogspot.cz/2012/05/list-of-books-by-his-holiness-dala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dir.netcentrum.cz/?noaudit&amp;url=http://cs.wikipedia.org/wiki/T%C3%A4ndzin_Gjamccho" TargetMode="External"/><Relationship Id="rId11" Type="http://schemas.openxmlformats.org/officeDocument/2006/relationships/hyperlink" Target="http://world-visits.blogspot.cz/2013/04/potala-palace-at-lhasatibet-in-china.html" TargetMode="External"/><Relationship Id="rId5" Type="http://schemas.openxmlformats.org/officeDocument/2006/relationships/hyperlink" Target="http://redir.netcentrum.cz/?noaudit&amp;url=http://www.novinky.cz/cestovani/exotika/235634-super-vylet-vlakem-z-pekingu-do-tibetu-nejvyse-polozenou-zeleznici-sveta.html" TargetMode="External"/><Relationship Id="rId15" Type="http://schemas.openxmlformats.org/officeDocument/2006/relationships/hyperlink" Target="http://www.scenicreflections.com/download/583062/TIBET_Wallpaper/" TargetMode="External"/><Relationship Id="rId10" Type="http://schemas.openxmlformats.org/officeDocument/2006/relationships/hyperlink" Target="http://www.cctsbeijing.com/china-travel-guide/city/lhasa/" TargetMode="External"/><Relationship Id="rId4" Type="http://schemas.openxmlformats.org/officeDocument/2006/relationships/hyperlink" Target="http://redir.netcentrum.cz/?noaudit&amp;url=http://www.tibinfo.cz/clanek.php?id=676" TargetMode="External"/><Relationship Id="rId9" Type="http://schemas.openxmlformats.org/officeDocument/2006/relationships/hyperlink" Target="http://tibetandawn.wordpress.com/" TargetMode="External"/><Relationship Id="rId14" Type="http://schemas.openxmlformats.org/officeDocument/2006/relationships/hyperlink" Target="http://www.mota.ru/en/wallpapers/view/id/2080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2232248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TIBET</a:t>
            </a:r>
            <a:endParaRPr lang="cs-CZ" sz="7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313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6632"/>
            <a:ext cx="5743575" cy="140017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691680" y="1556792"/>
          <a:ext cx="5792470" cy="839470"/>
        </p:xfrm>
        <a:graphic>
          <a:graphicData uri="http://schemas.openxmlformats.org/drawingml/2006/table">
            <a:tbl>
              <a:tblPr/>
              <a:tblGrid>
                <a:gridCol w="2177415"/>
                <a:gridCol w="3615055"/>
              </a:tblGrid>
              <a:tr h="252095"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 </a:t>
                      </a:r>
                      <a:r>
                        <a:rPr lang="cs-CZ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Libchavy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a číslo projektu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EU peníze pro ZŠ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CZ.1.07/1.4.00/21.3403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a název klíčové aktivity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III/2 Inovace a zkvalitnění výuky prostřednictvím ICT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339752" y="2492896"/>
          <a:ext cx="4407205" cy="4063998"/>
        </p:xfrm>
        <a:graphic>
          <a:graphicData uri="http://schemas.openxmlformats.org/drawingml/2006/table">
            <a:tbl>
              <a:tblPr/>
              <a:tblGrid>
                <a:gridCol w="1167960"/>
                <a:gridCol w="3239245"/>
              </a:tblGrid>
              <a:tr h="223180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materiálu: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Asie – Tibet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791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materiálu: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VY_32_INOVACE_20_11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444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Petr Kulhavý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66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 i="1">
                          <a:latin typeface="Calibri"/>
                          <a:ea typeface="Times New Roman"/>
                          <a:cs typeface="Times New Roman"/>
                        </a:rPr>
                        <a:t>19. 8. 2013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66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Vyučovací předmět: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 i="1">
                          <a:latin typeface="Calibri"/>
                          <a:ea typeface="Times New Roman"/>
                          <a:cs typeface="Times New Roman"/>
                        </a:rPr>
                        <a:t>Zeměpis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34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 i="1">
                          <a:latin typeface="Calibri"/>
                          <a:ea typeface="Times New Roman"/>
                          <a:cs typeface="Times New Roman"/>
                        </a:rPr>
                        <a:t>7.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66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latin typeface="Calibri"/>
                          <a:ea typeface="Times New Roman"/>
                          <a:cs typeface="Times New Roman"/>
                        </a:rPr>
                        <a:t>Člověk a příroda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66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latin typeface="Calibri"/>
                          <a:ea typeface="Times New Roman"/>
                          <a:cs typeface="Times New Roman"/>
                        </a:rPr>
                        <a:t>Zeměpis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66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Tematický okruh: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latin typeface="Calibri"/>
                          <a:ea typeface="Times New Roman"/>
                          <a:cs typeface="Times New Roman"/>
                        </a:rPr>
                        <a:t>Regiony světa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66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latin typeface="Calibri"/>
                          <a:ea typeface="Times New Roman"/>
                          <a:cs typeface="Times New Roman"/>
                        </a:rPr>
                        <a:t>Asie – Tibet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512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512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Potřebný čas pro výuku DUM: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>
                          <a:latin typeface="Calibri"/>
                          <a:ea typeface="Times New Roman"/>
                          <a:cs typeface="Times New Roman"/>
                        </a:rPr>
                        <a:t>10-15 min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4329">
                <a:tc>
                  <a:txBody>
                    <a:bodyPr/>
                    <a:lstStyle/>
                    <a:p>
                      <a:pPr algn="ctr"/>
                      <a:r>
                        <a:rPr lang="cs-CZ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 / Metodický list: </a:t>
                      </a:r>
                      <a:endParaRPr lang="cs-CZ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800" dirty="0">
                          <a:latin typeface="Calibri"/>
                          <a:ea typeface="Times New Roman"/>
                          <a:cs typeface="Times New Roman"/>
                        </a:rPr>
                        <a:t>Výukový materiál seznamuje žáky s místem označovaným jako střecha světa – dříve nezávislým královstvím, dnes okupovaným autonomním územím Čínské lidové republiky- Tibetem. Přináší základní informace o jednom z nejkrásnějších míst celé Asie, jeho ilustrační fotografie a také krátké video. Oboje je zvoleno tak, aby splnilo zejména motivační funkci, a lze je tedy využít ve fázi evokace. Prezentace obsahuje také úkol pro žáky, který zjišťuje schopnost žáků pracovat se základním zdrojem geografických dat – atlasem. Ověřuje následující dovednosti žáků: vyhledávání, využití různých typů map, práci s měřítkem a určování zeměpisné polohy. Úkol lze tedy využít k opakování a procvičování látky 6. ročníku, v celé prezentaci jej lze i vynechat. Prezentaci je možné využít jako ukázku pro zadání samostatné práce žáků, např. zpracování dalších významných míst daného regionu.</a:t>
                      </a:r>
                    </a:p>
                  </a:txBody>
                  <a:tcPr marL="33742" marR="337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12296" name="AutoShape 8" descr="http://www.desktopnexus.com/dl/inline/691781/1920x1080/2sanc4bumqhrvp3vlncum3p3j351fe3f168195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298" name="AutoShape 10" descr="http://www.desktopnexus.com/dl/inline/691781/1920x1080/2sanc4bumqhrvp3vlncum3p3j351fe3f168195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67544" y="908718"/>
          <a:ext cx="8208913" cy="1083224"/>
        </p:xfrm>
        <a:graphic>
          <a:graphicData uri="http://schemas.openxmlformats.org/drawingml/2006/table">
            <a:tbl>
              <a:tblPr/>
              <a:tblGrid>
                <a:gridCol w="1361165"/>
                <a:gridCol w="1015099"/>
                <a:gridCol w="2016224"/>
                <a:gridCol w="1512168"/>
                <a:gridCol w="2304257"/>
              </a:tblGrid>
              <a:tr h="27080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 dirty="0">
                          <a:latin typeface="Calibri"/>
                          <a:ea typeface="Calibri"/>
                          <a:cs typeface="Times New Roman"/>
                        </a:rPr>
                        <a:t>TIBET</a:t>
                      </a: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08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KONTINENT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STÁT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VZDÁLENOST </a:t>
                      </a: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(od Prahy)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ČASOVÝ POSUN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ZEMĚPISNÁ POLOHA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6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2290" name="Picture 2" descr="http://4.bp.blogspot.com/-h1S_6QcpwWs/T53MUuoOVkI/AAAAAAAAABI/z4995rpGi2s/s1600/Tibetan_Mountains_Wallpaper__yvt2.jpg"/>
          <p:cNvPicPr>
            <a:picLocks noChangeAspect="1" noChangeArrowheads="1"/>
          </p:cNvPicPr>
          <p:nvPr/>
        </p:nvPicPr>
        <p:blipFill>
          <a:blip r:embed="rId2" cstate="print"/>
          <a:srcRect t="15928" b="5654"/>
          <a:stretch>
            <a:fillRect/>
          </a:stretch>
        </p:blipFill>
        <p:spPr bwMode="auto">
          <a:xfrm>
            <a:off x="683568" y="2132856"/>
            <a:ext cx="7839075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pic>
        <p:nvPicPr>
          <p:cNvPr id="12" name="Obrázek 11" descr="svet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4771319"/>
          </a:xfrm>
          <a:prstGeom prst="rect">
            <a:avLst/>
          </a:prstGeom>
        </p:spPr>
      </p:pic>
      <p:cxnSp>
        <p:nvCxnSpPr>
          <p:cNvPr id="14" name="Přímá spojovací šipka 13"/>
          <p:cNvCxnSpPr/>
          <p:nvPr/>
        </p:nvCxnSpPr>
        <p:spPr>
          <a:xfrm>
            <a:off x="4644008" y="2132856"/>
            <a:ext cx="1944216" cy="57606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 rot="1021743">
            <a:off x="5099353" y="2114355"/>
            <a:ext cx="1404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cca 6 500 km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2708920"/>
            <a:ext cx="223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Čas. posun: + 7 hodin</a:t>
            </a:r>
            <a:endParaRPr lang="cs-CZ" sz="3200" dirty="0"/>
          </a:p>
        </p:txBody>
      </p:sp>
      <p:pic>
        <p:nvPicPr>
          <p:cNvPr id="11" name="Obrázek 10" descr="As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908720"/>
            <a:ext cx="5856455" cy="5589240"/>
          </a:xfrm>
          <a:prstGeom prst="rect">
            <a:avLst/>
          </a:prstGeom>
        </p:spPr>
      </p:pic>
      <p:sp>
        <p:nvSpPr>
          <p:cNvPr id="6" name="Elipsa 5"/>
          <p:cNvSpPr/>
          <p:nvPr/>
        </p:nvSpPr>
        <p:spPr>
          <a:xfrm>
            <a:off x="2051720" y="4581128"/>
            <a:ext cx="936104" cy="57606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67744" y="6165304"/>
            <a:ext cx="4608512" cy="392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cs-CZ" dirty="0" smtClean="0"/>
              <a:t>Zeměpisná poloha: </a:t>
            </a:r>
            <a:r>
              <a:rPr lang="cs-CZ" dirty="0" smtClean="0">
                <a:ea typeface="Calibri"/>
                <a:cs typeface="Times New Roman"/>
              </a:rPr>
              <a:t>32°-35° s.</a:t>
            </a:r>
            <a:r>
              <a:rPr lang="cs-CZ" dirty="0" err="1" smtClean="0">
                <a:ea typeface="Calibri"/>
                <a:cs typeface="Times New Roman"/>
              </a:rPr>
              <a:t>š</a:t>
            </a:r>
            <a:r>
              <a:rPr lang="cs-CZ" dirty="0" smtClean="0">
                <a:ea typeface="Calibri"/>
                <a:cs typeface="Times New Roman"/>
              </a:rPr>
              <a:t>. – 82°- 88° v.</a:t>
            </a:r>
            <a:r>
              <a:rPr lang="cs-CZ" dirty="0" err="1" smtClean="0">
                <a:ea typeface="Calibri"/>
                <a:cs typeface="Times New Roman"/>
              </a:rPr>
              <a:t>d</a:t>
            </a:r>
            <a:r>
              <a:rPr lang="cs-CZ" dirty="0" smtClean="0">
                <a:ea typeface="Calibri"/>
                <a:cs typeface="Times New Roman"/>
              </a:rPr>
              <a:t>.</a:t>
            </a:r>
            <a:endParaRPr lang="cs-CZ" dirty="0">
              <a:ea typeface="Calibri"/>
              <a:cs typeface="Times New Roman"/>
            </a:endParaRPr>
          </a:p>
        </p:txBody>
      </p:sp>
      <p:pic>
        <p:nvPicPr>
          <p:cNvPr id="3" name="Picture 2" descr="http://tibetantrekking.com/wp-content/uploads/Tibet-Map-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80728"/>
            <a:ext cx="6912768" cy="518247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8196" name="AutoShape 4" descr="http://www.satellitemagazine.ca/wp-content/uploads/2012/01/15.Lhasa_AshleyRawlings.jpg"/>
          <p:cNvSpPr>
            <a:spLocks noChangeAspect="1" noChangeArrowheads="1"/>
          </p:cNvSpPr>
          <p:nvPr/>
        </p:nvSpPr>
        <p:spPr bwMode="auto">
          <a:xfrm>
            <a:off x="155575" y="-2560638"/>
            <a:ext cx="7058025" cy="533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98" name="AutoShape 6" descr="http://www.satellitemagazine.ca/wp-content/uploads/2012/01/15.Lhasa_AshleyRawlings.jpg"/>
          <p:cNvSpPr>
            <a:spLocks noChangeAspect="1" noChangeArrowheads="1"/>
          </p:cNvSpPr>
          <p:nvPr/>
        </p:nvSpPr>
        <p:spPr bwMode="auto">
          <a:xfrm>
            <a:off x="155575" y="-2560638"/>
            <a:ext cx="7058025" cy="533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00" name="AutoShape 8" descr="http://www.satellitemagazine.ca/wp-content/uploads/2012/01/15.Lhasa_AshleyRawling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202" name="Picture 10" descr="http://www.cctsbeijing.com/china-travel-guide/city/lhasa/images/lhasa-c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4113397" cy="2739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4" name="Picture 12" descr="http://1.bp.blogspot.com/-JuInmTZ7p9Y/UW0QDrDzjsI/AAAAAAAAOTE/EoZHCW-_-nI/s1600/potala+palace+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8726" y="980728"/>
            <a:ext cx="3647730" cy="2736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6" name="Picture 14" descr="http://i.idnes.cz/10/071/gal/JB342d85_Z_profimedia_00380363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3058" y="3861048"/>
            <a:ext cx="4113398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8" name="Picture 16" descr="http://4.bp.blogspot.com/-zzLN4pxBeyc/UW0P_cBVaTI/AAAAAAAAOSw/vo-vajb9UEM/s1600/potala+palace+%281%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861048"/>
            <a:ext cx="3672407" cy="2754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 descr="http://tibetandawn.files.wordpress.com/2013/03/tibetan-fla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980728"/>
            <a:ext cx="8429488" cy="5616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pic>
        <p:nvPicPr>
          <p:cNvPr id="7170" name="Picture 2" descr="http://t.wallpaperweb.org/wallpaper/nature/1920x1200/Yak_Herding_Kangshung_Glacier_Tib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908720"/>
            <a:ext cx="5544616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 descr="http://globeattractions.com/wp-content/uploads/2012/08/china-tibet-himalayas-mountains-houses-village-na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789040"/>
            <a:ext cx="4392488" cy="2745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6" name="Picture 8" descr="http://img.mota.ru/upload/wallpapers/2009/11/25/09/04/20805/mota_ru_9112509-previe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077072"/>
            <a:ext cx="3072340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9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Historické území ve střední Asii - z velké části se rozkládá na Tibetské náhorní 	plošině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Hlavním městem tohoto území je </a:t>
            </a:r>
            <a:r>
              <a:rPr lang="cs-CZ" sz="2000" dirty="0" err="1" smtClean="0"/>
              <a:t>Lhasa</a:t>
            </a:r>
            <a:endParaRPr lang="cs-CZ" sz="2000" dirty="0" smtClean="0"/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Průměrná výška Tibetu dosahuje přibližně 4 900 m n. m., pročež se Tibetu  	někdy říká „střecha světa“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Tradičním etnikem Tibetu jsou Tibeťané hovořící tibetským jazykem – </a:t>
            </a:r>
          </a:p>
          <a:p>
            <a:pPr lvl="0">
              <a:tabLst>
                <a:tab pos="358775" algn="l"/>
              </a:tabLst>
            </a:pPr>
            <a:r>
              <a:rPr lang="cs-CZ" sz="2000" dirty="0" smtClean="0"/>
              <a:t> 	v minulosti býval Tibet nezávislým královstvím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Od padesátých let 20. století je naprostá většina původního území 	okupována Čínskou lidovou republikou - Číňanům se tak podařilo ovládnout 	strategicky významné území, které se již v minulosti několikrát nacházelo pod 	čínskou suverenitou a jež bylo nárazníkovým pásmem mezi Čínou a Indií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Na dlouhodobé porušování lidských práv upozorňuje celosvětová kampaň</a:t>
            </a:r>
          </a:p>
          <a:p>
            <a:pPr lvl="0">
              <a:tabLst>
                <a:tab pos="358775" algn="l"/>
              </a:tabLst>
            </a:pPr>
            <a:r>
              <a:rPr lang="cs-CZ" sz="2000" dirty="0"/>
              <a:t> </a:t>
            </a:r>
            <a:r>
              <a:rPr lang="cs-CZ" sz="2000" dirty="0" smtClean="0"/>
              <a:t>    „Vlajka pro Tibet“ – více než 400 obcí ČR vyvěšuje vždy 10. března na své </a:t>
            </a:r>
          </a:p>
          <a:p>
            <a:pPr lvl="0">
              <a:tabLst>
                <a:tab pos="358775" algn="l"/>
              </a:tabLst>
            </a:pPr>
            <a:r>
              <a:rPr lang="cs-CZ" sz="2000" dirty="0"/>
              <a:t> </a:t>
            </a:r>
            <a:r>
              <a:rPr lang="cs-CZ" sz="2000" dirty="0" smtClean="0"/>
              <a:t>     radnice tibetskou vlajku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Tibet je považován za centrum buddhismu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Duchovním vůdcem Tibeťanů je dalajláma – dnes je jím </a:t>
            </a:r>
            <a:r>
              <a:rPr lang="cs-CZ" sz="2000" dirty="0" err="1" smtClean="0"/>
              <a:t>Tändzin</a:t>
            </a:r>
            <a:r>
              <a:rPr lang="cs-CZ" sz="2000" dirty="0" smtClean="0"/>
              <a:t> </a:t>
            </a:r>
            <a:r>
              <a:rPr lang="cs-CZ" sz="2000" dirty="0" err="1" smtClean="0"/>
              <a:t>Gjamccho</a:t>
            </a:r>
            <a:r>
              <a:rPr lang="cs-CZ" sz="2000" dirty="0" smtClean="0"/>
              <a:t> - 	14. tibetský dalajláma - je hlavou Ústřední tibetské správy - Tibeťané jej 	tradičně považují za převtělence předchozího dalajlámy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9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Slovo dalajláma – </a:t>
            </a:r>
            <a:r>
              <a:rPr lang="cs-CZ" sz="2000" dirty="0" err="1" smtClean="0"/>
              <a:t>dalaj</a:t>
            </a:r>
            <a:r>
              <a:rPr lang="cs-CZ" sz="2000" dirty="0" smtClean="0"/>
              <a:t> je mongolsky oceán, lama je mnich, tedy mnich, jehož 	moudrost a ctnost jsou hluboké jako oceán - v přeneseném slova smyslu bývá 	výraz dalajláma někdy překládán jako „oceán moudrosti“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Rozpoznávání dalajlámů – jeho duch se převtěluje - jakmile mniši najdou 	dítě, které považují za vtělení zesnulého dalajlámy, je podrobeno zvláštním 	zkouškám - jestliže je úspěšně složí, je slavnostně prohlášeno za nového 	dalajlámu, vzato od rodiny a vychováváno v klášteře, kde se mu dostane 	vzdělání a dalších náležitostí potřebných pro vykonávání funkce dalajlámy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Od roku 1959 pobývá dalajláma v exilu, v indickém městě </a:t>
            </a:r>
            <a:r>
              <a:rPr lang="cs-CZ" sz="2000" dirty="0" err="1" smtClean="0"/>
              <a:t>Dharamsala</a:t>
            </a:r>
            <a:endParaRPr lang="cs-CZ" sz="2000" dirty="0" smtClean="0"/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Tradičním sídlem </a:t>
            </a:r>
            <a:r>
              <a:rPr lang="cs-CZ" sz="2000" dirty="0" err="1" smtClean="0"/>
              <a:t>dalajámy</a:t>
            </a:r>
            <a:r>
              <a:rPr lang="cs-CZ" sz="2000" dirty="0" smtClean="0"/>
              <a:t> je palác </a:t>
            </a:r>
            <a:r>
              <a:rPr lang="cs-CZ" sz="2000" dirty="0" err="1" smtClean="0"/>
              <a:t>Potála</a:t>
            </a:r>
            <a:r>
              <a:rPr lang="cs-CZ" sz="2000" dirty="0" smtClean="0"/>
              <a:t> ve </a:t>
            </a:r>
            <a:r>
              <a:rPr lang="cs-CZ" sz="2000" dirty="0" err="1" smtClean="0"/>
              <a:t>Lhase</a:t>
            </a:r>
            <a:r>
              <a:rPr lang="cs-CZ" sz="2000" dirty="0" smtClean="0"/>
              <a:t> – na Červeném pahorku, 	ve výšce 3 700 m </a:t>
            </a:r>
            <a:r>
              <a:rPr lang="cs-CZ" sz="2000" dirty="0" err="1" smtClean="0"/>
              <a:t>n.m</a:t>
            </a:r>
            <a:r>
              <a:rPr lang="cs-CZ" sz="2000" dirty="0" smtClean="0"/>
              <a:t>.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Do Tibetu vede nejvýše položená železnice na světě (v nejvyšším místě 	prochází trať v 5 072 metrech nad mořem) – z Pekingu je to cesta dlouhá 	4 000 km, převýšení je 2 000 m, za lístek zaplatíte 1 250,- až 8 000,- Kč 	(sedátko nebo luxusní lůžko), snídani či večeři si ve vlaku koupíte za asi 100,- 	Kč, cesta trvá dva dny a vede např. přes 675 mostů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9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dirty="0" smtClean="0"/>
              <a:t>Dokumentární film o nejvýše položené železnici světa můžete vidět zde: </a:t>
            </a:r>
            <a:r>
              <a:rPr lang="cs-CZ" sz="2000" u="sng" dirty="0" smtClean="0">
                <a:hlinkClick r:id="rId2"/>
              </a:rPr>
              <a:t>http://www.</a:t>
            </a:r>
            <a:r>
              <a:rPr lang="cs-CZ" sz="2000" u="sng" dirty="0" err="1" smtClean="0">
                <a:hlinkClick r:id="rId2"/>
              </a:rPr>
              <a:t>youtube.com</a:t>
            </a:r>
            <a:r>
              <a:rPr lang="cs-CZ" sz="2000" u="sng" dirty="0" smtClean="0">
                <a:hlinkClick r:id="rId2"/>
              </a:rPr>
              <a:t>/</a:t>
            </a:r>
            <a:r>
              <a:rPr lang="cs-CZ" sz="2000" u="sng" dirty="0" err="1" smtClean="0">
                <a:hlinkClick r:id="rId2"/>
              </a:rPr>
              <a:t>watch</a:t>
            </a:r>
            <a:r>
              <a:rPr lang="cs-CZ" sz="2000" u="sng" dirty="0" smtClean="0">
                <a:hlinkClick r:id="rId2"/>
              </a:rPr>
              <a:t>?v=</a:t>
            </a:r>
            <a:r>
              <a:rPr lang="cs-CZ" sz="2000" u="sng" dirty="0" err="1" smtClean="0">
                <a:hlinkClick r:id="rId2"/>
              </a:rPr>
              <a:t>iJbkZHcpYdg</a:t>
            </a:r>
            <a:endParaRPr lang="cs-CZ" sz="2000" dirty="0"/>
          </a:p>
        </p:txBody>
      </p:sp>
      <p:pic>
        <p:nvPicPr>
          <p:cNvPr id="4100" name="Picture 4" descr="http://www.crec.cn/upload/200711919362517176905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212976"/>
            <a:ext cx="5353050" cy="3362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8" name="Picture 2" descr="http://www.intowestchina.com/htmlbox/pic/2009422143118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72816"/>
            <a:ext cx="4286250" cy="3248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graphicFrame>
        <p:nvGraphicFramePr>
          <p:cNvPr id="6" name="Zástupný symbol pro obsah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501040"/>
              </p:ext>
            </p:extLst>
          </p:nvPr>
        </p:nvGraphicFramePr>
        <p:xfrm>
          <a:off x="467544" y="908718"/>
          <a:ext cx="8208913" cy="1083224"/>
        </p:xfrm>
        <a:graphic>
          <a:graphicData uri="http://schemas.openxmlformats.org/drawingml/2006/table">
            <a:tbl>
              <a:tblPr/>
              <a:tblGrid>
                <a:gridCol w="1361165"/>
                <a:gridCol w="1015099"/>
                <a:gridCol w="2016224"/>
                <a:gridCol w="1512168"/>
                <a:gridCol w="2304257"/>
              </a:tblGrid>
              <a:tr h="27080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 dirty="0">
                          <a:latin typeface="Calibri"/>
                          <a:ea typeface="Calibri"/>
                          <a:cs typeface="Times New Roman"/>
                        </a:rPr>
                        <a:t>TIBET</a:t>
                      </a: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08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KONTINENT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STÁT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VZDÁLENOST </a:t>
                      </a: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(od Prahy)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ČASOVÝ POSUN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ZEMĚPISNÁ POLOHA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6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Asie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Čína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6 500 km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+ </a:t>
                      </a:r>
                      <a:r>
                        <a:rPr lang="cs-CZ" sz="1500" smtClean="0">
                          <a:latin typeface="Calibri"/>
                          <a:ea typeface="Calibri"/>
                          <a:cs typeface="Times New Roman"/>
                        </a:rPr>
                        <a:t>7 </a:t>
                      </a: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hodin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dirty="0" smtClean="0">
                          <a:latin typeface="Calibri"/>
                          <a:ea typeface="Calibri"/>
                          <a:cs typeface="Times New Roman"/>
                        </a:rPr>
                        <a:t>32°-35° </a:t>
                      </a: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s.</a:t>
                      </a:r>
                      <a:r>
                        <a:rPr lang="cs-CZ" sz="1500" dirty="0" err="1">
                          <a:latin typeface="Calibri"/>
                          <a:ea typeface="Calibri"/>
                          <a:cs typeface="Times New Roman"/>
                        </a:rPr>
                        <a:t>š</a:t>
                      </a: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. – </a:t>
                      </a:r>
                      <a:r>
                        <a:rPr lang="cs-CZ" sz="1500" dirty="0" smtClean="0">
                          <a:latin typeface="Calibri"/>
                          <a:ea typeface="Calibri"/>
                          <a:cs typeface="Times New Roman"/>
                        </a:rPr>
                        <a:t>82°- 88° v.</a:t>
                      </a:r>
                      <a:r>
                        <a:rPr lang="cs-CZ" sz="1500" dirty="0" err="1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0" name="Picture 2" descr="http://www.scenicreflections.com/files/TIBET%20Wallpaper__yvt2.jpg"/>
          <p:cNvPicPr>
            <a:picLocks noChangeAspect="1" noChangeArrowheads="1"/>
          </p:cNvPicPr>
          <p:nvPr/>
        </p:nvPicPr>
        <p:blipFill>
          <a:blip r:embed="rId2" cstate="print"/>
          <a:srcRect b="22808"/>
          <a:stretch>
            <a:fillRect/>
          </a:stretch>
        </p:blipFill>
        <p:spPr bwMode="auto">
          <a:xfrm>
            <a:off x="611560" y="2132856"/>
            <a:ext cx="7839075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TIBET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052736"/>
            <a:ext cx="82089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tabLst>
                <a:tab pos="358775" algn="l"/>
              </a:tabLst>
            </a:pPr>
            <a:r>
              <a:rPr lang="cs-CZ" sz="1400" dirty="0" smtClean="0"/>
              <a:t>Zdroje textů:</a:t>
            </a:r>
          </a:p>
          <a:p>
            <a:pPr>
              <a:tabLst>
                <a:tab pos="358775" algn="l"/>
              </a:tabLst>
            </a:pPr>
            <a:r>
              <a:rPr lang="cs-CZ" sz="1400" dirty="0"/>
              <a:t>RNDr. </a:t>
            </a:r>
            <a:r>
              <a:rPr lang="cs-CZ" sz="1400" dirty="0" err="1"/>
              <a:t>Klimová</a:t>
            </a:r>
            <a:r>
              <a:rPr lang="cs-CZ" sz="1400" dirty="0"/>
              <a:t> Eva  a kol. autorů. </a:t>
            </a:r>
            <a:r>
              <a:rPr lang="cs-CZ" sz="1400" i="1" dirty="0"/>
              <a:t>Školní atlas světa.</a:t>
            </a:r>
            <a:r>
              <a:rPr lang="cs-CZ" sz="1400" dirty="0"/>
              <a:t> 1. vyd. Praha: Kartografie, 2005. 175 s. ISBN 80-7011-730-3</a:t>
            </a:r>
          </a:p>
          <a:p>
            <a:r>
              <a:rPr lang="cs-CZ" sz="1600" dirty="0" smtClean="0">
                <a:hlinkClick r:id="rId2"/>
              </a:rPr>
              <a:t>http://www.livingstone.cz/prakticke-informace/informace-o-zemich/asie/tibet/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http://cs.wikipedia.org/wiki/Tibet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tibinfo.cz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clanek.php</a:t>
            </a:r>
            <a:r>
              <a:rPr lang="cs-CZ" sz="1600" dirty="0" smtClean="0">
                <a:hlinkClick r:id="rId4"/>
              </a:rPr>
              <a:t>?id=676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http://www.novinky.</a:t>
            </a:r>
            <a:r>
              <a:rPr lang="cs-CZ" sz="1600" dirty="0" err="1" smtClean="0">
                <a:hlinkClick r:id="rId5"/>
              </a:rPr>
              <a:t>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cestovani</a:t>
            </a:r>
            <a:r>
              <a:rPr lang="cs-CZ" sz="1600" dirty="0" smtClean="0">
                <a:hlinkClick r:id="rId5"/>
              </a:rPr>
              <a:t>/exotika/235634-super-</a:t>
            </a:r>
            <a:r>
              <a:rPr lang="cs-CZ" sz="1600" dirty="0" err="1" smtClean="0">
                <a:hlinkClick r:id="rId5"/>
              </a:rPr>
              <a:t>vylet</a:t>
            </a:r>
            <a:r>
              <a:rPr lang="cs-CZ" sz="1600" dirty="0" smtClean="0">
                <a:hlinkClick r:id="rId5"/>
              </a:rPr>
              <a:t>-vlakem-z-</a:t>
            </a:r>
            <a:r>
              <a:rPr lang="cs-CZ" sz="1600" dirty="0" err="1" smtClean="0">
                <a:hlinkClick r:id="rId5"/>
              </a:rPr>
              <a:t>pekingu</a:t>
            </a:r>
            <a:r>
              <a:rPr lang="cs-CZ" sz="1600" dirty="0" smtClean="0">
                <a:hlinkClick r:id="rId5"/>
              </a:rPr>
              <a:t>-do-tibetu-</a:t>
            </a:r>
            <a:r>
              <a:rPr lang="cs-CZ" sz="1600" dirty="0" err="1" smtClean="0">
                <a:hlinkClick r:id="rId5"/>
              </a:rPr>
              <a:t>nejvyse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polozenou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zeleznici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sveta.html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http://cs.wikipedia.org/wiki/T%C3%A4ndzin_Gjamccho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>
                <a:hlinkClick r:id="rId7"/>
              </a:rPr>
              <a:t>http://cs.wikipedia.org/wiki/Dalajl%C3%A1ma</a:t>
            </a:r>
            <a:endParaRPr lang="cs-CZ" sz="1600" dirty="0" smtClean="0"/>
          </a:p>
          <a:p>
            <a:r>
              <a:rPr lang="cs-CZ" sz="1400" dirty="0" smtClean="0"/>
              <a:t>Zdroje fotografií:</a:t>
            </a:r>
          </a:p>
          <a:p>
            <a:r>
              <a:rPr lang="cs-CZ" sz="1600" dirty="0" smtClean="0">
                <a:hlinkClick r:id="rId8"/>
              </a:rPr>
              <a:t>http://tibetantrekking.com/tibet/plateau/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http://tibetandawn.wordpress.com/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http://www.</a:t>
            </a:r>
            <a:r>
              <a:rPr lang="cs-CZ" sz="1600" dirty="0" err="1" smtClean="0">
                <a:hlinkClick r:id="rId10"/>
              </a:rPr>
              <a:t>cctsbeijing.com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china</a:t>
            </a:r>
            <a:r>
              <a:rPr lang="cs-CZ" sz="1600" dirty="0" smtClean="0">
                <a:hlinkClick r:id="rId10"/>
              </a:rPr>
              <a:t>-</a:t>
            </a:r>
            <a:r>
              <a:rPr lang="cs-CZ" sz="1600" dirty="0" err="1" smtClean="0">
                <a:hlinkClick r:id="rId10"/>
              </a:rPr>
              <a:t>travel</a:t>
            </a:r>
            <a:r>
              <a:rPr lang="cs-CZ" sz="1600" dirty="0" smtClean="0">
                <a:hlinkClick r:id="rId10"/>
              </a:rPr>
              <a:t>-</a:t>
            </a:r>
            <a:r>
              <a:rPr lang="cs-CZ" sz="1600" dirty="0" err="1" smtClean="0">
                <a:hlinkClick r:id="rId10"/>
              </a:rPr>
              <a:t>guide</a:t>
            </a:r>
            <a:r>
              <a:rPr lang="cs-CZ" sz="1600" dirty="0" smtClean="0">
                <a:hlinkClick r:id="rId10"/>
              </a:rPr>
              <a:t>/city/</a:t>
            </a:r>
            <a:r>
              <a:rPr lang="cs-CZ" sz="1600" dirty="0" err="1" smtClean="0">
                <a:hlinkClick r:id="rId10"/>
              </a:rPr>
              <a:t>lhasa</a:t>
            </a:r>
            <a:r>
              <a:rPr lang="cs-CZ" sz="1600" dirty="0" smtClean="0">
                <a:hlinkClick r:id="rId10"/>
              </a:rPr>
              <a:t>/</a:t>
            </a:r>
            <a:endParaRPr lang="cs-CZ" sz="1600" dirty="0" smtClean="0"/>
          </a:p>
          <a:p>
            <a:r>
              <a:rPr lang="cs-CZ" sz="1600" dirty="0" smtClean="0">
                <a:hlinkClick r:id="rId11"/>
              </a:rPr>
              <a:t>http://world-visits.blogspot.cz/2013/04/potala-palace-at-lhasatibet-in-china.html</a:t>
            </a:r>
            <a:endParaRPr lang="cs-CZ" sz="1600" dirty="0" smtClean="0"/>
          </a:p>
          <a:p>
            <a:r>
              <a:rPr lang="cs-CZ" sz="1600" dirty="0" smtClean="0">
                <a:hlinkClick r:id="rId12"/>
              </a:rPr>
              <a:t>http</a:t>
            </a:r>
            <a:r>
              <a:rPr lang="cs-CZ" sz="1600" dirty="0" smtClean="0">
                <a:hlinkClick r:id="rId12"/>
              </a:rPr>
              <a:t>://wallpaperweb.org/wallpaper/nature/yak-herding-kangshung-glacier-tibet_34929.htm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http://globeattractions.com/china-tibet-himalayas-mountains-houses-village-nature/</a:t>
            </a:r>
            <a:endParaRPr lang="cs-CZ" sz="1600" dirty="0" smtClean="0"/>
          </a:p>
          <a:p>
            <a:r>
              <a:rPr lang="cs-CZ" sz="1600" dirty="0" smtClean="0">
                <a:hlinkClick r:id="rId14"/>
              </a:rPr>
              <a:t>http</a:t>
            </a:r>
            <a:r>
              <a:rPr lang="cs-CZ" sz="1600" dirty="0" smtClean="0">
                <a:hlinkClick r:id="rId14"/>
              </a:rPr>
              <a:t>://www.mota.ru/en/wallpapers/view/id/20805</a:t>
            </a:r>
            <a:endParaRPr lang="cs-CZ" sz="1600" dirty="0" smtClean="0"/>
          </a:p>
          <a:p>
            <a:r>
              <a:rPr lang="cs-CZ" sz="1600" dirty="0" smtClean="0">
                <a:hlinkClick r:id="rId15"/>
              </a:rPr>
              <a:t>http://www.</a:t>
            </a:r>
            <a:r>
              <a:rPr lang="cs-CZ" sz="1600" dirty="0" err="1" smtClean="0">
                <a:hlinkClick r:id="rId15"/>
              </a:rPr>
              <a:t>scenicreflections.com</a:t>
            </a:r>
            <a:r>
              <a:rPr lang="cs-CZ" sz="1600" dirty="0" smtClean="0">
                <a:hlinkClick r:id="rId15"/>
              </a:rPr>
              <a:t>/</a:t>
            </a:r>
            <a:r>
              <a:rPr lang="cs-CZ" sz="1600" dirty="0" err="1" smtClean="0">
                <a:hlinkClick r:id="rId15"/>
              </a:rPr>
              <a:t>download</a:t>
            </a:r>
            <a:r>
              <a:rPr lang="cs-CZ" sz="1600" dirty="0" smtClean="0">
                <a:hlinkClick r:id="rId15"/>
              </a:rPr>
              <a:t>/583062/TIBET_</a:t>
            </a:r>
            <a:r>
              <a:rPr lang="cs-CZ" sz="1600" dirty="0" err="1" smtClean="0">
                <a:hlinkClick r:id="rId15"/>
              </a:rPr>
              <a:t>Wallpaper</a:t>
            </a:r>
            <a:r>
              <a:rPr lang="cs-CZ" sz="1600" dirty="0" smtClean="0">
                <a:hlinkClick r:id="rId15"/>
              </a:rPr>
              <a:t>/</a:t>
            </a:r>
            <a:endParaRPr lang="cs-CZ" sz="1600" dirty="0" smtClean="0"/>
          </a:p>
          <a:p>
            <a:r>
              <a:rPr lang="cs-CZ" sz="1600" dirty="0" smtClean="0">
                <a:hlinkClick r:id="rId16"/>
              </a:rPr>
              <a:t>http://treasuresoftibet.blogspot.cz/2012/05/list-of-books-by-his-holiness-dalai.html</a:t>
            </a:r>
            <a:endParaRPr lang="cs-CZ" sz="1600" dirty="0" smtClean="0"/>
          </a:p>
          <a:p>
            <a:endParaRPr lang="cs-CZ" sz="14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1328</TotalTime>
  <Words>211</Words>
  <Application>Microsoft Office PowerPoint</Application>
  <PresentationFormat>Předvádění na obrazovce (4:3)</PresentationFormat>
  <Paragraphs>100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TIBET</vt:lpstr>
      <vt:lpstr>Prezentace aplikace PowerPoint</vt:lpstr>
      <vt:lpstr>TIBET</vt:lpstr>
      <vt:lpstr>TIBET</vt:lpstr>
      <vt:lpstr>TIBET</vt:lpstr>
      <vt:lpstr>TIBET</vt:lpstr>
      <vt:lpstr>TIBET</vt:lpstr>
      <vt:lpstr>TIBET</vt:lpstr>
      <vt:lpstr>TIBET</vt:lpstr>
      <vt:lpstr>TIBET</vt:lpstr>
      <vt:lpstr>TIBET</vt:lpstr>
      <vt:lpstr>TIBET</vt:lpstr>
      <vt:lpstr>TIBET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VELKÝ BARIÉROVÝ ÚTES</dc:title>
  <dc:creator>Lucka</dc:creator>
  <cp:lastModifiedBy>PC04</cp:lastModifiedBy>
  <cp:revision>137</cp:revision>
  <dcterms:created xsi:type="dcterms:W3CDTF">2013-08-01T13:41:28Z</dcterms:created>
  <dcterms:modified xsi:type="dcterms:W3CDTF">2014-04-16T19:44:50Z</dcterms:modified>
</cp:coreProperties>
</file>