
<file path=[Content_Types].xml><?xml version="1.0" encoding="utf-8"?>
<Types xmlns="http://schemas.openxmlformats.org/package/2006/content-types"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6" r:id="rId3"/>
    <p:sldId id="260" r:id="rId4"/>
    <p:sldId id="258" r:id="rId5"/>
    <p:sldId id="261" r:id="rId6"/>
    <p:sldId id="262" r:id="rId7"/>
    <p:sldId id="263" r:id="rId8"/>
    <p:sldId id="272" r:id="rId9"/>
    <p:sldId id="264" r:id="rId10"/>
    <p:sldId id="268" r:id="rId11"/>
    <p:sldId id="270" r:id="rId12"/>
    <p:sldId id="265" r:id="rId13"/>
    <p:sldId id="271" r:id="rId14"/>
    <p:sldId id="275" r:id="rId15"/>
    <p:sldId id="266" r:id="rId16"/>
    <p:sldId id="267" r:id="rId17"/>
    <p:sldId id="277" r:id="rId18"/>
    <p:sldId id="278" r:id="rId19"/>
    <p:sldId id="279" r:id="rId20"/>
    <p:sldId id="280" r:id="rId21"/>
    <p:sldId id="273" r:id="rId22"/>
    <p:sldId id="281" r:id="rId23"/>
    <p:sldId id="257" r:id="rId24"/>
    <p:sldId id="274" r:id="rId25"/>
  </p:sldIdLst>
  <p:sldSz cx="9144000" cy="5143500" type="screen16x9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816" y="-12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F3AEE-DED8-497A-9C2D-D04C2B088CDA}" type="datetimeFigureOut">
              <a:rPr lang="cs-CZ" smtClean="0"/>
              <a:t>16.4.2014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90C54-49B2-4FBC-84D2-3DF010DC60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45010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F3AEE-DED8-497A-9C2D-D04C2B088CDA}" type="datetimeFigureOut">
              <a:rPr lang="cs-CZ" smtClean="0"/>
              <a:t>16.4.2014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90C54-49B2-4FBC-84D2-3DF010DC60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73721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F3AEE-DED8-497A-9C2D-D04C2B088CDA}" type="datetimeFigureOut">
              <a:rPr lang="cs-CZ" smtClean="0"/>
              <a:t>16.4.2014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90C54-49B2-4FBC-84D2-3DF010DC60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969430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F3AEE-DED8-497A-9C2D-D04C2B088CDA}" type="datetimeFigureOut">
              <a:rPr lang="cs-CZ" smtClean="0"/>
              <a:t>16.4.2014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90C54-49B2-4FBC-84D2-3DF010DC60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536405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F3AEE-DED8-497A-9C2D-D04C2B088CDA}" type="datetimeFigureOut">
              <a:rPr lang="cs-CZ" smtClean="0"/>
              <a:t>16.4.2014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90C54-49B2-4FBC-84D2-3DF010DC60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634312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F3AEE-DED8-497A-9C2D-D04C2B088CDA}" type="datetimeFigureOut">
              <a:rPr lang="cs-CZ" smtClean="0"/>
              <a:t>16.4.2014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90C54-49B2-4FBC-84D2-3DF010DC60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210386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F3AEE-DED8-497A-9C2D-D04C2B088CDA}" type="datetimeFigureOut">
              <a:rPr lang="cs-CZ" smtClean="0"/>
              <a:t>16.4.2014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90C54-49B2-4FBC-84D2-3DF010DC60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894990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F3AEE-DED8-497A-9C2D-D04C2B088CDA}" type="datetimeFigureOut">
              <a:rPr lang="cs-CZ" smtClean="0"/>
              <a:t>16.4.2014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90C54-49B2-4FBC-84D2-3DF010DC60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26192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F3AEE-DED8-497A-9C2D-D04C2B088CDA}" type="datetimeFigureOut">
              <a:rPr lang="cs-CZ" smtClean="0"/>
              <a:t>16.4.2014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90C54-49B2-4FBC-84D2-3DF010DC60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09709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F3AEE-DED8-497A-9C2D-D04C2B088CDA}" type="datetimeFigureOut">
              <a:rPr lang="cs-CZ" smtClean="0"/>
              <a:t>16.4.2014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90C54-49B2-4FBC-84D2-3DF010DC60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59098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F3AEE-DED8-497A-9C2D-D04C2B088CDA}" type="datetimeFigureOut">
              <a:rPr lang="cs-CZ" smtClean="0"/>
              <a:t>16.4.2014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90C54-49B2-4FBC-84D2-3DF010DC60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55620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3F3AEE-DED8-497A-9C2D-D04C2B088CDA}" type="datetimeFigureOut">
              <a:rPr lang="cs-CZ" smtClean="0"/>
              <a:t>16.4.2014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690C54-49B2-4FBC-84D2-3DF010DC60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695571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upload.wikimedia.org/wikipedia/commons/a/a9/Zikmund_Zho%C5%99elecka_radnice.jpg" TargetMode="Externa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2/21/Eli%C5%A1ka_Pomo%C5%99ansk%C3%A1.jpg" TargetMode="External"/><Relationship Id="rId13" Type="http://schemas.openxmlformats.org/officeDocument/2006/relationships/image" Target="../media/image10.jpeg"/><Relationship Id="rId3" Type="http://schemas.openxmlformats.org/officeDocument/2006/relationships/image" Target="../media/image5.jpeg"/><Relationship Id="rId7" Type="http://schemas.openxmlformats.org/officeDocument/2006/relationships/image" Target="../media/image7.jpeg"/><Relationship Id="rId12" Type="http://schemas.openxmlformats.org/officeDocument/2006/relationships/hyperlink" Target="http://commons.wikimedia.org/wiki/File:VaclavnaVotobraze.jpg" TargetMode="External"/><Relationship Id="rId2" Type="http://schemas.openxmlformats.org/officeDocument/2006/relationships/hyperlink" Target="http://upload.wikimedia.org/wikipedia/commons/8/82/Honzik_vit.jpg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upload.wikimedia.org/wikipedia/commons/a/af/Anna_von_Schweidnitz.jpg" TargetMode="External"/><Relationship Id="rId11" Type="http://schemas.openxmlformats.org/officeDocument/2006/relationships/image" Target="../media/image9.jpeg"/><Relationship Id="rId5" Type="http://schemas.openxmlformats.org/officeDocument/2006/relationships/image" Target="../media/image6.jpeg"/><Relationship Id="rId15" Type="http://schemas.openxmlformats.org/officeDocument/2006/relationships/image" Target="../media/image11.jpeg"/><Relationship Id="rId10" Type="http://schemas.openxmlformats.org/officeDocument/2006/relationships/hyperlink" Target="http://commons.wikimedia.org/wiki/File:Charles_IV-John_Ocko_votive_picture-fragment.jpg" TargetMode="External"/><Relationship Id="rId4" Type="http://schemas.openxmlformats.org/officeDocument/2006/relationships/hyperlink" Target="http://upload.wikimedia.org/wikipedia/commons/9/90/Eliska_Vit.jpg" TargetMode="External"/><Relationship Id="rId9" Type="http://schemas.openxmlformats.org/officeDocument/2006/relationships/image" Target="../media/image8.jpeg"/><Relationship Id="rId14" Type="http://schemas.openxmlformats.org/officeDocument/2006/relationships/hyperlink" Target="http://upload.wikimedia.org/wikipedia/commons/a/a9/Zikmund_Zho%C5%99elecka_radnice.jpg" TargetMode="Externa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hyperlink" Target="http://upload.wikimedia.org/wikipedia/commons/8/82/Honzik_vit.jpg" TargetMode="External"/><Relationship Id="rId7" Type="http://schemas.openxmlformats.org/officeDocument/2006/relationships/hyperlink" Target="http://commons.wikimedia.org/wiki/File:VaclavnaVotobraze.jpg" TargetMode="External"/><Relationship Id="rId2" Type="http://schemas.openxmlformats.org/officeDocument/2006/relationships/image" Target="../media/image12.tmp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openxmlformats.org/officeDocument/2006/relationships/hyperlink" Target="http://commons.wikimedia.org/wiki/File:Charles_IV-John_Ocko_votive_picture-fragment.jpg" TargetMode="External"/><Relationship Id="rId10" Type="http://schemas.openxmlformats.org/officeDocument/2006/relationships/image" Target="../media/image14.jpeg"/><Relationship Id="rId4" Type="http://schemas.openxmlformats.org/officeDocument/2006/relationships/image" Target="../media/image13.jpeg"/><Relationship Id="rId9" Type="http://schemas.openxmlformats.org/officeDocument/2006/relationships/hyperlink" Target="http://upload.wikimedia.org/wikipedia/commons/a/a9/Zikmund_Zho%C5%99elecka_radnice.jpg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http://upload.wikimedia.org/wikipedia/commons/a/af/Pisanello_024b.jpg" TargetMode="Externa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hyperlink" Target="http://upload.wikimedia.org/wikipedia/commons/9/90/M%C3%A1ria_Thur%C3%B3czy.jpg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jpeg"/><Relationship Id="rId4" Type="http://schemas.openxmlformats.org/officeDocument/2006/relationships/hyperlink" Target="http://upload.wikimedia.org/wikipedia/commons/8/86/Crown,_Sword_and_Globus_Cruciger_of_Hungary2.jpg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hyperlink" Target="http://upload.wikimedia.org/wikipedia/commons/b/b2/Barbara_of_Celje_-_Meister_der_Chronik_des_Konzils_von_Konstanz_001.jpg" TargetMode="Externa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hyperlink" Target="http://upload.wikimedia.org/wikipedia/commons/5/51/Imperial_Crown_of_the_Holy_Roman_Empire_left.jpg" TargetMode="Externa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hyperlink" Target="http://upload.wikimedia.org/wikipedia/commons/5/51/Imperial_Crown_of_the_Holy_Roman_Empire_left.jpg" TargetMode="Externa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13" Type="http://schemas.openxmlformats.org/officeDocument/2006/relationships/hyperlink" Target="http://upload.wikimedia.org/wikipedia/commons/a/a9/Zikmund_Zho%C5%99elecka_radnice.jpg" TargetMode="External"/><Relationship Id="rId3" Type="http://schemas.openxmlformats.org/officeDocument/2006/relationships/image" Target="../media/image19.jpeg"/><Relationship Id="rId7" Type="http://schemas.openxmlformats.org/officeDocument/2006/relationships/hyperlink" Target="http://commons.wikimedia.org/wiki/File:VaclavnaVotobraze.jpg" TargetMode="External"/><Relationship Id="rId12" Type="http://schemas.openxmlformats.org/officeDocument/2006/relationships/image" Target="../media/image22.jpeg"/><Relationship Id="rId2" Type="http://schemas.openxmlformats.org/officeDocument/2006/relationships/hyperlink" Target="http://upload.wikimedia.org/wikipedia/commons/5/51/Imperial_Crown_of_the_Holy_Roman_Empire_left.jpg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jpeg"/><Relationship Id="rId11" Type="http://schemas.openxmlformats.org/officeDocument/2006/relationships/hyperlink" Target="http://upload.wikimedia.org/wikipedia/commons/3/39/Jo%C5%A1t_Lucembursk%C3%BD.jpg" TargetMode="External"/><Relationship Id="rId5" Type="http://schemas.openxmlformats.org/officeDocument/2006/relationships/image" Target="../media/image9.jpeg"/><Relationship Id="rId10" Type="http://schemas.openxmlformats.org/officeDocument/2006/relationships/image" Target="../media/image21.jpeg"/><Relationship Id="rId4" Type="http://schemas.openxmlformats.org/officeDocument/2006/relationships/hyperlink" Target="http://commons.wikimedia.org/wiki/File:Charles_IV-John_Ocko_votive_picture-fragment.jpg" TargetMode="External"/><Relationship Id="rId9" Type="http://schemas.openxmlformats.org/officeDocument/2006/relationships/hyperlink" Target="http://upload.wikimedia.org/wikipedia/commons/9/94/Ruprecht_III_%28Pfalz%29.jpg" TargetMode="External"/><Relationship Id="rId14" Type="http://schemas.openxmlformats.org/officeDocument/2006/relationships/image" Target="../media/image1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hyperlink" Target="http://upload.wikimedia.org/wikipedia/commons/b/bd/B%C3%B6hmen_Reichskleinodien_-_Krone_1.jpg" TargetMode="Externa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hyperlink" Target="http://upload.wikimedia.org/wikipedia/commons/b/bd/B%C3%B6hmen_Reichskleinodien_-_Krone_1.jpg" TargetMode="Externa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hyperlink" Target="http://upload.wikimedia.org/wikipedia/commons/a/a0/Iron_Crown.JPG" TargetMode="Externa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hyperlink" Target="http://upload.wikimedia.org/wikipedia/commons/5/51/Imperial_Crown_of_the_Holy_Roman_Empire_left.jpg" TargetMode="External"/><Relationship Id="rId7" Type="http://schemas.openxmlformats.org/officeDocument/2006/relationships/hyperlink" Target="http://upload.wikimedia.org/wikipedia/commons/8/86/Crown,_Sword_and_Globus_Cruciger_of_Hungary2.jpg" TargetMode="External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jpeg"/><Relationship Id="rId5" Type="http://schemas.openxmlformats.org/officeDocument/2006/relationships/hyperlink" Target="http://upload.wikimedia.org/wikipedia/commons/b/bd/B%C3%B6hmen_Reichskleinodien_-_Krone_1.jpg" TargetMode="External"/><Relationship Id="rId10" Type="http://schemas.openxmlformats.org/officeDocument/2006/relationships/image" Target="../media/image24.jpeg"/><Relationship Id="rId4" Type="http://schemas.openxmlformats.org/officeDocument/2006/relationships/image" Target="../media/image19.jpeg"/><Relationship Id="rId9" Type="http://schemas.openxmlformats.org/officeDocument/2006/relationships/hyperlink" Target="http://upload.wikimedia.org/wikipedia/commons/a/a0/Iron_Crown.JPG" TargetMode="Externa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4/41/Pape_avignon_benoit13.jpg" TargetMode="External"/><Relationship Id="rId13" Type="http://schemas.openxmlformats.org/officeDocument/2006/relationships/image" Target="../media/image31.jpeg"/><Relationship Id="rId3" Type="http://schemas.openxmlformats.org/officeDocument/2006/relationships/image" Target="../media/image26.jpeg"/><Relationship Id="rId7" Type="http://schemas.openxmlformats.org/officeDocument/2006/relationships/image" Target="../media/image28.jpeg"/><Relationship Id="rId12" Type="http://schemas.openxmlformats.org/officeDocument/2006/relationships/hyperlink" Target="http://en.wikipedia.org/wiki/File:Pisanello,_copia_da_Ritratto_di_Martino_V_(Galleria_Colonna).jpg" TargetMode="External"/><Relationship Id="rId2" Type="http://schemas.openxmlformats.org/officeDocument/2006/relationships/hyperlink" Target="http://upload.wikimedia.org/wikipedia/commons/a/a9/Zikmund_Zho%C5%99elecka_radnice.jpg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upload.wikimedia.org/wikipedia/commons/2/25/Gregory_xii.jpg" TargetMode="External"/><Relationship Id="rId11" Type="http://schemas.openxmlformats.org/officeDocument/2006/relationships/image" Target="../media/image30.jpeg"/><Relationship Id="rId5" Type="http://schemas.openxmlformats.org/officeDocument/2006/relationships/image" Target="../media/image27.jpeg"/><Relationship Id="rId10" Type="http://schemas.openxmlformats.org/officeDocument/2006/relationships/hyperlink" Target="http://commons.wikimedia.org/wiki/File:Jan_Hus_2.jpg" TargetMode="External"/><Relationship Id="rId4" Type="http://schemas.openxmlformats.org/officeDocument/2006/relationships/hyperlink" Target="http://upload.wikimedia.org/wikipedia/commons/0/01/Johannes_XXIII_Gegenpapst.jpg" TargetMode="External"/><Relationship Id="rId9" Type="http://schemas.openxmlformats.org/officeDocument/2006/relationships/image" Target="../media/image29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grpSp>
        <p:nvGrpSpPr>
          <p:cNvPr id="7" name="Skupina 6"/>
          <p:cNvGrpSpPr/>
          <p:nvPr/>
        </p:nvGrpSpPr>
        <p:grpSpPr>
          <a:xfrm>
            <a:off x="122168" y="189035"/>
            <a:ext cx="8883709" cy="1531420"/>
            <a:chOff x="-92650" y="483518"/>
            <a:chExt cx="8883709" cy="1531420"/>
          </a:xfrm>
        </p:grpSpPr>
        <p:pic>
          <p:nvPicPr>
            <p:cNvPr id="8" name="Obrázek 7" descr="Výřez obrazovky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99592" y="483518"/>
              <a:ext cx="6614081" cy="1531420"/>
            </a:xfrm>
            <a:prstGeom prst="rect">
              <a:avLst/>
            </a:prstGeom>
          </p:spPr>
        </p:pic>
        <p:pic>
          <p:nvPicPr>
            <p:cNvPr id="9" name="Obrázek 33" descr="loga soukrškolyvjpeg.jp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3221" b="6723"/>
            <a:stretch/>
          </p:blipFill>
          <p:spPr bwMode="auto">
            <a:xfrm>
              <a:off x="-92650" y="483518"/>
              <a:ext cx="992242" cy="9984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" name="Obrázek 33" descr="loga soukrškolyvjpeg.jpg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6334" b="10296"/>
            <a:stretch/>
          </p:blipFill>
          <p:spPr bwMode="auto">
            <a:xfrm>
              <a:off x="7513672" y="483518"/>
              <a:ext cx="1277387" cy="15314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Obdélník 10"/>
            <p:cNvSpPr/>
            <p:nvPr/>
          </p:nvSpPr>
          <p:spPr>
            <a:xfrm>
              <a:off x="-92650" y="1482004"/>
              <a:ext cx="992242" cy="53293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aphicFrame>
        <p:nvGraphicFramePr>
          <p:cNvPr id="12" name="Group 4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16238319"/>
              </p:ext>
            </p:extLst>
          </p:nvPr>
        </p:nvGraphicFramePr>
        <p:xfrm>
          <a:off x="636274" y="1791267"/>
          <a:ext cx="7871451" cy="3288136"/>
        </p:xfrm>
        <a:graphic>
          <a:graphicData uri="http://schemas.openxmlformats.org/drawingml/2006/table">
            <a:tbl>
              <a:tblPr/>
              <a:tblGrid>
                <a:gridCol w="2006713"/>
                <a:gridCol w="5864738"/>
              </a:tblGrid>
              <a:tr h="2987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34293" marB="3429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OP VK 1.5 25549863</a:t>
                      </a:r>
                    </a:p>
                  </a:txBody>
                  <a:tcPr marL="91436" marR="91436" marT="34293" marB="3429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2987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Times New Roman" pitchFamily="18" charset="0"/>
                        </a:rPr>
                        <a:t>Název projektu</a:t>
                      </a:r>
                      <a:endParaRPr kumimoji="0" lang="cs-CZ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34293" marB="3429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Moderní škola</a:t>
                      </a:r>
                      <a:endParaRPr kumimoji="0" lang="cs-CZ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34293" marB="3429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</a:tr>
              <a:tr h="29731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Times New Roman" pitchFamily="18" charset="0"/>
                        </a:rPr>
                        <a:t>Název školy</a:t>
                      </a:r>
                      <a:endParaRPr kumimoji="0" lang="cs-CZ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34293" marB="3429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Soukromá střední škola podnikání a managementu, o.p.s.</a:t>
                      </a:r>
                      <a:endParaRPr kumimoji="0" lang="cs-CZ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34293" marB="3429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6F6"/>
                    </a:solidFill>
                  </a:tcPr>
                </a:tc>
              </a:tr>
              <a:tr h="2987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Times New Roman" pitchFamily="18" charset="0"/>
                        </a:rPr>
                        <a:t>Předmět</a:t>
                      </a:r>
                      <a:endParaRPr kumimoji="0" lang="cs-CZ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34293" marB="3429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Dějepis (klíčová aktivita III/2)</a:t>
                      </a:r>
                    </a:p>
                  </a:txBody>
                  <a:tcPr marL="91436" marR="91436" marT="34293" marB="3429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</a:tr>
              <a:tr h="2987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Times New Roman" pitchFamily="18" charset="0"/>
                        </a:rPr>
                        <a:t>Téma</a:t>
                      </a:r>
                      <a:endParaRPr kumimoji="0" lang="cs-CZ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34293" marB="3429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Zikmund Lucemburský</a:t>
                      </a:r>
                    </a:p>
                  </a:txBody>
                  <a:tcPr marL="91436" marR="91436" marT="34293" marB="3429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6F6"/>
                    </a:solidFill>
                  </a:tcPr>
                </a:tc>
              </a:tr>
              <a:tr h="2987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Times New Roman" pitchFamily="18" charset="0"/>
                        </a:rPr>
                        <a:t>Ročník</a:t>
                      </a:r>
                      <a:endParaRPr kumimoji="0" lang="cs-CZ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34293" marB="3429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</a:t>
                      </a:r>
                    </a:p>
                  </a:txBody>
                  <a:tcPr marL="91436" marR="91436" marT="34293" marB="3429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</a:tr>
              <a:tr h="29731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Times New Roman" pitchFamily="18" charset="0"/>
                        </a:rPr>
                        <a:t>Jméno autora</a:t>
                      </a:r>
                      <a:endParaRPr kumimoji="0" lang="cs-CZ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34293" marB="3429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Mgr. Dušan Kráčmar</a:t>
                      </a:r>
                    </a:p>
                  </a:txBody>
                  <a:tcPr marL="91436" marR="91436" marT="34293" marB="3429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6F6"/>
                    </a:solidFill>
                  </a:tcPr>
                </a:tc>
              </a:tr>
              <a:tr h="90126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34293" marB="3429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Prezentace představuje jednoho z nejvýznamnějších panovníků 15. století. Cílem je poskytnout žákům objektivní pohled na tuto osobnost, která bývá u nás velmi často hodnocena silně negativně vzhledem k jeho roli v kostnickém procesu s Husem. </a:t>
                      </a:r>
                    </a:p>
                  </a:txBody>
                  <a:tcPr marL="91436" marR="91436" marT="34293" marB="3429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</a:tr>
              <a:tr h="2987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Datum tvorby</a:t>
                      </a:r>
                    </a:p>
                  </a:txBody>
                  <a:tcPr marL="91436" marR="91436" marT="34293" marB="3429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15. 1. 2013</a:t>
                      </a:r>
                    </a:p>
                  </a:txBody>
                  <a:tcPr marL="91436" marR="91436" marT="34293" marB="3429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938372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FF00"/>
                </a:solidFill>
              </a:rPr>
              <a:t>ZIKMUND LUCEMBURSKÝ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5" name="Podnadpis 2"/>
          <p:cNvSpPr txBox="1">
            <a:spLocks/>
          </p:cNvSpPr>
          <p:nvPr/>
        </p:nvSpPr>
        <p:spPr>
          <a:xfrm>
            <a:off x="6300192" y="4524509"/>
            <a:ext cx="2592288" cy="34234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1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© Dušan Kráčmar 2013</a:t>
            </a:r>
            <a:endParaRPr lang="cs-CZ" sz="18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77765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5002"/>
            <a:ext cx="7772400" cy="1102519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ZIKMUND LUCEMBURSKÝ</a:t>
            </a:r>
            <a:br>
              <a:rPr lang="cs-CZ" dirty="0" smtClean="0">
                <a:solidFill>
                  <a:srgbClr val="FFFF00"/>
                </a:solidFill>
              </a:rPr>
            </a:br>
            <a:r>
              <a:rPr lang="cs-CZ" dirty="0" smtClean="0">
                <a:solidFill>
                  <a:schemeClr val="bg1"/>
                </a:solidFill>
              </a:rPr>
              <a:t>PŘEDSTAVENÍ OSOBNOSTI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9490" y="1324744"/>
            <a:ext cx="6624736" cy="3939902"/>
          </a:xfrm>
        </p:spPr>
        <p:txBody>
          <a:bodyPr>
            <a:normAutofit fontScale="85000" lnSpcReduction="10000"/>
          </a:bodyPr>
          <a:lstStyle/>
          <a:p>
            <a:pPr marL="171450" indent="-171450" algn="l"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cs-CZ" sz="1900" dirty="0" smtClean="0">
                <a:solidFill>
                  <a:schemeClr val="bg1"/>
                </a:solidFill>
              </a:rPr>
              <a:t>Zikmund Lucemburský </a:t>
            </a:r>
            <a:r>
              <a:rPr lang="cs-CZ" sz="1900" dirty="0" smtClean="0">
                <a:solidFill>
                  <a:schemeClr val="tx1"/>
                </a:solidFill>
              </a:rPr>
              <a:t>byl </a:t>
            </a:r>
            <a:r>
              <a:rPr lang="cs-CZ" sz="1900" dirty="0" smtClean="0">
                <a:solidFill>
                  <a:schemeClr val="bg1"/>
                </a:solidFill>
              </a:rPr>
              <a:t>jedním z nejvýznamnějších panovníků 15. století</a:t>
            </a:r>
            <a:r>
              <a:rPr lang="cs-CZ" sz="1900" dirty="0" smtClean="0">
                <a:solidFill>
                  <a:schemeClr val="tx1"/>
                </a:solidFill>
              </a:rPr>
              <a:t>, v době svého panování pak zřejmě nejmocnějším panovníkem Evropy</a:t>
            </a:r>
          </a:p>
          <a:p>
            <a:pPr marL="171450" indent="-171450" algn="l">
              <a:buFont typeface="Wingdings" panose="05000000000000000000" pitchFamily="2" charset="2"/>
              <a:buChar char="§"/>
            </a:pPr>
            <a:r>
              <a:rPr lang="cs-CZ" sz="1900" dirty="0" smtClean="0">
                <a:solidFill>
                  <a:schemeClr val="tx1"/>
                </a:solidFill>
              </a:rPr>
              <a:t>byl </a:t>
            </a:r>
            <a:r>
              <a:rPr lang="cs-CZ" sz="1900" dirty="0" smtClean="0">
                <a:solidFill>
                  <a:schemeClr val="bg1"/>
                </a:solidFill>
              </a:rPr>
              <a:t>českým, uherským a lombardským králem </a:t>
            </a:r>
            <a:r>
              <a:rPr lang="cs-CZ" sz="1900" dirty="0" smtClean="0">
                <a:solidFill>
                  <a:schemeClr val="tx1"/>
                </a:solidFill>
              </a:rPr>
              <a:t>a především </a:t>
            </a:r>
            <a:r>
              <a:rPr lang="cs-CZ" sz="1900" dirty="0" smtClean="0">
                <a:solidFill>
                  <a:schemeClr val="bg1"/>
                </a:solidFill>
              </a:rPr>
              <a:t>králem                  a později císařem Svaté říše římské </a:t>
            </a:r>
            <a:r>
              <a:rPr lang="cs-CZ" sz="1900" dirty="0" smtClean="0">
                <a:solidFill>
                  <a:schemeClr val="tx1"/>
                </a:solidFill>
              </a:rPr>
              <a:t>žil v letech </a:t>
            </a:r>
            <a:r>
              <a:rPr lang="cs-CZ" sz="1900" dirty="0" smtClean="0">
                <a:solidFill>
                  <a:schemeClr val="bg1"/>
                </a:solidFill>
              </a:rPr>
              <a:t>1368 – 1437</a:t>
            </a:r>
          </a:p>
          <a:p>
            <a:pPr marL="171450" indent="-171450" algn="l">
              <a:buFont typeface="Wingdings" panose="05000000000000000000" pitchFamily="2" charset="2"/>
              <a:buChar char="§"/>
            </a:pPr>
            <a:r>
              <a:rPr lang="cs-CZ" sz="1900" dirty="0" smtClean="0">
                <a:solidFill>
                  <a:schemeClr val="tx1"/>
                </a:solidFill>
              </a:rPr>
              <a:t>patřil do dynastického rodu </a:t>
            </a:r>
            <a:r>
              <a:rPr lang="cs-CZ" sz="1900" dirty="0" smtClean="0">
                <a:solidFill>
                  <a:schemeClr val="bg1"/>
                </a:solidFill>
              </a:rPr>
              <a:t>Lucemburků, </a:t>
            </a:r>
            <a:r>
              <a:rPr lang="cs-CZ" sz="1900" dirty="0" smtClean="0">
                <a:solidFill>
                  <a:schemeClr val="tx1"/>
                </a:solidFill>
              </a:rPr>
              <a:t>byl synem „otce vlasti“ </a:t>
            </a:r>
            <a:r>
              <a:rPr lang="cs-CZ" sz="1900" dirty="0" smtClean="0">
                <a:solidFill>
                  <a:schemeClr val="bg1"/>
                </a:solidFill>
              </a:rPr>
              <a:t>Karla IV. </a:t>
            </a:r>
            <a:r>
              <a:rPr lang="cs-CZ" sz="1900" dirty="0" smtClean="0">
                <a:solidFill>
                  <a:schemeClr val="bg1"/>
                </a:solidFill>
              </a:rPr>
              <a:t>          </a:t>
            </a:r>
            <a:r>
              <a:rPr lang="cs-CZ" sz="1900" dirty="0" smtClean="0">
                <a:solidFill>
                  <a:schemeClr val="tx1"/>
                </a:solidFill>
              </a:rPr>
              <a:t>a </a:t>
            </a:r>
            <a:r>
              <a:rPr lang="cs-CZ" sz="1900" dirty="0" smtClean="0">
                <a:solidFill>
                  <a:schemeClr val="bg1"/>
                </a:solidFill>
              </a:rPr>
              <a:t>Alžběty Pomořanské, </a:t>
            </a:r>
            <a:r>
              <a:rPr lang="cs-CZ" sz="1900" dirty="0" smtClean="0">
                <a:solidFill>
                  <a:schemeClr val="tx1"/>
                </a:solidFill>
              </a:rPr>
              <a:t>Karlovy čtvrté ženy; byl tedy nevlastním bratrem </a:t>
            </a:r>
            <a:r>
              <a:rPr lang="cs-CZ" sz="1900" dirty="0" smtClean="0">
                <a:solidFill>
                  <a:schemeClr val="bg1"/>
                </a:solidFill>
              </a:rPr>
              <a:t>Václava IV., </a:t>
            </a:r>
            <a:r>
              <a:rPr lang="cs-CZ" sz="1900" dirty="0" smtClean="0">
                <a:solidFill>
                  <a:schemeClr val="tx1"/>
                </a:solidFill>
              </a:rPr>
              <a:t>svého rivala v bojích o trůn</a:t>
            </a:r>
          </a:p>
          <a:p>
            <a:pPr marL="171450" indent="-171450" algn="l">
              <a:buFont typeface="Wingdings" panose="05000000000000000000" pitchFamily="2" charset="2"/>
              <a:buChar char="§"/>
            </a:pPr>
            <a:r>
              <a:rPr lang="cs-CZ" sz="1900" dirty="0">
                <a:solidFill>
                  <a:schemeClr val="tx1"/>
                </a:solidFill>
              </a:rPr>
              <a:t>v</a:t>
            </a:r>
            <a:r>
              <a:rPr lang="cs-CZ" sz="1900" dirty="0" smtClean="0">
                <a:solidFill>
                  <a:schemeClr val="tx1"/>
                </a:solidFill>
              </a:rPr>
              <a:t> </a:t>
            </a:r>
            <a:r>
              <a:rPr lang="cs-CZ" sz="1900" dirty="0" smtClean="0">
                <a:solidFill>
                  <a:schemeClr val="bg1"/>
                </a:solidFill>
              </a:rPr>
              <a:t>českých dějinách bývá pohled na jeho osobnost často silně negativně ovlivněn </a:t>
            </a:r>
            <a:r>
              <a:rPr lang="cs-CZ" sz="1900" dirty="0" smtClean="0">
                <a:solidFill>
                  <a:schemeClr val="tx1"/>
                </a:solidFill>
              </a:rPr>
              <a:t>jeho rolí v otázce údajného kacířství Jana Husa, </a:t>
            </a:r>
            <a:r>
              <a:rPr lang="cs-CZ" sz="1900" dirty="0" smtClean="0">
                <a:solidFill>
                  <a:schemeClr val="bg1"/>
                </a:solidFill>
              </a:rPr>
              <a:t>„evropský dějepis“ jej spíše vnímá jako nesmírně schopného panovníka</a:t>
            </a:r>
            <a:r>
              <a:rPr lang="cs-CZ" sz="1900" dirty="0" smtClean="0">
                <a:solidFill>
                  <a:schemeClr val="tx1"/>
                </a:solidFill>
              </a:rPr>
              <a:t>, jež dokázal vyřešit největší papežské schizma dějin (vše viz další snímky)</a:t>
            </a:r>
          </a:p>
          <a:p>
            <a:pPr marL="171450" indent="-171450" algn="l">
              <a:buFont typeface="Wingdings" panose="05000000000000000000" pitchFamily="2" charset="2"/>
              <a:buChar char="§"/>
            </a:pPr>
            <a:r>
              <a:rPr lang="cs-CZ" sz="1900" dirty="0">
                <a:solidFill>
                  <a:schemeClr val="tx1"/>
                </a:solidFill>
              </a:rPr>
              <a:t>z</a:t>
            </a:r>
            <a:r>
              <a:rPr lang="cs-CZ" sz="1900" dirty="0" smtClean="0">
                <a:solidFill>
                  <a:schemeClr val="tx1"/>
                </a:solidFill>
              </a:rPr>
              <a:t>atímco </a:t>
            </a:r>
            <a:r>
              <a:rPr lang="cs-CZ" sz="1900" dirty="0" smtClean="0">
                <a:solidFill>
                  <a:schemeClr val="bg1"/>
                </a:solidFill>
              </a:rPr>
              <a:t>v české anketě o největšího Čecha </a:t>
            </a:r>
            <a:r>
              <a:rPr lang="cs-CZ" sz="1900" dirty="0" smtClean="0">
                <a:solidFill>
                  <a:schemeClr val="tx1"/>
                </a:solidFill>
              </a:rPr>
              <a:t>Zikmundův tatínek Karel IV. vyhrál, samotný Zikmund </a:t>
            </a:r>
            <a:r>
              <a:rPr lang="cs-CZ" sz="1900" dirty="0" smtClean="0">
                <a:solidFill>
                  <a:schemeClr val="bg1"/>
                </a:solidFill>
              </a:rPr>
              <a:t>nezískal ani jeden hlas</a:t>
            </a:r>
            <a:r>
              <a:rPr lang="cs-CZ" sz="1900" dirty="0" smtClean="0">
                <a:solidFill>
                  <a:schemeClr val="tx1"/>
                </a:solidFill>
              </a:rPr>
              <a:t>, proto byl jediným Zikmundem v pořadí  jeho jmenovec, cestovatel Miroslav Zikmund na 114. místě </a:t>
            </a:r>
            <a:r>
              <a:rPr lang="cs-CZ" sz="1900" dirty="0" smtClean="0">
                <a:solidFill>
                  <a:schemeClr val="tx1"/>
                </a:solidFill>
                <a:sym typeface="Wingdings" panose="05000000000000000000" pitchFamily="2" charset="2"/>
              </a:rPr>
              <a:t></a:t>
            </a:r>
            <a:r>
              <a:rPr lang="cs-CZ" sz="1900" dirty="0" smtClean="0">
                <a:solidFill>
                  <a:schemeClr val="tx1"/>
                </a:solidFill>
              </a:rPr>
              <a:t>     </a:t>
            </a:r>
            <a:r>
              <a:rPr lang="cs-CZ" sz="1900" dirty="0" smtClean="0">
                <a:solidFill>
                  <a:schemeClr val="bg1"/>
                </a:solidFill>
              </a:rPr>
              <a:t> </a:t>
            </a:r>
            <a:r>
              <a:rPr lang="cs-CZ" sz="1900" dirty="0" smtClean="0">
                <a:solidFill>
                  <a:schemeClr val="tx1"/>
                </a:solidFill>
              </a:rPr>
              <a:t> </a:t>
            </a:r>
            <a:endParaRPr lang="cs-CZ" sz="1900" dirty="0" smtClean="0">
              <a:solidFill>
                <a:schemeClr val="bg1"/>
              </a:solidFill>
            </a:endParaRPr>
          </a:p>
          <a:p>
            <a:endParaRPr lang="cs-CZ" sz="1200" dirty="0">
              <a:solidFill>
                <a:schemeClr val="tx1"/>
              </a:solidFill>
            </a:endParaRPr>
          </a:p>
        </p:txBody>
      </p:sp>
      <p:pic>
        <p:nvPicPr>
          <p:cNvPr id="5" name="Picture 4" descr="File:Zikmund Zhořelecka radnice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8558" y="1324744"/>
            <a:ext cx="2176273" cy="26658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Podnadpis 2"/>
          <p:cNvSpPr txBox="1">
            <a:spLocks/>
          </p:cNvSpPr>
          <p:nvPr/>
        </p:nvSpPr>
        <p:spPr>
          <a:xfrm>
            <a:off x="6734226" y="4197021"/>
            <a:ext cx="2384281" cy="34234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1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Zikmund Lucemburský</a:t>
            </a:r>
            <a:endParaRPr lang="cs-CZ" sz="1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948129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5002"/>
            <a:ext cx="7772400" cy="1102519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ZIKMUND LUCEMBURSKÝ</a:t>
            </a:r>
            <a:br>
              <a:rPr lang="cs-CZ" dirty="0" smtClean="0">
                <a:solidFill>
                  <a:srgbClr val="FFFF00"/>
                </a:solidFill>
              </a:rPr>
            </a:br>
            <a:r>
              <a:rPr lang="cs-CZ" dirty="0" smtClean="0">
                <a:solidFill>
                  <a:schemeClr val="bg1"/>
                </a:solidFill>
              </a:rPr>
              <a:t>RODOVÉ POMĚRY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7504" y="1203598"/>
            <a:ext cx="6624736" cy="3939902"/>
          </a:xfrm>
        </p:spPr>
        <p:txBody>
          <a:bodyPr>
            <a:normAutofit/>
          </a:bodyPr>
          <a:lstStyle/>
          <a:p>
            <a:pPr algn="l">
              <a:buClr>
                <a:schemeClr val="tx1"/>
              </a:buClr>
            </a:pPr>
            <a:r>
              <a:rPr lang="cs-CZ" sz="1900" dirty="0" smtClean="0">
                <a:solidFill>
                  <a:schemeClr val="bg1"/>
                </a:solidFill>
              </a:rPr>
              <a:t> </a:t>
            </a:r>
            <a:r>
              <a:rPr lang="cs-CZ" sz="1900" dirty="0" smtClean="0">
                <a:solidFill>
                  <a:schemeClr val="tx1"/>
                </a:solidFill>
              </a:rPr>
              <a:t> </a:t>
            </a:r>
            <a:endParaRPr lang="cs-CZ" sz="1900" dirty="0" smtClean="0">
              <a:solidFill>
                <a:schemeClr val="bg1"/>
              </a:solidFill>
            </a:endParaRPr>
          </a:p>
          <a:p>
            <a:endParaRPr lang="cs-CZ" sz="1200" dirty="0">
              <a:solidFill>
                <a:schemeClr val="tx1"/>
              </a:solidFill>
            </a:endParaRPr>
          </a:p>
        </p:txBody>
      </p:sp>
      <p:cxnSp>
        <p:nvCxnSpPr>
          <p:cNvPr id="9" name="Přímá spojnice 8"/>
          <p:cNvCxnSpPr/>
          <p:nvPr/>
        </p:nvCxnSpPr>
        <p:spPr>
          <a:xfrm flipV="1">
            <a:off x="2771800" y="1242480"/>
            <a:ext cx="0" cy="3711317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 flipV="1">
            <a:off x="6372200" y="1242481"/>
            <a:ext cx="0" cy="3711317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5" name="Skupina 44"/>
          <p:cNvGrpSpPr/>
          <p:nvPr/>
        </p:nvGrpSpPr>
        <p:grpSpPr>
          <a:xfrm>
            <a:off x="0" y="1225035"/>
            <a:ext cx="3347864" cy="3574630"/>
            <a:chOff x="0" y="1225035"/>
            <a:chExt cx="3347864" cy="3574630"/>
          </a:xfrm>
        </p:grpSpPr>
        <p:cxnSp>
          <p:nvCxnSpPr>
            <p:cNvPr id="14" name="Přímá spojnice se šipkou 13"/>
            <p:cNvCxnSpPr/>
            <p:nvPr/>
          </p:nvCxnSpPr>
          <p:spPr>
            <a:xfrm>
              <a:off x="679174" y="2510000"/>
              <a:ext cx="0" cy="925846"/>
            </a:xfrm>
            <a:prstGeom prst="straightConnector1">
              <a:avLst/>
            </a:prstGeom>
            <a:ln w="19050">
              <a:solidFill>
                <a:srgbClr val="FFFF00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Ovál 14"/>
            <p:cNvSpPr/>
            <p:nvPr/>
          </p:nvSpPr>
          <p:spPr>
            <a:xfrm>
              <a:off x="35495" y="2715767"/>
              <a:ext cx="1287358" cy="483888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1600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manželé</a:t>
              </a:r>
              <a:endParaRPr lang="cs-CZ" sz="1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cxnSp>
          <p:nvCxnSpPr>
            <p:cNvPr id="1024" name="Přímá spojnice se šipkou 1023"/>
            <p:cNvCxnSpPr/>
            <p:nvPr/>
          </p:nvCxnSpPr>
          <p:spPr>
            <a:xfrm>
              <a:off x="1322853" y="2938959"/>
              <a:ext cx="2025011" cy="0"/>
            </a:xfrm>
            <a:prstGeom prst="straightConnector1">
              <a:avLst/>
            </a:prstGeom>
            <a:ln w="15875">
              <a:solidFill>
                <a:srgbClr val="FF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8" name="Ovál 37"/>
            <p:cNvSpPr/>
            <p:nvPr/>
          </p:nvSpPr>
          <p:spPr>
            <a:xfrm>
              <a:off x="1763688" y="2715767"/>
              <a:ext cx="1287358" cy="483888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1600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syn</a:t>
              </a:r>
              <a:endParaRPr lang="cs-CZ" sz="1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grpSp>
          <p:nvGrpSpPr>
            <p:cNvPr id="42" name="Skupina 41"/>
            <p:cNvGrpSpPr/>
            <p:nvPr/>
          </p:nvGrpSpPr>
          <p:grpSpPr>
            <a:xfrm>
              <a:off x="0" y="1225035"/>
              <a:ext cx="2646675" cy="3574630"/>
              <a:chOff x="0" y="1225035"/>
              <a:chExt cx="2646675" cy="3574630"/>
            </a:xfrm>
          </p:grpSpPr>
          <p:sp>
            <p:nvSpPr>
              <p:cNvPr id="26" name="Podnadpis 2"/>
              <p:cNvSpPr txBox="1">
                <a:spLocks/>
              </p:cNvSpPr>
              <p:nvPr/>
            </p:nvSpPr>
            <p:spPr>
              <a:xfrm>
                <a:off x="1322853" y="1225035"/>
                <a:ext cx="1296144" cy="1191583"/>
              </a:xfrm>
              <a:prstGeom prst="rect">
                <a:avLst/>
              </a:prstGeom>
              <a:gradFill>
                <a:gsLst>
                  <a:gs pos="11000">
                    <a:schemeClr val="accent1">
                      <a:tint val="66000"/>
                      <a:satMod val="160000"/>
                    </a:schemeClr>
                  </a:gs>
                  <a:gs pos="76000">
                    <a:schemeClr val="accent1">
                      <a:tint val="44500"/>
                      <a:satMod val="160000"/>
                      <a:alpha val="43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p:spPr>
            <p:txBody>
              <a:bodyPr vert="horz" lIns="91440" tIns="45720" rIns="91440" bIns="45720" rtlCol="0">
                <a:noAutofit/>
              </a:bodyPr>
              <a:lstStyle>
                <a:lvl1pPr marL="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32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8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4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cs-CZ" sz="1500" dirty="0" smtClean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Jan Lucemburský – dědeček </a:t>
                </a:r>
                <a:r>
                  <a:rPr lang="cs-CZ" sz="1500" dirty="0" smtClean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Zikmunda             </a:t>
                </a:r>
                <a:r>
                  <a:rPr lang="cs-CZ" sz="1500" dirty="0" smtClean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i Václava</a:t>
                </a:r>
                <a:endParaRPr lang="cs-CZ" sz="15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27" name="Podnadpis 2"/>
              <p:cNvSpPr txBox="1">
                <a:spLocks/>
              </p:cNvSpPr>
              <p:nvPr/>
            </p:nvSpPr>
            <p:spPr>
              <a:xfrm>
                <a:off x="1350531" y="3608082"/>
                <a:ext cx="1296144" cy="1191583"/>
              </a:xfrm>
              <a:prstGeom prst="rect">
                <a:avLst/>
              </a:prstGeom>
              <a:gradFill>
                <a:gsLst>
                  <a:gs pos="11000">
                    <a:schemeClr val="accent1">
                      <a:tint val="66000"/>
                      <a:satMod val="160000"/>
                    </a:schemeClr>
                  </a:gs>
                  <a:gs pos="76000">
                    <a:schemeClr val="accent1">
                      <a:tint val="44500"/>
                      <a:satMod val="160000"/>
                      <a:alpha val="43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p:spPr>
            <p:txBody>
              <a:bodyPr vert="horz" lIns="91440" tIns="45720" rIns="91440" bIns="45720" rtlCol="0">
                <a:noAutofit/>
              </a:bodyPr>
              <a:lstStyle>
                <a:lvl1pPr marL="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32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8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4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cs-CZ" sz="1500" dirty="0" smtClean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Eliška </a:t>
                </a:r>
                <a:r>
                  <a:rPr lang="cs-CZ" sz="15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P</a:t>
                </a:r>
                <a:r>
                  <a:rPr lang="cs-CZ" sz="1500" dirty="0" smtClean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řemyslovna – babička </a:t>
                </a:r>
                <a:r>
                  <a:rPr lang="cs-CZ" sz="1500" dirty="0" smtClean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Zikmunda            </a:t>
                </a:r>
                <a:r>
                  <a:rPr lang="cs-CZ" sz="1500" dirty="0" smtClean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i Václava</a:t>
                </a:r>
                <a:endParaRPr lang="cs-CZ" sz="15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grpSp>
            <p:nvGrpSpPr>
              <p:cNvPr id="34" name="Skupina 33"/>
              <p:cNvGrpSpPr/>
              <p:nvPr/>
            </p:nvGrpSpPr>
            <p:grpSpPr>
              <a:xfrm>
                <a:off x="20468" y="1225581"/>
                <a:ext cx="1254192" cy="1209134"/>
                <a:chOff x="20468" y="1225581"/>
                <a:chExt cx="1254192" cy="1209134"/>
              </a:xfrm>
            </p:grpSpPr>
            <p:pic>
              <p:nvPicPr>
                <p:cNvPr id="1032" name="Picture 8" descr="File:Honzik vit.jpg">
                  <a:hlinkClick r:id="rId2"/>
                </p:cNvPr>
                <p:cNvPicPr>
                  <a:picLocks noChangeAspect="1" noChangeArrowheads="1"/>
                </p:cNvPicPr>
                <p:nvPr/>
              </p:nvPicPr>
              <p:blipFill rotWithShape="1"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t="10280" b="11568"/>
                <a:stretch/>
              </p:blipFill>
              <p:spPr bwMode="auto">
                <a:xfrm>
                  <a:off x="107504" y="1225581"/>
                  <a:ext cx="1080120" cy="1181279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sp>
              <p:nvSpPr>
                <p:cNvPr id="85" name="Podnadpis 2"/>
                <p:cNvSpPr txBox="1">
                  <a:spLocks/>
                </p:cNvSpPr>
                <p:nvPr/>
              </p:nvSpPr>
              <p:spPr>
                <a:xfrm>
                  <a:off x="20468" y="2092373"/>
                  <a:ext cx="1254192" cy="342342"/>
                </a:xfrm>
                <a:prstGeom prst="rect">
                  <a:avLst/>
                </a:prstGeom>
              </p:spPr>
              <p:txBody>
                <a:bodyPr vert="horz" lIns="91440" tIns="45720" rIns="91440" bIns="45720" rtlCol="0">
                  <a:noAutofit/>
                </a:bodyPr>
                <a:lstStyle>
                  <a:lvl1pPr marL="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32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8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4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l"/>
                  <a:r>
                    <a:rPr lang="cs-CZ" sz="1600" dirty="0" smtClean="0">
                      <a:solidFill>
                        <a:srgbClr val="FFFF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</a:rPr>
                    <a:t>(1296-1346)</a:t>
                  </a:r>
                  <a:endParaRPr lang="cs-CZ" sz="160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endParaRPr>
                </a:p>
              </p:txBody>
            </p:sp>
          </p:grpSp>
          <p:grpSp>
            <p:nvGrpSpPr>
              <p:cNvPr id="35" name="Skupina 34"/>
              <p:cNvGrpSpPr/>
              <p:nvPr/>
            </p:nvGrpSpPr>
            <p:grpSpPr>
              <a:xfrm>
                <a:off x="0" y="3602419"/>
                <a:ext cx="1254192" cy="1197245"/>
                <a:chOff x="0" y="3602419"/>
                <a:chExt cx="1254192" cy="1197245"/>
              </a:xfrm>
            </p:grpSpPr>
            <p:pic>
              <p:nvPicPr>
                <p:cNvPr id="1034" name="Picture 10" descr="File:Eliska Vit.jpg">
                  <a:hlinkClick r:id="rId4"/>
                </p:cNvPr>
                <p:cNvPicPr>
                  <a:picLocks noChangeAspect="1" noChangeArrowheads="1"/>
                </p:cNvPicPr>
                <p:nvPr/>
              </p:nvPicPr>
              <p:blipFill rotWithShape="1"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16602" t="9588" r="36058" b="11439"/>
                <a:stretch/>
              </p:blipFill>
              <p:spPr bwMode="auto">
                <a:xfrm>
                  <a:off x="96338" y="3602419"/>
                  <a:ext cx="1080120" cy="1197245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sp>
              <p:nvSpPr>
                <p:cNvPr id="86" name="Podnadpis 2"/>
                <p:cNvSpPr txBox="1">
                  <a:spLocks/>
                </p:cNvSpPr>
                <p:nvPr/>
              </p:nvSpPr>
              <p:spPr>
                <a:xfrm>
                  <a:off x="0" y="4456036"/>
                  <a:ext cx="1254192" cy="342342"/>
                </a:xfrm>
                <a:prstGeom prst="rect">
                  <a:avLst/>
                </a:prstGeom>
              </p:spPr>
              <p:txBody>
                <a:bodyPr vert="horz" lIns="91440" tIns="45720" rIns="91440" bIns="45720" rtlCol="0">
                  <a:noAutofit/>
                </a:bodyPr>
                <a:lstStyle>
                  <a:lvl1pPr marL="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32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8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4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l"/>
                  <a:r>
                    <a:rPr lang="cs-CZ" sz="1600" dirty="0" smtClean="0">
                      <a:solidFill>
                        <a:srgbClr val="FFFF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</a:rPr>
                    <a:t>(1292-1330)</a:t>
                  </a:r>
                  <a:endParaRPr lang="cs-CZ" sz="160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endParaRPr>
                </a:p>
              </p:txBody>
            </p:sp>
          </p:grpSp>
        </p:grpSp>
      </p:grpSp>
      <p:grpSp>
        <p:nvGrpSpPr>
          <p:cNvPr id="48" name="Skupina 47"/>
          <p:cNvGrpSpPr/>
          <p:nvPr/>
        </p:nvGrpSpPr>
        <p:grpSpPr>
          <a:xfrm>
            <a:off x="3404844" y="1225581"/>
            <a:ext cx="3987404" cy="3762055"/>
            <a:chOff x="3404844" y="1225581"/>
            <a:chExt cx="3987404" cy="3762055"/>
          </a:xfrm>
        </p:grpSpPr>
        <p:cxnSp>
          <p:nvCxnSpPr>
            <p:cNvPr id="1031" name="Přímá spojnice 1030"/>
            <p:cNvCxnSpPr/>
            <p:nvPr/>
          </p:nvCxnSpPr>
          <p:spPr>
            <a:xfrm>
              <a:off x="6156176" y="1424501"/>
              <a:ext cx="374714" cy="0"/>
            </a:xfrm>
            <a:prstGeom prst="line">
              <a:avLst/>
            </a:prstGeom>
            <a:ln w="15875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Přímá spojnice 42"/>
            <p:cNvCxnSpPr/>
            <p:nvPr/>
          </p:nvCxnSpPr>
          <p:spPr>
            <a:xfrm>
              <a:off x="6156176" y="2787796"/>
              <a:ext cx="360040" cy="0"/>
            </a:xfrm>
            <a:prstGeom prst="line">
              <a:avLst/>
            </a:prstGeom>
            <a:ln w="15875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Přímá spojnice 43"/>
            <p:cNvCxnSpPr/>
            <p:nvPr/>
          </p:nvCxnSpPr>
          <p:spPr>
            <a:xfrm flipV="1">
              <a:off x="6518357" y="1424501"/>
              <a:ext cx="12533" cy="1363295"/>
            </a:xfrm>
            <a:prstGeom prst="line">
              <a:avLst/>
            </a:prstGeom>
            <a:ln w="15875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Přímá spojnice se šipkou 46"/>
            <p:cNvCxnSpPr>
              <a:endCxn id="1028" idx="1"/>
            </p:cNvCxnSpPr>
            <p:nvPr/>
          </p:nvCxnSpPr>
          <p:spPr>
            <a:xfrm>
              <a:off x="6516216" y="1791961"/>
              <a:ext cx="871093" cy="1"/>
            </a:xfrm>
            <a:prstGeom prst="straightConnector1">
              <a:avLst/>
            </a:prstGeom>
            <a:ln w="15875">
              <a:solidFill>
                <a:srgbClr val="FF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Přímá spojnice 76"/>
            <p:cNvCxnSpPr/>
            <p:nvPr/>
          </p:nvCxnSpPr>
          <p:spPr>
            <a:xfrm>
              <a:off x="6161115" y="3435845"/>
              <a:ext cx="374714" cy="0"/>
            </a:xfrm>
            <a:prstGeom prst="line">
              <a:avLst/>
            </a:prstGeom>
            <a:ln w="15875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Přímá spojnice 77"/>
            <p:cNvCxnSpPr/>
            <p:nvPr/>
          </p:nvCxnSpPr>
          <p:spPr>
            <a:xfrm>
              <a:off x="6161115" y="4799140"/>
              <a:ext cx="360040" cy="0"/>
            </a:xfrm>
            <a:prstGeom prst="line">
              <a:avLst/>
            </a:prstGeom>
            <a:ln w="15875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Přímá spojnice 78"/>
            <p:cNvCxnSpPr/>
            <p:nvPr/>
          </p:nvCxnSpPr>
          <p:spPr>
            <a:xfrm flipV="1">
              <a:off x="6523296" y="3435845"/>
              <a:ext cx="12533" cy="1363295"/>
            </a:xfrm>
            <a:prstGeom prst="line">
              <a:avLst/>
            </a:prstGeom>
            <a:ln w="15875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Přímá spojnice se šipkou 79"/>
            <p:cNvCxnSpPr/>
            <p:nvPr/>
          </p:nvCxnSpPr>
          <p:spPr>
            <a:xfrm>
              <a:off x="6521155" y="3803305"/>
              <a:ext cx="871093" cy="1"/>
            </a:xfrm>
            <a:prstGeom prst="straightConnector1">
              <a:avLst/>
            </a:prstGeom>
            <a:ln w="15875">
              <a:solidFill>
                <a:srgbClr val="FF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1" name="Ovál 80"/>
            <p:cNvSpPr/>
            <p:nvPr/>
          </p:nvSpPr>
          <p:spPr>
            <a:xfrm>
              <a:off x="6625912" y="1567807"/>
              <a:ext cx="576063" cy="496825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1300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syn</a:t>
              </a:r>
              <a:endParaRPr lang="cs-CZ" sz="13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82" name="Ovál 81"/>
            <p:cNvSpPr/>
            <p:nvPr/>
          </p:nvSpPr>
          <p:spPr>
            <a:xfrm>
              <a:off x="6668669" y="3547473"/>
              <a:ext cx="576063" cy="496825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1300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syn</a:t>
              </a:r>
              <a:endParaRPr lang="cs-CZ" sz="13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grpSp>
          <p:nvGrpSpPr>
            <p:cNvPr id="46" name="Skupina 45"/>
            <p:cNvGrpSpPr/>
            <p:nvPr/>
          </p:nvGrpSpPr>
          <p:grpSpPr>
            <a:xfrm>
              <a:off x="3404844" y="1225581"/>
              <a:ext cx="2751332" cy="3762055"/>
              <a:chOff x="3404844" y="1225581"/>
              <a:chExt cx="2751332" cy="3762055"/>
            </a:xfrm>
          </p:grpSpPr>
          <p:sp>
            <p:nvSpPr>
              <p:cNvPr id="23" name="Podnadpis 2"/>
              <p:cNvSpPr txBox="1">
                <a:spLocks/>
              </p:cNvSpPr>
              <p:nvPr/>
            </p:nvSpPr>
            <p:spPr>
              <a:xfrm>
                <a:off x="4788024" y="2511382"/>
                <a:ext cx="1368152" cy="1143173"/>
              </a:xfrm>
              <a:prstGeom prst="rect">
                <a:avLst/>
              </a:prstGeom>
              <a:gradFill>
                <a:gsLst>
                  <a:gs pos="11000">
                    <a:schemeClr val="accent1">
                      <a:tint val="66000"/>
                      <a:satMod val="160000"/>
                    </a:schemeClr>
                  </a:gs>
                  <a:gs pos="76000">
                    <a:schemeClr val="accent1">
                      <a:tint val="44500"/>
                      <a:satMod val="160000"/>
                      <a:alpha val="43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p:spPr>
            <p:txBody>
              <a:bodyPr vert="horz" lIns="91440" tIns="45720" rIns="91440" bIns="45720" rtlCol="0">
                <a:noAutofit/>
              </a:bodyPr>
              <a:lstStyle>
                <a:lvl1pPr marL="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32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8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4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cs-CZ" sz="1800" dirty="0" smtClean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Karel IV. – otec Zikmunda </a:t>
                </a:r>
                <a:r>
                  <a:rPr lang="cs-CZ" sz="1800" dirty="0" smtClean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          i </a:t>
                </a:r>
                <a:r>
                  <a:rPr lang="cs-CZ" sz="1800" dirty="0" smtClean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Václava</a:t>
                </a:r>
                <a:endParaRPr lang="cs-CZ" sz="18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24" name="Podnadpis 2"/>
              <p:cNvSpPr txBox="1">
                <a:spLocks/>
              </p:cNvSpPr>
              <p:nvPr/>
            </p:nvSpPr>
            <p:spPr>
              <a:xfrm>
                <a:off x="4788024" y="1225581"/>
                <a:ext cx="1368152" cy="1143173"/>
              </a:xfrm>
              <a:prstGeom prst="rect">
                <a:avLst/>
              </a:prstGeom>
              <a:gradFill>
                <a:gsLst>
                  <a:gs pos="11000">
                    <a:schemeClr val="accent1">
                      <a:tint val="66000"/>
                      <a:satMod val="160000"/>
                    </a:schemeClr>
                  </a:gs>
                  <a:gs pos="76000">
                    <a:schemeClr val="accent1">
                      <a:tint val="44500"/>
                      <a:satMod val="160000"/>
                      <a:alpha val="43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p:spPr>
            <p:txBody>
              <a:bodyPr vert="horz" lIns="91440" tIns="45720" rIns="91440" bIns="45720" rtlCol="0">
                <a:noAutofit/>
              </a:bodyPr>
              <a:lstStyle>
                <a:lvl1pPr marL="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32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8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4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cs-CZ" sz="1500" dirty="0" smtClean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Anna Svidnická – třetí žena Karla IV., matka Václava</a:t>
                </a:r>
                <a:endParaRPr lang="cs-CZ" sz="15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25" name="Podnadpis 2"/>
              <p:cNvSpPr txBox="1">
                <a:spLocks/>
              </p:cNvSpPr>
              <p:nvPr/>
            </p:nvSpPr>
            <p:spPr>
              <a:xfrm>
                <a:off x="4788024" y="3820530"/>
                <a:ext cx="1368152" cy="1143173"/>
              </a:xfrm>
              <a:prstGeom prst="rect">
                <a:avLst/>
              </a:prstGeom>
              <a:gradFill>
                <a:gsLst>
                  <a:gs pos="11000">
                    <a:schemeClr val="accent1">
                      <a:tint val="66000"/>
                      <a:satMod val="160000"/>
                    </a:schemeClr>
                  </a:gs>
                  <a:gs pos="76000">
                    <a:schemeClr val="accent1">
                      <a:tint val="44500"/>
                      <a:satMod val="160000"/>
                      <a:alpha val="43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p:spPr>
            <p:txBody>
              <a:bodyPr vert="horz" lIns="91440" tIns="45720" rIns="91440" bIns="45720" rtlCol="0">
                <a:noAutofit/>
              </a:bodyPr>
              <a:lstStyle>
                <a:lvl1pPr marL="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32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8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4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cs-CZ" sz="1500" dirty="0" smtClean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Alžběta Pomořanská – čtvrtá žena Karla IV., matka Zikmunda </a:t>
                </a:r>
                <a:endParaRPr lang="cs-CZ" sz="15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grpSp>
            <p:nvGrpSpPr>
              <p:cNvPr id="36" name="Skupina 35"/>
              <p:cNvGrpSpPr/>
              <p:nvPr/>
            </p:nvGrpSpPr>
            <p:grpSpPr>
              <a:xfrm>
                <a:off x="3404844" y="1225581"/>
                <a:ext cx="1254192" cy="1191037"/>
                <a:chOff x="3404844" y="1225581"/>
                <a:chExt cx="1254192" cy="1191037"/>
              </a:xfrm>
            </p:grpSpPr>
            <p:pic>
              <p:nvPicPr>
                <p:cNvPr id="1030" name="Picture 6" descr="File:Anna von Schweidnitz.jpg">
                  <a:hlinkClick r:id="rId6"/>
                </p:cNvPr>
                <p:cNvPicPr>
                  <a:picLocks noChangeAspect="1" noChangeArrowheads="1"/>
                </p:cNvPicPr>
                <p:nvPr/>
              </p:nvPicPr>
              <p:blipFill rotWithShape="1"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b="29355"/>
                <a:stretch/>
              </p:blipFill>
              <p:spPr bwMode="auto">
                <a:xfrm>
                  <a:off x="3491880" y="1225581"/>
                  <a:ext cx="1080120" cy="1191037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sp>
              <p:nvSpPr>
                <p:cNvPr id="88" name="Podnadpis 2"/>
                <p:cNvSpPr txBox="1">
                  <a:spLocks/>
                </p:cNvSpPr>
                <p:nvPr/>
              </p:nvSpPr>
              <p:spPr>
                <a:xfrm>
                  <a:off x="3404844" y="2074276"/>
                  <a:ext cx="1254192" cy="342342"/>
                </a:xfrm>
                <a:prstGeom prst="rect">
                  <a:avLst/>
                </a:prstGeom>
              </p:spPr>
              <p:txBody>
                <a:bodyPr vert="horz" lIns="91440" tIns="45720" rIns="91440" bIns="45720" rtlCol="0">
                  <a:noAutofit/>
                </a:bodyPr>
                <a:lstStyle>
                  <a:lvl1pPr marL="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32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8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4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l"/>
                  <a:r>
                    <a:rPr lang="cs-CZ" sz="1600" dirty="0" smtClean="0">
                      <a:solidFill>
                        <a:srgbClr val="FFFF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</a:rPr>
                    <a:t>(1339-1362)</a:t>
                  </a:r>
                  <a:endParaRPr lang="cs-CZ" sz="160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endParaRPr>
                </a:p>
              </p:txBody>
            </p:sp>
          </p:grpSp>
          <p:grpSp>
            <p:nvGrpSpPr>
              <p:cNvPr id="39" name="Skupina 38"/>
              <p:cNvGrpSpPr/>
              <p:nvPr/>
            </p:nvGrpSpPr>
            <p:grpSpPr>
              <a:xfrm>
                <a:off x="3413424" y="3796598"/>
                <a:ext cx="1254192" cy="1191038"/>
                <a:chOff x="3413424" y="3796598"/>
                <a:chExt cx="1254192" cy="1191038"/>
              </a:xfrm>
            </p:grpSpPr>
            <p:pic>
              <p:nvPicPr>
                <p:cNvPr id="1026" name="Picture 2" descr="File:Eliška Pomořanská.jpg">
                  <a:hlinkClick r:id="rId8"/>
                </p:cNvPr>
                <p:cNvPicPr>
                  <a:picLocks noChangeAspect="1" noChangeArrowheads="1"/>
                </p:cNvPicPr>
                <p:nvPr/>
              </p:nvPicPr>
              <p:blipFill rotWithShape="1">
                <a:blip r:embed="rId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b="32388"/>
                <a:stretch/>
              </p:blipFill>
              <p:spPr bwMode="auto">
                <a:xfrm>
                  <a:off x="3500460" y="3796598"/>
                  <a:ext cx="1080120" cy="1191038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sp>
              <p:nvSpPr>
                <p:cNvPr id="89" name="Podnadpis 2"/>
                <p:cNvSpPr txBox="1">
                  <a:spLocks/>
                </p:cNvSpPr>
                <p:nvPr/>
              </p:nvSpPr>
              <p:spPr>
                <a:xfrm>
                  <a:off x="3413424" y="4645294"/>
                  <a:ext cx="1254192" cy="342342"/>
                </a:xfrm>
                <a:prstGeom prst="rect">
                  <a:avLst/>
                </a:prstGeom>
              </p:spPr>
              <p:txBody>
                <a:bodyPr vert="horz" lIns="91440" tIns="45720" rIns="91440" bIns="45720" rtlCol="0">
                  <a:noAutofit/>
                </a:bodyPr>
                <a:lstStyle>
                  <a:lvl1pPr marL="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32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8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4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l"/>
                  <a:r>
                    <a:rPr lang="cs-CZ" sz="1600" dirty="0" smtClean="0">
                      <a:solidFill>
                        <a:srgbClr val="FFFF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</a:rPr>
                    <a:t>(1347-1393)</a:t>
                  </a:r>
                  <a:endParaRPr lang="cs-CZ" sz="160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endParaRPr>
                </a:p>
              </p:txBody>
            </p:sp>
          </p:grpSp>
          <p:grpSp>
            <p:nvGrpSpPr>
              <p:cNvPr id="37" name="Skupina 36"/>
              <p:cNvGrpSpPr/>
              <p:nvPr/>
            </p:nvGrpSpPr>
            <p:grpSpPr>
              <a:xfrm>
                <a:off x="3438200" y="2510000"/>
                <a:ext cx="1254192" cy="1176278"/>
                <a:chOff x="3438200" y="2510000"/>
                <a:chExt cx="1254192" cy="1176278"/>
              </a:xfrm>
            </p:grpSpPr>
            <p:pic>
              <p:nvPicPr>
                <p:cNvPr id="7" name="Picture 2" descr="http://upload.wikimedia.org/wikipedia/commons/thumb/1/16/Charles_IV-John_Ocko_votive_picture-fragment.jpg/200px-Charles_IV-John_Ocko_votive_picture-fragment.jpg">
                  <a:hlinkClick r:id="rId10"/>
                </p:cNvPr>
                <p:cNvPicPr>
                  <a:picLocks noChangeAspect="1" noChangeArrowheads="1"/>
                </p:cNvPicPr>
                <p:nvPr/>
              </p:nvPicPr>
              <p:blipFill rotWithShape="1">
                <a:blip r:embed="rId1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3901" r="11553" b="34700"/>
                <a:stretch/>
              </p:blipFill>
              <p:spPr bwMode="auto">
                <a:xfrm>
                  <a:off x="3491880" y="2510000"/>
                  <a:ext cx="1080120" cy="1176278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sp>
              <p:nvSpPr>
                <p:cNvPr id="90" name="Podnadpis 2"/>
                <p:cNvSpPr txBox="1">
                  <a:spLocks/>
                </p:cNvSpPr>
                <p:nvPr/>
              </p:nvSpPr>
              <p:spPr>
                <a:xfrm>
                  <a:off x="3438200" y="3316312"/>
                  <a:ext cx="1254192" cy="342342"/>
                </a:xfrm>
                <a:prstGeom prst="rect">
                  <a:avLst/>
                </a:prstGeom>
              </p:spPr>
              <p:txBody>
                <a:bodyPr vert="horz" lIns="91440" tIns="45720" rIns="91440" bIns="45720" rtlCol="0">
                  <a:noAutofit/>
                </a:bodyPr>
                <a:lstStyle>
                  <a:lvl1pPr marL="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32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8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4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l"/>
                  <a:r>
                    <a:rPr lang="cs-CZ" sz="1600" dirty="0" smtClean="0">
                      <a:solidFill>
                        <a:srgbClr val="FFFF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</a:rPr>
                    <a:t>(1316-1378)</a:t>
                  </a:r>
                  <a:endParaRPr lang="cs-CZ" sz="160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endParaRPr>
                </a:p>
              </p:txBody>
            </p:sp>
          </p:grpSp>
        </p:grpSp>
      </p:grpSp>
      <p:grpSp>
        <p:nvGrpSpPr>
          <p:cNvPr id="49" name="Skupina 48"/>
          <p:cNvGrpSpPr/>
          <p:nvPr/>
        </p:nvGrpSpPr>
        <p:grpSpPr>
          <a:xfrm>
            <a:off x="7297052" y="1189854"/>
            <a:ext cx="1727416" cy="3780982"/>
            <a:chOff x="7297052" y="1189854"/>
            <a:chExt cx="1727416" cy="3780982"/>
          </a:xfrm>
        </p:grpSpPr>
        <p:sp>
          <p:nvSpPr>
            <p:cNvPr id="21" name="Podnadpis 2"/>
            <p:cNvSpPr txBox="1">
              <a:spLocks/>
            </p:cNvSpPr>
            <p:nvPr/>
          </p:nvSpPr>
          <p:spPr>
            <a:xfrm>
              <a:off x="7402699" y="2596617"/>
              <a:ext cx="1111083" cy="342342"/>
            </a:xfrm>
            <a:prstGeom prst="rect">
              <a:avLst/>
            </a:prstGeom>
            <a:gradFill>
              <a:gsLst>
                <a:gs pos="11000">
                  <a:schemeClr val="accent1">
                    <a:tint val="66000"/>
                    <a:satMod val="160000"/>
                  </a:schemeClr>
                </a:gs>
                <a:gs pos="76000">
                  <a:schemeClr val="accent1">
                    <a:tint val="44500"/>
                    <a:satMod val="160000"/>
                    <a:alpha val="43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p:spPr>
          <p:txBody>
            <a:bodyPr vert="horz" lIns="91440" tIns="45720" rIns="91440" bIns="45720" rtlCol="0">
              <a:noAutofit/>
            </a:bodyPr>
            <a:lstStyle>
              <a:lvl1pPr marL="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4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cs-CZ" sz="18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Václav IV.</a:t>
              </a:r>
              <a:endParaRPr lang="cs-CZ" sz="1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22" name="Podnadpis 2"/>
            <p:cNvSpPr txBox="1">
              <a:spLocks/>
            </p:cNvSpPr>
            <p:nvPr/>
          </p:nvSpPr>
          <p:spPr>
            <a:xfrm>
              <a:off x="7356346" y="4628494"/>
              <a:ext cx="1111083" cy="342342"/>
            </a:xfrm>
            <a:prstGeom prst="rect">
              <a:avLst/>
            </a:prstGeom>
            <a:gradFill>
              <a:gsLst>
                <a:gs pos="11000">
                  <a:schemeClr val="accent1">
                    <a:tint val="66000"/>
                    <a:satMod val="160000"/>
                  </a:schemeClr>
                </a:gs>
                <a:gs pos="76000">
                  <a:schemeClr val="accent1">
                    <a:tint val="44500"/>
                    <a:satMod val="160000"/>
                    <a:alpha val="43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p:spPr>
          <p:txBody>
            <a:bodyPr vert="horz" lIns="91440" tIns="45720" rIns="91440" bIns="45720" rtlCol="0">
              <a:noAutofit/>
            </a:bodyPr>
            <a:lstStyle>
              <a:lvl1pPr marL="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4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cs-CZ" sz="18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Zikmund</a:t>
              </a:r>
              <a:endParaRPr lang="cs-CZ" sz="1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cxnSp>
          <p:nvCxnSpPr>
            <p:cNvPr id="63" name="Přímá spojnice 62"/>
            <p:cNvCxnSpPr/>
            <p:nvPr/>
          </p:nvCxnSpPr>
          <p:spPr>
            <a:xfrm>
              <a:off x="8458291" y="1734843"/>
              <a:ext cx="374714" cy="0"/>
            </a:xfrm>
            <a:prstGeom prst="line">
              <a:avLst/>
            </a:prstGeom>
            <a:ln w="15875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Přímá spojnice 63"/>
            <p:cNvCxnSpPr/>
            <p:nvPr/>
          </p:nvCxnSpPr>
          <p:spPr>
            <a:xfrm>
              <a:off x="8440975" y="3820530"/>
              <a:ext cx="392030" cy="0"/>
            </a:xfrm>
            <a:prstGeom prst="line">
              <a:avLst/>
            </a:prstGeom>
            <a:ln w="15875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Přímá spojnice 64"/>
            <p:cNvCxnSpPr/>
            <p:nvPr/>
          </p:nvCxnSpPr>
          <p:spPr>
            <a:xfrm flipV="1">
              <a:off x="8833005" y="1734843"/>
              <a:ext cx="0" cy="2085687"/>
            </a:xfrm>
            <a:prstGeom prst="line">
              <a:avLst/>
            </a:prstGeom>
            <a:ln w="15875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3" name="Ovál 82"/>
            <p:cNvSpPr/>
            <p:nvPr/>
          </p:nvSpPr>
          <p:spPr>
            <a:xfrm rot="16200000">
              <a:off x="7918427" y="2535742"/>
              <a:ext cx="1728194" cy="483888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160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n</a:t>
              </a:r>
              <a:r>
                <a:rPr lang="cs-CZ" sz="1600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evlastní bratři</a:t>
              </a:r>
              <a:endParaRPr lang="cs-CZ" sz="1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grpSp>
          <p:nvGrpSpPr>
            <p:cNvPr id="40" name="Skupina 39"/>
            <p:cNvGrpSpPr/>
            <p:nvPr/>
          </p:nvGrpSpPr>
          <p:grpSpPr>
            <a:xfrm>
              <a:off x="7297828" y="1189854"/>
              <a:ext cx="1254192" cy="1206761"/>
              <a:chOff x="7297828" y="1189854"/>
              <a:chExt cx="1254192" cy="1206761"/>
            </a:xfrm>
          </p:grpSpPr>
          <p:pic>
            <p:nvPicPr>
              <p:cNvPr id="1028" name="Picture 4" descr="http://upload.wikimedia.org/wikipedia/commons/9/9b/VaclavnaVotobraze.jpg">
                <a:hlinkClick r:id="rId12"/>
              </p:cNvPr>
              <p:cNvPicPr>
                <a:picLocks noChangeAspect="1" noChangeArrowheads="1"/>
              </p:cNvPicPr>
              <p:nvPr/>
            </p:nvPicPr>
            <p:blipFill rotWithShape="1">
              <a:blip r:embed="rId1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b="63745"/>
              <a:stretch/>
            </p:blipFill>
            <p:spPr bwMode="auto">
              <a:xfrm>
                <a:off x="7387309" y="1189854"/>
                <a:ext cx="1080120" cy="120421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91" name="Podnadpis 2"/>
              <p:cNvSpPr txBox="1">
                <a:spLocks/>
              </p:cNvSpPr>
              <p:nvPr/>
            </p:nvSpPr>
            <p:spPr>
              <a:xfrm>
                <a:off x="7297828" y="2054273"/>
                <a:ext cx="1254192" cy="342342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Autofit/>
              </a:bodyPr>
              <a:lstStyle>
                <a:lvl1pPr marL="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32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8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4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l"/>
                <a:r>
                  <a:rPr lang="cs-CZ" sz="1600" dirty="0" smtClean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(1361-1419)</a:t>
                </a:r>
                <a:endParaRPr lang="cs-CZ" sz="160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  <p:grpSp>
          <p:nvGrpSpPr>
            <p:cNvPr id="41" name="Skupina 40"/>
            <p:cNvGrpSpPr/>
            <p:nvPr/>
          </p:nvGrpSpPr>
          <p:grpSpPr>
            <a:xfrm>
              <a:off x="7297052" y="3199655"/>
              <a:ext cx="1254192" cy="1192462"/>
              <a:chOff x="7297052" y="3199655"/>
              <a:chExt cx="1254192" cy="1192462"/>
            </a:xfrm>
          </p:grpSpPr>
          <p:pic>
            <p:nvPicPr>
              <p:cNvPr id="13" name="Picture 4" descr="File:Zikmund Zhořelecka radnice.jpg">
                <a:hlinkClick r:id="rId14"/>
              </p:cNvPr>
              <p:cNvPicPr>
                <a:picLocks noChangeAspect="1" noChangeArrowheads="1"/>
              </p:cNvPicPr>
              <p:nvPr/>
            </p:nvPicPr>
            <p:blipFill rotWithShape="1">
              <a:blip r:embed="rId1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b="9564"/>
              <a:stretch/>
            </p:blipFill>
            <p:spPr bwMode="auto">
              <a:xfrm>
                <a:off x="7390998" y="3199655"/>
                <a:ext cx="1076432" cy="119246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96" name="Podnadpis 2"/>
              <p:cNvSpPr txBox="1">
                <a:spLocks/>
              </p:cNvSpPr>
              <p:nvPr/>
            </p:nvSpPr>
            <p:spPr>
              <a:xfrm>
                <a:off x="7297052" y="4029870"/>
                <a:ext cx="1254192" cy="342342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Autofit/>
              </a:bodyPr>
              <a:lstStyle>
                <a:lvl1pPr marL="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32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8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4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l"/>
                <a:r>
                  <a:rPr lang="cs-CZ" sz="1600" dirty="0" smtClean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(1368-1437)</a:t>
                </a:r>
                <a:endParaRPr lang="cs-CZ" sz="160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1901998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0" y="5002"/>
            <a:ext cx="9144000" cy="1102519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ZIKMUND LUCEMBURSKÝ</a:t>
            </a:r>
            <a:br>
              <a:rPr lang="cs-CZ" dirty="0" smtClean="0">
                <a:solidFill>
                  <a:srgbClr val="FFFF00"/>
                </a:solidFill>
              </a:rPr>
            </a:br>
            <a:r>
              <a:rPr lang="cs-CZ" dirty="0" smtClean="0">
                <a:solidFill>
                  <a:schemeClr val="bg1"/>
                </a:solidFill>
              </a:rPr>
              <a:t>PŘEDKOVÉ NA ČESKÉM TRŮNU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7504" y="1203598"/>
            <a:ext cx="6624736" cy="3939902"/>
          </a:xfrm>
        </p:spPr>
        <p:txBody>
          <a:bodyPr>
            <a:normAutofit/>
          </a:bodyPr>
          <a:lstStyle/>
          <a:p>
            <a:pPr algn="l">
              <a:buClr>
                <a:schemeClr val="tx1"/>
              </a:buClr>
            </a:pPr>
            <a:r>
              <a:rPr lang="cs-CZ" sz="1900" dirty="0" smtClean="0">
                <a:solidFill>
                  <a:schemeClr val="bg1"/>
                </a:solidFill>
              </a:rPr>
              <a:t> </a:t>
            </a:r>
            <a:r>
              <a:rPr lang="cs-CZ" sz="1900" dirty="0" smtClean="0">
                <a:solidFill>
                  <a:schemeClr val="tx1"/>
                </a:solidFill>
              </a:rPr>
              <a:t> </a:t>
            </a:r>
            <a:endParaRPr lang="cs-CZ" sz="1900" dirty="0" smtClean="0">
              <a:solidFill>
                <a:schemeClr val="bg1"/>
              </a:solidFill>
            </a:endParaRPr>
          </a:p>
          <a:p>
            <a:endParaRPr lang="cs-CZ" sz="1200" dirty="0">
              <a:solidFill>
                <a:schemeClr val="tx1"/>
              </a:solidFill>
            </a:endParaRPr>
          </a:p>
        </p:txBody>
      </p:sp>
      <p:sp>
        <p:nvSpPr>
          <p:cNvPr id="117" name="Podnadpis 2"/>
          <p:cNvSpPr txBox="1">
            <a:spLocks/>
          </p:cNvSpPr>
          <p:nvPr/>
        </p:nvSpPr>
        <p:spPr>
          <a:xfrm>
            <a:off x="2254002" y="1092065"/>
            <a:ext cx="4680520" cy="60044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8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LUCEMBURKOVÉ NA TRŮNU</a:t>
            </a:r>
            <a:endParaRPr lang="cs-CZ" sz="2800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2" name="Podnadpis 2"/>
          <p:cNvSpPr txBox="1">
            <a:spLocks/>
          </p:cNvSpPr>
          <p:nvPr/>
        </p:nvSpPr>
        <p:spPr>
          <a:xfrm>
            <a:off x="0" y="4458945"/>
            <a:ext cx="9143999" cy="60044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8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časová osa doby vlády Přemyslovců  – „silniční“ ukazatelé počítají léta od konce panování či do začátku panování významných osob historie</a:t>
            </a:r>
            <a:r>
              <a:rPr lang="cs-CZ" sz="18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, Zikmund byl posledním panovníkem této dynastie</a:t>
            </a:r>
            <a:endParaRPr lang="cs-CZ" sz="18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31" name="Skupina 30"/>
          <p:cNvGrpSpPr/>
          <p:nvPr/>
        </p:nvGrpSpPr>
        <p:grpSpPr>
          <a:xfrm>
            <a:off x="86457" y="1086336"/>
            <a:ext cx="8983914" cy="3388692"/>
            <a:chOff x="86457" y="1086336"/>
            <a:chExt cx="8983914" cy="3388692"/>
          </a:xfrm>
        </p:grpSpPr>
        <p:grpSp>
          <p:nvGrpSpPr>
            <p:cNvPr id="19" name="Skupina 18"/>
            <p:cNvGrpSpPr/>
            <p:nvPr/>
          </p:nvGrpSpPr>
          <p:grpSpPr>
            <a:xfrm>
              <a:off x="86457" y="1086336"/>
              <a:ext cx="8983914" cy="3388692"/>
              <a:chOff x="86457" y="1086336"/>
              <a:chExt cx="8983914" cy="3388692"/>
            </a:xfrm>
          </p:grpSpPr>
          <p:grpSp>
            <p:nvGrpSpPr>
              <p:cNvPr id="11" name="Skupina 10"/>
              <p:cNvGrpSpPr/>
              <p:nvPr/>
            </p:nvGrpSpPr>
            <p:grpSpPr>
              <a:xfrm>
                <a:off x="86457" y="1086336"/>
                <a:ext cx="8983914" cy="3388692"/>
                <a:chOff x="76728" y="1453059"/>
                <a:chExt cx="8983914" cy="3388692"/>
              </a:xfrm>
            </p:grpSpPr>
            <p:grpSp>
              <p:nvGrpSpPr>
                <p:cNvPr id="58" name="Skupina 57"/>
                <p:cNvGrpSpPr/>
                <p:nvPr/>
              </p:nvGrpSpPr>
              <p:grpSpPr>
                <a:xfrm>
                  <a:off x="76728" y="1453059"/>
                  <a:ext cx="8983914" cy="2267603"/>
                  <a:chOff x="76728" y="1038164"/>
                  <a:chExt cx="8983914" cy="2267603"/>
                </a:xfrm>
              </p:grpSpPr>
              <p:grpSp>
                <p:nvGrpSpPr>
                  <p:cNvPr id="61" name="Skupina 60"/>
                  <p:cNvGrpSpPr/>
                  <p:nvPr/>
                </p:nvGrpSpPr>
                <p:grpSpPr>
                  <a:xfrm>
                    <a:off x="76728" y="1174663"/>
                    <a:ext cx="8983914" cy="2131104"/>
                    <a:chOff x="75093" y="961350"/>
                    <a:chExt cx="8983914" cy="2131104"/>
                  </a:xfrm>
                </p:grpSpPr>
                <p:grpSp>
                  <p:nvGrpSpPr>
                    <p:cNvPr id="69" name="Skupina 68"/>
                    <p:cNvGrpSpPr/>
                    <p:nvPr/>
                  </p:nvGrpSpPr>
                  <p:grpSpPr>
                    <a:xfrm>
                      <a:off x="75093" y="961350"/>
                      <a:ext cx="8983914" cy="1524558"/>
                      <a:chOff x="176532" y="1338035"/>
                      <a:chExt cx="8983914" cy="1524558"/>
                    </a:xfrm>
                  </p:grpSpPr>
                  <p:grpSp>
                    <p:nvGrpSpPr>
                      <p:cNvPr id="97" name="Skupina 96"/>
                      <p:cNvGrpSpPr/>
                      <p:nvPr/>
                    </p:nvGrpSpPr>
                    <p:grpSpPr>
                      <a:xfrm>
                        <a:off x="7247687" y="1350741"/>
                        <a:ext cx="1912759" cy="1511852"/>
                        <a:chOff x="7255863" y="1381687"/>
                        <a:chExt cx="1912759" cy="1511852"/>
                      </a:xfrm>
                    </p:grpSpPr>
                    <p:grpSp>
                      <p:nvGrpSpPr>
                        <p:cNvPr id="108" name="Skupina 107"/>
                        <p:cNvGrpSpPr/>
                        <p:nvPr/>
                      </p:nvGrpSpPr>
                      <p:grpSpPr>
                        <a:xfrm>
                          <a:off x="7267638" y="2429630"/>
                          <a:ext cx="1900984" cy="463909"/>
                          <a:chOff x="5427561" y="2655521"/>
                          <a:chExt cx="2761570" cy="673923"/>
                        </a:xfrm>
                      </p:grpSpPr>
                      <p:sp>
                        <p:nvSpPr>
                          <p:cNvPr id="115" name="Obdélník 114"/>
                          <p:cNvSpPr/>
                          <p:nvPr/>
                        </p:nvSpPr>
                        <p:spPr>
                          <a:xfrm>
                            <a:off x="5427561" y="2678597"/>
                            <a:ext cx="2156210" cy="627768"/>
                          </a:xfrm>
                          <a:prstGeom prst="rect">
                            <a:avLst/>
                          </a:prstGeom>
                          <a:solidFill>
                            <a:srgbClr val="0066FF"/>
                          </a:solidFill>
                          <a:ln w="41275">
                            <a:solidFill>
                              <a:schemeClr val="bg1"/>
                            </a:solidFill>
                          </a:ln>
                        </p:spPr>
                        <p:style>
                          <a:lnRef idx="2">
                            <a:schemeClr val="accent1">
                              <a:shade val="50000"/>
                            </a:schemeClr>
                          </a:lnRef>
                          <a:fillRef idx="1">
                            <a:schemeClr val="accent1"/>
                          </a:fillRef>
                          <a:effectRef idx="0">
                            <a:schemeClr val="accent1"/>
                          </a:effectRef>
                          <a:fontRef idx="minor">
                            <a:schemeClr val="lt1"/>
                          </a:fontRef>
                        </p:style>
                        <p:txBody>
                          <a:bodyPr rtlCol="0" anchor="ctr"/>
                          <a:lstStyle/>
                          <a:p>
                            <a:r>
                              <a:rPr lang="cs-CZ" sz="1000" b="1" dirty="0" smtClean="0"/>
                              <a:t>JIŘÍ Z PODĚBRAD        21</a:t>
                            </a:r>
                            <a:endParaRPr lang="cs-CZ" sz="1200" b="1" dirty="0"/>
                          </a:p>
                        </p:txBody>
                      </p:sp>
                      <p:sp>
                        <p:nvSpPr>
                          <p:cNvPr id="116" name="Rovnoramenný trojúhelník 115"/>
                          <p:cNvSpPr/>
                          <p:nvPr/>
                        </p:nvSpPr>
                        <p:spPr>
                          <a:xfrm rot="5400000">
                            <a:off x="7552447" y="2692760"/>
                            <a:ext cx="673923" cy="599445"/>
                          </a:xfrm>
                          <a:prstGeom prst="triangle">
                            <a:avLst/>
                          </a:prstGeom>
                          <a:solidFill>
                            <a:schemeClr val="bg1"/>
                          </a:solidFill>
                          <a:ln>
                            <a:noFill/>
                          </a:ln>
                        </p:spPr>
                        <p:style>
                          <a:lnRef idx="2">
                            <a:schemeClr val="accent1">
                              <a:shade val="50000"/>
                            </a:schemeClr>
                          </a:lnRef>
                          <a:fillRef idx="1">
                            <a:schemeClr val="accent1"/>
                          </a:fillRef>
                          <a:effectRef idx="0">
                            <a:schemeClr val="accent1"/>
                          </a:effectRef>
                          <a:fontRef idx="minor">
                            <a:schemeClr val="lt1"/>
                          </a:fontRef>
                        </p:style>
                        <p:txBody>
                          <a:bodyPr rtlCol="0" anchor="ctr"/>
                          <a:lstStyle/>
                          <a:p>
                            <a:pPr algn="ctr"/>
                            <a:endParaRPr lang="cs-CZ"/>
                          </a:p>
                        </p:txBody>
                      </p:sp>
                    </p:grpSp>
                    <p:grpSp>
                      <p:nvGrpSpPr>
                        <p:cNvPr id="109" name="Skupina 108"/>
                        <p:cNvGrpSpPr/>
                        <p:nvPr/>
                      </p:nvGrpSpPr>
                      <p:grpSpPr>
                        <a:xfrm>
                          <a:off x="7267637" y="1902808"/>
                          <a:ext cx="1896912" cy="463909"/>
                          <a:chOff x="5427561" y="2632442"/>
                          <a:chExt cx="2755655" cy="673923"/>
                        </a:xfrm>
                      </p:grpSpPr>
                      <p:sp>
                        <p:nvSpPr>
                          <p:cNvPr id="113" name="Obdélník 112"/>
                          <p:cNvSpPr/>
                          <p:nvPr/>
                        </p:nvSpPr>
                        <p:spPr>
                          <a:xfrm>
                            <a:off x="5427561" y="2678597"/>
                            <a:ext cx="2156210" cy="627768"/>
                          </a:xfrm>
                          <a:prstGeom prst="rect">
                            <a:avLst/>
                          </a:prstGeom>
                          <a:solidFill>
                            <a:srgbClr val="0066FF"/>
                          </a:solidFill>
                          <a:ln w="41275">
                            <a:solidFill>
                              <a:schemeClr val="bg1"/>
                            </a:solidFill>
                          </a:ln>
                        </p:spPr>
                        <p:style>
                          <a:lnRef idx="2">
                            <a:schemeClr val="accent1">
                              <a:shade val="50000"/>
                            </a:schemeClr>
                          </a:lnRef>
                          <a:fillRef idx="1">
                            <a:schemeClr val="accent1"/>
                          </a:fillRef>
                          <a:effectRef idx="0">
                            <a:schemeClr val="accent1"/>
                          </a:effectRef>
                          <a:fontRef idx="minor">
                            <a:schemeClr val="lt1"/>
                          </a:fontRef>
                        </p:style>
                        <p:txBody>
                          <a:bodyPr rtlCol="0" anchor="ctr"/>
                          <a:lstStyle/>
                          <a:p>
                            <a:r>
                              <a:rPr lang="cs-CZ" sz="1200" b="1" dirty="0" smtClean="0"/>
                              <a:t>ZEMAN                </a:t>
                            </a:r>
                            <a:r>
                              <a:rPr lang="cs-CZ" sz="1200" b="1" dirty="0"/>
                              <a:t>5</a:t>
                            </a:r>
                            <a:r>
                              <a:rPr lang="cs-CZ" sz="1200" b="1" dirty="0" smtClean="0"/>
                              <a:t>96</a:t>
                            </a:r>
                            <a:endParaRPr lang="cs-CZ" sz="1200" b="1" dirty="0"/>
                          </a:p>
                        </p:txBody>
                      </p:sp>
                      <p:sp>
                        <p:nvSpPr>
                          <p:cNvPr id="114" name="Rovnoramenný trojúhelník 113"/>
                          <p:cNvSpPr/>
                          <p:nvPr/>
                        </p:nvSpPr>
                        <p:spPr>
                          <a:xfrm rot="5400000">
                            <a:off x="7546532" y="2669681"/>
                            <a:ext cx="673923" cy="599445"/>
                          </a:xfrm>
                          <a:prstGeom prst="triangle">
                            <a:avLst/>
                          </a:prstGeom>
                          <a:solidFill>
                            <a:schemeClr val="bg1"/>
                          </a:solidFill>
                          <a:ln>
                            <a:noFill/>
                          </a:ln>
                        </p:spPr>
                        <p:style>
                          <a:lnRef idx="2">
                            <a:schemeClr val="accent1">
                              <a:shade val="50000"/>
                            </a:schemeClr>
                          </a:lnRef>
                          <a:fillRef idx="1">
                            <a:schemeClr val="accent1"/>
                          </a:fillRef>
                          <a:effectRef idx="0">
                            <a:schemeClr val="accent1"/>
                          </a:effectRef>
                          <a:fontRef idx="minor">
                            <a:schemeClr val="lt1"/>
                          </a:fontRef>
                        </p:style>
                        <p:txBody>
                          <a:bodyPr rtlCol="0" anchor="ctr"/>
                          <a:lstStyle/>
                          <a:p>
                            <a:pPr algn="ctr"/>
                            <a:endParaRPr lang="cs-CZ"/>
                          </a:p>
                        </p:txBody>
                      </p:sp>
                    </p:grpSp>
                    <p:grpSp>
                      <p:nvGrpSpPr>
                        <p:cNvPr id="110" name="Skupina 109"/>
                        <p:cNvGrpSpPr/>
                        <p:nvPr/>
                      </p:nvGrpSpPr>
                      <p:grpSpPr>
                        <a:xfrm>
                          <a:off x="7255863" y="1381687"/>
                          <a:ext cx="1896912" cy="501992"/>
                          <a:chOff x="5427561" y="2618652"/>
                          <a:chExt cx="2755654" cy="729246"/>
                        </a:xfrm>
                      </p:grpSpPr>
                      <p:sp>
                        <p:nvSpPr>
                          <p:cNvPr id="111" name="Obdélník 110"/>
                          <p:cNvSpPr/>
                          <p:nvPr/>
                        </p:nvSpPr>
                        <p:spPr>
                          <a:xfrm>
                            <a:off x="5427561" y="2678597"/>
                            <a:ext cx="2156210" cy="627768"/>
                          </a:xfrm>
                          <a:prstGeom prst="rect">
                            <a:avLst/>
                          </a:prstGeom>
                          <a:solidFill>
                            <a:srgbClr val="0066FF"/>
                          </a:solidFill>
                          <a:ln w="41275">
                            <a:solidFill>
                              <a:schemeClr val="bg1"/>
                            </a:solidFill>
                          </a:ln>
                        </p:spPr>
                        <p:style>
                          <a:lnRef idx="2">
                            <a:schemeClr val="accent1">
                              <a:shade val="50000"/>
                            </a:schemeClr>
                          </a:lnRef>
                          <a:fillRef idx="1">
                            <a:schemeClr val="accent1"/>
                          </a:fillRef>
                          <a:effectRef idx="0">
                            <a:schemeClr val="accent1"/>
                          </a:effectRef>
                          <a:fontRef idx="minor">
                            <a:schemeClr val="lt1"/>
                          </a:fontRef>
                        </p:style>
                        <p:txBody>
                          <a:bodyPr rtlCol="0" anchor="ctr"/>
                          <a:lstStyle/>
                          <a:p>
                            <a:r>
                              <a:rPr lang="cs-CZ" sz="1200" b="1" dirty="0" smtClean="0"/>
                              <a:t>KRÁČMAR           601</a:t>
                            </a:r>
                            <a:endParaRPr lang="cs-CZ" sz="1200" b="1" dirty="0"/>
                          </a:p>
                        </p:txBody>
                      </p:sp>
                      <p:sp>
                        <p:nvSpPr>
                          <p:cNvPr id="112" name="Rovnoramenný trojúhelník 111"/>
                          <p:cNvSpPr/>
                          <p:nvPr/>
                        </p:nvSpPr>
                        <p:spPr>
                          <a:xfrm rot="5400000">
                            <a:off x="7518870" y="2683553"/>
                            <a:ext cx="729246" cy="599444"/>
                          </a:xfrm>
                          <a:prstGeom prst="triangle">
                            <a:avLst/>
                          </a:prstGeom>
                          <a:solidFill>
                            <a:schemeClr val="bg1"/>
                          </a:solidFill>
                          <a:ln>
                            <a:noFill/>
                          </a:ln>
                        </p:spPr>
                        <p:style>
                          <a:lnRef idx="2">
                            <a:schemeClr val="accent1">
                              <a:shade val="50000"/>
                            </a:schemeClr>
                          </a:lnRef>
                          <a:fillRef idx="1">
                            <a:schemeClr val="accent1"/>
                          </a:fillRef>
                          <a:effectRef idx="0">
                            <a:schemeClr val="accent1"/>
                          </a:effectRef>
                          <a:fontRef idx="minor">
                            <a:schemeClr val="lt1"/>
                          </a:fontRef>
                        </p:style>
                        <p:txBody>
                          <a:bodyPr rtlCol="0" anchor="ctr"/>
                          <a:lstStyle/>
                          <a:p>
                            <a:pPr algn="ctr"/>
                            <a:endParaRPr lang="cs-CZ"/>
                          </a:p>
                        </p:txBody>
                      </p:sp>
                    </p:grpSp>
                  </p:grpSp>
                  <p:grpSp>
                    <p:nvGrpSpPr>
                      <p:cNvPr id="98" name="Skupina 97"/>
                      <p:cNvGrpSpPr/>
                      <p:nvPr/>
                    </p:nvGrpSpPr>
                    <p:grpSpPr>
                      <a:xfrm>
                        <a:off x="176532" y="1338035"/>
                        <a:ext cx="1923861" cy="1477532"/>
                        <a:chOff x="176532" y="1338035"/>
                        <a:chExt cx="1923861" cy="1477532"/>
                      </a:xfrm>
                    </p:grpSpPr>
                    <p:grpSp>
                      <p:nvGrpSpPr>
                        <p:cNvPr id="99" name="Skupina 98"/>
                        <p:cNvGrpSpPr/>
                        <p:nvPr/>
                      </p:nvGrpSpPr>
                      <p:grpSpPr>
                        <a:xfrm flipH="1">
                          <a:off x="194362" y="2351658"/>
                          <a:ext cx="1896912" cy="463909"/>
                          <a:chOff x="5364088" y="2655519"/>
                          <a:chExt cx="2755655" cy="673923"/>
                        </a:xfrm>
                      </p:grpSpPr>
                      <p:sp>
                        <p:nvSpPr>
                          <p:cNvPr id="106" name="Obdélník 105"/>
                          <p:cNvSpPr/>
                          <p:nvPr/>
                        </p:nvSpPr>
                        <p:spPr>
                          <a:xfrm>
                            <a:off x="5364088" y="2678597"/>
                            <a:ext cx="2156211" cy="627768"/>
                          </a:xfrm>
                          <a:prstGeom prst="rect">
                            <a:avLst/>
                          </a:prstGeom>
                          <a:solidFill>
                            <a:srgbClr val="0066FF"/>
                          </a:solidFill>
                          <a:ln w="41275">
                            <a:solidFill>
                              <a:schemeClr val="bg1"/>
                            </a:solidFill>
                          </a:ln>
                        </p:spPr>
                        <p:style>
                          <a:lnRef idx="2">
                            <a:schemeClr val="accent1">
                              <a:shade val="50000"/>
                            </a:schemeClr>
                          </a:lnRef>
                          <a:fillRef idx="1">
                            <a:schemeClr val="accent1"/>
                          </a:fillRef>
                          <a:effectRef idx="0">
                            <a:schemeClr val="accent1"/>
                          </a:effectRef>
                          <a:fontRef idx="minor">
                            <a:schemeClr val="lt1"/>
                          </a:fontRef>
                        </p:style>
                        <p:txBody>
                          <a:bodyPr rtlCol="0" anchor="ctr"/>
                          <a:lstStyle/>
                          <a:p>
                            <a:r>
                              <a:rPr lang="cs-CZ" sz="1200" b="1" dirty="0" smtClean="0"/>
                              <a:t>375?        SV. VÁCLAV</a:t>
                            </a:r>
                            <a:endParaRPr lang="cs-CZ" sz="1200" b="1" dirty="0"/>
                          </a:p>
                        </p:txBody>
                      </p:sp>
                      <p:sp>
                        <p:nvSpPr>
                          <p:cNvPr id="107" name="Rovnoramenný trojúhelník 106"/>
                          <p:cNvSpPr/>
                          <p:nvPr/>
                        </p:nvSpPr>
                        <p:spPr>
                          <a:xfrm rot="5400000">
                            <a:off x="7483059" y="2692759"/>
                            <a:ext cx="673923" cy="599444"/>
                          </a:xfrm>
                          <a:prstGeom prst="triangle">
                            <a:avLst/>
                          </a:prstGeom>
                          <a:solidFill>
                            <a:schemeClr val="bg1"/>
                          </a:solidFill>
                          <a:ln>
                            <a:noFill/>
                          </a:ln>
                        </p:spPr>
                        <p:style>
                          <a:lnRef idx="2">
                            <a:schemeClr val="accent1">
                              <a:shade val="50000"/>
                            </a:schemeClr>
                          </a:lnRef>
                          <a:fillRef idx="1">
                            <a:schemeClr val="accent1"/>
                          </a:fillRef>
                          <a:effectRef idx="0">
                            <a:schemeClr val="accent1"/>
                          </a:effectRef>
                          <a:fontRef idx="minor">
                            <a:schemeClr val="lt1"/>
                          </a:fontRef>
                        </p:style>
                        <p:txBody>
                          <a:bodyPr rtlCol="0" anchor="ctr"/>
                          <a:lstStyle/>
                          <a:p>
                            <a:pPr algn="ctr"/>
                            <a:endParaRPr lang="cs-CZ"/>
                          </a:p>
                        </p:txBody>
                      </p:sp>
                    </p:grpSp>
                    <p:grpSp>
                      <p:nvGrpSpPr>
                        <p:cNvPr id="100" name="Skupina 99"/>
                        <p:cNvGrpSpPr/>
                        <p:nvPr/>
                      </p:nvGrpSpPr>
                      <p:grpSpPr>
                        <a:xfrm flipH="1">
                          <a:off x="176532" y="1840029"/>
                          <a:ext cx="1896912" cy="463909"/>
                          <a:chOff x="5364088" y="2655519"/>
                          <a:chExt cx="2755655" cy="673923"/>
                        </a:xfrm>
                      </p:grpSpPr>
                      <p:sp>
                        <p:nvSpPr>
                          <p:cNvPr id="104" name="Obdélník 103"/>
                          <p:cNvSpPr/>
                          <p:nvPr/>
                        </p:nvSpPr>
                        <p:spPr>
                          <a:xfrm>
                            <a:off x="5364088" y="2678597"/>
                            <a:ext cx="2156211" cy="627768"/>
                          </a:xfrm>
                          <a:prstGeom prst="rect">
                            <a:avLst/>
                          </a:prstGeom>
                          <a:solidFill>
                            <a:srgbClr val="0066FF"/>
                          </a:solidFill>
                          <a:ln w="41275">
                            <a:solidFill>
                              <a:schemeClr val="bg1"/>
                            </a:solidFill>
                          </a:ln>
                        </p:spPr>
                        <p:style>
                          <a:lnRef idx="2">
                            <a:schemeClr val="accent1">
                              <a:shade val="50000"/>
                            </a:schemeClr>
                          </a:lnRef>
                          <a:fillRef idx="1">
                            <a:schemeClr val="accent1"/>
                          </a:fillRef>
                          <a:effectRef idx="0">
                            <a:schemeClr val="accent1"/>
                          </a:effectRef>
                          <a:fontRef idx="minor">
                            <a:schemeClr val="lt1"/>
                          </a:fontRef>
                        </p:style>
                        <p:txBody>
                          <a:bodyPr rtlCol="0" anchor="ctr"/>
                          <a:lstStyle/>
                          <a:p>
                            <a:r>
                              <a:rPr lang="cs-CZ" sz="1200" b="1" dirty="0" smtClean="0"/>
                              <a:t>420?            BOŘIVOJ</a:t>
                            </a:r>
                            <a:endParaRPr lang="cs-CZ" sz="1200" b="1" dirty="0"/>
                          </a:p>
                        </p:txBody>
                      </p:sp>
                      <p:sp>
                        <p:nvSpPr>
                          <p:cNvPr id="105" name="Rovnoramenný trojúhelník 104"/>
                          <p:cNvSpPr/>
                          <p:nvPr/>
                        </p:nvSpPr>
                        <p:spPr>
                          <a:xfrm rot="5400000">
                            <a:off x="7483059" y="2692759"/>
                            <a:ext cx="673923" cy="599444"/>
                          </a:xfrm>
                          <a:prstGeom prst="triangle">
                            <a:avLst/>
                          </a:prstGeom>
                          <a:solidFill>
                            <a:schemeClr val="bg1"/>
                          </a:solidFill>
                          <a:ln>
                            <a:noFill/>
                          </a:ln>
                        </p:spPr>
                        <p:style>
                          <a:lnRef idx="2">
                            <a:schemeClr val="accent1">
                              <a:shade val="50000"/>
                            </a:schemeClr>
                          </a:lnRef>
                          <a:fillRef idx="1">
                            <a:schemeClr val="accent1"/>
                          </a:fillRef>
                          <a:effectRef idx="0">
                            <a:schemeClr val="accent1"/>
                          </a:effectRef>
                          <a:fontRef idx="minor">
                            <a:schemeClr val="lt1"/>
                          </a:fontRef>
                        </p:style>
                        <p:txBody>
                          <a:bodyPr rtlCol="0" anchor="ctr"/>
                          <a:lstStyle/>
                          <a:p>
                            <a:pPr algn="ctr"/>
                            <a:endParaRPr lang="cs-CZ"/>
                          </a:p>
                        </p:txBody>
                      </p:sp>
                    </p:grpSp>
                    <p:grpSp>
                      <p:nvGrpSpPr>
                        <p:cNvPr id="101" name="Skupina 100"/>
                        <p:cNvGrpSpPr/>
                        <p:nvPr/>
                      </p:nvGrpSpPr>
                      <p:grpSpPr>
                        <a:xfrm flipH="1">
                          <a:off x="203481" y="1338035"/>
                          <a:ext cx="1896912" cy="463909"/>
                          <a:chOff x="5364088" y="2655519"/>
                          <a:chExt cx="2755655" cy="673923"/>
                        </a:xfrm>
                      </p:grpSpPr>
                      <p:sp>
                        <p:nvSpPr>
                          <p:cNvPr id="102" name="Obdélník 101"/>
                          <p:cNvSpPr/>
                          <p:nvPr/>
                        </p:nvSpPr>
                        <p:spPr>
                          <a:xfrm>
                            <a:off x="5364088" y="2678597"/>
                            <a:ext cx="2156211" cy="627768"/>
                          </a:xfrm>
                          <a:prstGeom prst="rect">
                            <a:avLst/>
                          </a:prstGeom>
                          <a:solidFill>
                            <a:srgbClr val="0066FF"/>
                          </a:solidFill>
                          <a:ln w="41275">
                            <a:solidFill>
                              <a:schemeClr val="bg1"/>
                            </a:solidFill>
                          </a:ln>
                        </p:spPr>
                        <p:style>
                          <a:lnRef idx="2">
                            <a:schemeClr val="accent1">
                              <a:shade val="50000"/>
                            </a:schemeClr>
                          </a:lnRef>
                          <a:fillRef idx="1">
                            <a:schemeClr val="accent1"/>
                          </a:fillRef>
                          <a:effectRef idx="0">
                            <a:schemeClr val="accent1"/>
                          </a:effectRef>
                          <a:fontRef idx="minor">
                            <a:schemeClr val="lt1"/>
                          </a:fontRef>
                        </p:style>
                        <p:txBody>
                          <a:bodyPr rtlCol="0" anchor="ctr"/>
                          <a:lstStyle/>
                          <a:p>
                            <a:r>
                              <a:rPr lang="cs-CZ" sz="1200" b="1" dirty="0" smtClean="0"/>
                              <a:t>???   PŘEMYSL ORÁČ</a:t>
                            </a:r>
                            <a:endParaRPr lang="cs-CZ" sz="1200" b="1" dirty="0"/>
                          </a:p>
                        </p:txBody>
                      </p:sp>
                      <p:sp>
                        <p:nvSpPr>
                          <p:cNvPr id="103" name="Rovnoramenný trojúhelník 102"/>
                          <p:cNvSpPr/>
                          <p:nvPr/>
                        </p:nvSpPr>
                        <p:spPr>
                          <a:xfrm rot="5400000">
                            <a:off x="7483059" y="2692759"/>
                            <a:ext cx="673923" cy="599444"/>
                          </a:xfrm>
                          <a:prstGeom prst="triangle">
                            <a:avLst/>
                          </a:prstGeom>
                          <a:solidFill>
                            <a:schemeClr val="bg1"/>
                          </a:solidFill>
                          <a:ln>
                            <a:noFill/>
                          </a:ln>
                        </p:spPr>
                        <p:style>
                          <a:lnRef idx="2">
                            <a:schemeClr val="accent1">
                              <a:shade val="50000"/>
                            </a:schemeClr>
                          </a:lnRef>
                          <a:fillRef idx="1">
                            <a:schemeClr val="accent1"/>
                          </a:fillRef>
                          <a:effectRef idx="0">
                            <a:schemeClr val="accent1"/>
                          </a:effectRef>
                          <a:fontRef idx="minor">
                            <a:schemeClr val="lt1"/>
                          </a:fontRef>
                        </p:style>
                        <p:txBody>
                          <a:bodyPr rtlCol="0" anchor="ctr"/>
                          <a:lstStyle/>
                          <a:p>
                            <a:pPr algn="ctr"/>
                            <a:endParaRPr lang="cs-CZ"/>
                          </a:p>
                        </p:txBody>
                      </p:sp>
                    </p:grpSp>
                  </p:grpSp>
                </p:grpSp>
                <p:grpSp>
                  <p:nvGrpSpPr>
                    <p:cNvPr id="76" name="Skupina 75"/>
                    <p:cNvGrpSpPr/>
                    <p:nvPr/>
                  </p:nvGrpSpPr>
                  <p:grpSpPr>
                    <a:xfrm>
                      <a:off x="2047002" y="2590093"/>
                      <a:ext cx="4539587" cy="502361"/>
                      <a:chOff x="2108243" y="2915865"/>
                      <a:chExt cx="4539587" cy="502361"/>
                    </a:xfrm>
                  </p:grpSpPr>
                  <p:sp>
                    <p:nvSpPr>
                      <p:cNvPr id="92" name="Obdélník 91"/>
                      <p:cNvSpPr/>
                      <p:nvPr/>
                    </p:nvSpPr>
                    <p:spPr>
                      <a:xfrm>
                        <a:off x="2108243" y="2915865"/>
                        <a:ext cx="1299227" cy="501994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r>
                          <a:rPr lang="cs-CZ" sz="1600" dirty="0" smtClean="0">
                            <a:solidFill>
                              <a:schemeClr val="tx1"/>
                            </a:solidFill>
                          </a:rPr>
                          <a:t>Jan Lucemburský</a:t>
                        </a:r>
                        <a:endParaRPr lang="cs-CZ" sz="1600" dirty="0">
                          <a:solidFill>
                            <a:schemeClr val="tx1"/>
                          </a:solidFill>
                        </a:endParaRPr>
                      </a:p>
                    </p:txBody>
                  </p:sp>
                  <p:sp>
                    <p:nvSpPr>
                      <p:cNvPr id="93" name="Obdélník 92"/>
                      <p:cNvSpPr/>
                      <p:nvPr/>
                    </p:nvSpPr>
                    <p:spPr>
                      <a:xfrm>
                        <a:off x="3407469" y="2915865"/>
                        <a:ext cx="1080121" cy="501994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r>
                          <a:rPr lang="cs-CZ" sz="1600" dirty="0" smtClean="0">
                            <a:solidFill>
                              <a:schemeClr val="tx1"/>
                            </a:solidFill>
                          </a:rPr>
                          <a:t>Karel IV.</a:t>
                        </a:r>
                        <a:endParaRPr lang="cs-CZ" sz="1600" dirty="0">
                          <a:solidFill>
                            <a:schemeClr val="tx1"/>
                          </a:solidFill>
                        </a:endParaRPr>
                      </a:p>
                    </p:txBody>
                  </p:sp>
                  <p:sp>
                    <p:nvSpPr>
                      <p:cNvPr id="94" name="Obdélník 93"/>
                      <p:cNvSpPr/>
                      <p:nvPr/>
                    </p:nvSpPr>
                    <p:spPr>
                      <a:xfrm>
                        <a:off x="6031318" y="2915865"/>
                        <a:ext cx="616512" cy="501994"/>
                      </a:xfrm>
                      <a:prstGeom prst="rect">
                        <a:avLst/>
                      </a:prstGeom>
                      <a:gradFill>
                        <a:gsLst>
                          <a:gs pos="93000">
                            <a:srgbClr val="FFFF00"/>
                          </a:gs>
                          <a:gs pos="99000">
                            <a:schemeClr val="accent1">
                              <a:tint val="44500"/>
                              <a:satMod val="160000"/>
                            </a:schemeClr>
                          </a:gs>
                          <a:gs pos="100000">
                            <a:schemeClr val="accent1">
                              <a:tint val="23500"/>
                              <a:satMod val="160000"/>
                            </a:schemeClr>
                          </a:gs>
                        </a:gsLst>
                        <a:lin ang="5400000" scaled="0"/>
                      </a:gradFill>
                      <a:ln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r>
                          <a:rPr lang="cs-CZ" sz="900" dirty="0" smtClean="0">
                            <a:solidFill>
                              <a:schemeClr val="tx1"/>
                            </a:solidFill>
                          </a:rPr>
                          <a:t>Zikmund</a:t>
                        </a:r>
                        <a:endParaRPr lang="cs-CZ" sz="900" dirty="0">
                          <a:solidFill>
                            <a:schemeClr val="tx1"/>
                          </a:solidFill>
                        </a:endParaRPr>
                      </a:p>
                    </p:txBody>
                  </p:sp>
                  <p:sp>
                    <p:nvSpPr>
                      <p:cNvPr id="95" name="Obdélník 94"/>
                      <p:cNvSpPr/>
                      <p:nvPr/>
                    </p:nvSpPr>
                    <p:spPr>
                      <a:xfrm>
                        <a:off x="4494552" y="2916232"/>
                        <a:ext cx="1536766" cy="501994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r>
                          <a:rPr lang="cs-CZ" sz="1600" dirty="0" smtClean="0">
                            <a:solidFill>
                              <a:schemeClr val="tx1"/>
                            </a:solidFill>
                          </a:rPr>
                          <a:t>Václav </a:t>
                        </a:r>
                        <a:r>
                          <a:rPr lang="cs-CZ" sz="1600" dirty="0" smtClean="0">
                            <a:solidFill>
                              <a:schemeClr val="tx1"/>
                            </a:solidFill>
                          </a:rPr>
                          <a:t>IV.</a:t>
                        </a:r>
                        <a:endParaRPr lang="cs-CZ" sz="1600" dirty="0">
                          <a:solidFill>
                            <a:schemeClr val="tx1"/>
                          </a:solidFill>
                        </a:endParaRPr>
                      </a:p>
                    </p:txBody>
                  </p:sp>
                </p:grpSp>
              </p:grpSp>
              <p:sp>
                <p:nvSpPr>
                  <p:cNvPr id="60" name="Podnadpis 2"/>
                  <p:cNvSpPr txBox="1">
                    <a:spLocks/>
                  </p:cNvSpPr>
                  <p:nvPr/>
                </p:nvSpPr>
                <p:spPr>
                  <a:xfrm>
                    <a:off x="2267744" y="1038164"/>
                    <a:ext cx="4680520" cy="600441"/>
                  </a:xfrm>
                  <a:prstGeom prst="rect">
                    <a:avLst/>
                  </a:prstGeom>
                </p:spPr>
                <p:txBody>
                  <a:bodyPr vert="horz" lIns="91440" tIns="45720" rIns="91440" bIns="45720" rtlCol="0">
                    <a:noAutofit/>
                  </a:bodyPr>
                  <a:lstStyle>
                    <a:lvl1pPr marL="0" indent="0" algn="ctr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None/>
                      <a:defRPr sz="3200" kern="1200">
                        <a:solidFill>
                          <a:schemeClr val="tx1">
                            <a:tint val="7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indent="0" algn="ctr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None/>
                      <a:defRPr sz="2800" kern="1200">
                        <a:solidFill>
                          <a:schemeClr val="tx1">
                            <a:tint val="7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indent="0" algn="ctr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None/>
                      <a:defRPr sz="2400" kern="1200">
                        <a:solidFill>
                          <a:schemeClr val="tx1">
                            <a:tint val="7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indent="0" algn="ctr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None/>
                      <a:defRPr sz="2000" kern="1200">
                        <a:solidFill>
                          <a:schemeClr val="tx1">
                            <a:tint val="7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indent="0" algn="ctr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None/>
                      <a:defRPr sz="2000" kern="1200">
                        <a:solidFill>
                          <a:schemeClr val="tx1">
                            <a:tint val="7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indent="0" algn="ctr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None/>
                      <a:defRPr sz="2000" kern="1200">
                        <a:solidFill>
                          <a:schemeClr val="tx1">
                            <a:tint val="7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indent="0" algn="ctr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None/>
                      <a:defRPr sz="2000" kern="1200">
                        <a:solidFill>
                          <a:schemeClr val="tx1">
                            <a:tint val="7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indent="0" algn="ctr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None/>
                      <a:defRPr sz="2000" kern="1200">
                        <a:solidFill>
                          <a:schemeClr val="tx1">
                            <a:tint val="7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indent="0" algn="ctr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None/>
                      <a:defRPr sz="2000" kern="1200">
                        <a:solidFill>
                          <a:schemeClr val="tx1">
                            <a:tint val="7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endParaRPr lang="cs-CZ" sz="2800" dirty="0">
                      <a:solidFill>
                        <a:srgbClr val="FF00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</a:endParaRPr>
                  </a:p>
                </p:txBody>
              </p:sp>
            </p:grpSp>
            <p:pic>
              <p:nvPicPr>
                <p:cNvPr id="8" name="Obrázek 7" descr="Výřez obrazovky"/>
                <p:cNvPicPr>
                  <a:picLocks noChangeAspect="1"/>
                </p:cNvPicPr>
                <p:nvPr/>
              </p:nvPicPr>
              <p:blipFill>
                <a:blip r:embed="rId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688731" y="3898644"/>
                  <a:ext cx="5811061" cy="943107"/>
                </a:xfrm>
                <a:prstGeom prst="rect">
                  <a:avLst/>
                </a:prstGeom>
              </p:spPr>
            </p:pic>
            <p:pic>
              <p:nvPicPr>
                <p:cNvPr id="118" name="Picture 8" descr="File:Honzik vit.jpg">
                  <a:hlinkClick r:id="rId3"/>
                </p:cNvPr>
                <p:cNvPicPr>
                  <a:picLocks noChangeAspect="1" noChangeArrowheads="1"/>
                </p:cNvPicPr>
                <p:nvPr/>
              </p:nvPicPr>
              <p:blipFill rotWithShape="1">
                <a:blip r:embed="rId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t="10280" b="11568"/>
                <a:stretch/>
              </p:blipFill>
              <p:spPr bwMode="auto">
                <a:xfrm>
                  <a:off x="2286721" y="2044856"/>
                  <a:ext cx="823058" cy="900143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119" name="Picture 2" descr="http://upload.wikimedia.org/wikipedia/commons/thumb/1/16/Charles_IV-John_Ocko_votive_picture-fragment.jpg/200px-Charles_IV-John_Ocko_votive_picture-fragment.jpg">
                  <a:hlinkClick r:id="rId5"/>
                </p:cNvPr>
                <p:cNvPicPr>
                  <a:picLocks noChangeAspect="1" noChangeArrowheads="1"/>
                </p:cNvPicPr>
                <p:nvPr/>
              </p:nvPicPr>
              <p:blipFill rotWithShape="1"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3901" r="11553" b="34700"/>
                <a:stretch/>
              </p:blipFill>
              <p:spPr bwMode="auto">
                <a:xfrm>
                  <a:off x="3470502" y="2048033"/>
                  <a:ext cx="834842" cy="909164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120" name="Picture 4" descr="http://upload.wikimedia.org/wikipedia/commons/9/9b/VaclavnaVotobraze.jpg">
                  <a:hlinkClick r:id="rId7"/>
                </p:cNvPr>
                <p:cNvPicPr>
                  <a:picLocks noChangeAspect="1" noChangeArrowheads="1"/>
                </p:cNvPicPr>
                <p:nvPr/>
              </p:nvPicPr>
              <p:blipFill rotWithShape="1"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b="63745"/>
                <a:stretch/>
              </p:blipFill>
              <p:spPr bwMode="auto">
                <a:xfrm>
                  <a:off x="4785240" y="2017291"/>
                  <a:ext cx="836177" cy="932246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121" name="Picture 4" descr="File:Zikmund Zhořelecka radnice.jpg">
                  <a:hlinkClick r:id="rId9"/>
                </p:cNvPr>
                <p:cNvPicPr>
                  <a:picLocks noChangeAspect="1" noChangeArrowheads="1"/>
                </p:cNvPicPr>
                <p:nvPr/>
              </p:nvPicPr>
              <p:blipFill rotWithShape="1">
                <a:blip r:embed="rId10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b="9564"/>
                <a:stretch/>
              </p:blipFill>
              <p:spPr bwMode="auto">
                <a:xfrm>
                  <a:off x="5861879" y="2030887"/>
                  <a:ext cx="836177" cy="92631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cxnSp>
            <p:nvCxnSpPr>
              <p:cNvPr id="16" name="Přímá spojnice se šipkou 15"/>
              <p:cNvCxnSpPr>
                <a:stCxn id="94" idx="3"/>
              </p:cNvCxnSpPr>
              <p:nvPr/>
            </p:nvCxnSpPr>
            <p:spPr>
              <a:xfrm>
                <a:off x="6597953" y="3102575"/>
                <a:ext cx="1934487" cy="367"/>
              </a:xfrm>
              <a:prstGeom prst="straightConnector1">
                <a:avLst/>
              </a:prstGeom>
              <a:ln w="19050"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3" name="Přímá spojnice se šipkou 122"/>
              <p:cNvCxnSpPr/>
              <p:nvPr/>
            </p:nvCxnSpPr>
            <p:spPr>
              <a:xfrm flipH="1">
                <a:off x="113406" y="3093489"/>
                <a:ext cx="1944961" cy="9453"/>
              </a:xfrm>
              <a:prstGeom prst="straightConnector1">
                <a:avLst/>
              </a:prstGeom>
              <a:ln w="19050"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0" name="Skupina 29"/>
            <p:cNvGrpSpPr/>
            <p:nvPr/>
          </p:nvGrpSpPr>
          <p:grpSpPr>
            <a:xfrm>
              <a:off x="310607" y="2922318"/>
              <a:ext cx="8040221" cy="363969"/>
              <a:chOff x="310607" y="2922318"/>
              <a:chExt cx="8040221" cy="363969"/>
            </a:xfrm>
          </p:grpSpPr>
          <p:sp>
            <p:nvSpPr>
              <p:cNvPr id="124" name="Podnadpis 2"/>
              <p:cNvSpPr txBox="1">
                <a:spLocks/>
              </p:cNvSpPr>
              <p:nvPr/>
            </p:nvSpPr>
            <p:spPr>
              <a:xfrm>
                <a:off x="6779564" y="2922318"/>
                <a:ext cx="1571264" cy="342342"/>
              </a:xfrm>
              <a:prstGeom prst="rect">
                <a:avLst/>
              </a:prstGeom>
              <a:gradFill>
                <a:gsLst>
                  <a:gs pos="11000">
                    <a:schemeClr val="accent1">
                      <a:tint val="66000"/>
                      <a:satMod val="160000"/>
                    </a:schemeClr>
                  </a:gs>
                  <a:gs pos="76000">
                    <a:schemeClr val="accent1">
                      <a:tint val="44500"/>
                      <a:satMod val="160000"/>
                      <a:alpha val="43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p:spPr>
            <p:txBody>
              <a:bodyPr vert="horz" lIns="91440" tIns="45720" rIns="91440" bIns="45720" rtlCol="0">
                <a:noAutofit/>
              </a:bodyPr>
              <a:lstStyle>
                <a:lvl1pPr marL="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32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8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4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cs-CZ" sz="1800" dirty="0" smtClean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Habsburkové</a:t>
                </a:r>
                <a:endParaRPr lang="cs-CZ" sz="18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25" name="Podnadpis 2"/>
              <p:cNvSpPr txBox="1">
                <a:spLocks/>
              </p:cNvSpPr>
              <p:nvPr/>
            </p:nvSpPr>
            <p:spPr>
              <a:xfrm>
                <a:off x="310607" y="2943945"/>
                <a:ext cx="1571264" cy="342342"/>
              </a:xfrm>
              <a:prstGeom prst="rect">
                <a:avLst/>
              </a:prstGeom>
              <a:gradFill>
                <a:gsLst>
                  <a:gs pos="11000">
                    <a:schemeClr val="accent1">
                      <a:tint val="66000"/>
                      <a:satMod val="160000"/>
                    </a:schemeClr>
                  </a:gs>
                  <a:gs pos="76000">
                    <a:schemeClr val="accent1">
                      <a:tint val="44500"/>
                      <a:satMod val="160000"/>
                      <a:alpha val="43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p:spPr>
            <p:txBody>
              <a:bodyPr vert="horz" lIns="91440" tIns="45720" rIns="91440" bIns="45720" rtlCol="0">
                <a:noAutofit/>
              </a:bodyPr>
              <a:lstStyle>
                <a:lvl1pPr marL="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32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8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4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cs-CZ" sz="1800" dirty="0" smtClean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Přemyslovci</a:t>
                </a:r>
                <a:endParaRPr lang="cs-CZ" sz="18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603990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5002"/>
            <a:ext cx="7772400" cy="1102519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ZIKMUND LUCEMBURSKÝ</a:t>
            </a:r>
            <a:br>
              <a:rPr lang="cs-CZ" dirty="0" smtClean="0">
                <a:solidFill>
                  <a:srgbClr val="FFFF00"/>
                </a:solidFill>
              </a:rPr>
            </a:br>
            <a:r>
              <a:rPr lang="cs-CZ" dirty="0" smtClean="0">
                <a:solidFill>
                  <a:schemeClr val="bg1"/>
                </a:solidFill>
              </a:rPr>
              <a:t>PŘED NÁSTUPEM NA TRŮN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7504" y="1203598"/>
            <a:ext cx="6336704" cy="3939902"/>
          </a:xfrm>
        </p:spPr>
        <p:txBody>
          <a:bodyPr>
            <a:normAutofit fontScale="92500" lnSpcReduction="10000"/>
          </a:bodyPr>
          <a:lstStyle/>
          <a:p>
            <a:pPr marL="171450" indent="-171450" algn="l">
              <a:buFont typeface="Wingdings" panose="05000000000000000000" pitchFamily="2" charset="2"/>
              <a:buChar char="§"/>
            </a:pPr>
            <a:r>
              <a:rPr lang="cs-CZ" sz="1900" dirty="0">
                <a:solidFill>
                  <a:schemeClr val="tx1"/>
                </a:solidFill>
              </a:rPr>
              <a:t>v</a:t>
            </a:r>
            <a:r>
              <a:rPr lang="cs-CZ" sz="1900" dirty="0" smtClean="0">
                <a:solidFill>
                  <a:schemeClr val="tx1"/>
                </a:solidFill>
              </a:rPr>
              <a:t>zhledem k tomu, že </a:t>
            </a:r>
            <a:r>
              <a:rPr lang="cs-CZ" sz="1900" dirty="0" smtClean="0">
                <a:solidFill>
                  <a:schemeClr val="bg1"/>
                </a:solidFill>
              </a:rPr>
              <a:t>Zikmund byl v pořadí až druhým synem </a:t>
            </a:r>
            <a:r>
              <a:rPr lang="cs-CZ" sz="1900" dirty="0" smtClean="0">
                <a:solidFill>
                  <a:schemeClr val="tx1"/>
                </a:solidFill>
              </a:rPr>
              <a:t>Karla IV. po Václavovi (třetím byl Jan Zhořelecký, vévoda ve Zhořelci), </a:t>
            </a:r>
            <a:r>
              <a:rPr lang="cs-CZ" sz="1900" dirty="0" smtClean="0">
                <a:solidFill>
                  <a:schemeClr val="bg1"/>
                </a:solidFill>
              </a:rPr>
              <a:t>určil Karel IV</a:t>
            </a:r>
            <a:r>
              <a:rPr lang="cs-CZ" sz="1900" dirty="0" smtClean="0">
                <a:solidFill>
                  <a:schemeClr val="tx1"/>
                </a:solidFill>
              </a:rPr>
              <a:t>., který v tomto ohledu přísně dbal na středověké zvyklosti, </a:t>
            </a:r>
            <a:r>
              <a:rPr lang="cs-CZ" sz="1900" dirty="0" smtClean="0">
                <a:solidFill>
                  <a:schemeClr val="bg1"/>
                </a:solidFill>
              </a:rPr>
              <a:t>budoucím českým a říšským králem </a:t>
            </a:r>
            <a:r>
              <a:rPr lang="cs-CZ" sz="1900" dirty="0" smtClean="0">
                <a:solidFill>
                  <a:schemeClr val="tx1"/>
                </a:solidFill>
              </a:rPr>
              <a:t>právě </a:t>
            </a:r>
            <a:r>
              <a:rPr lang="cs-CZ" sz="1900" dirty="0" smtClean="0">
                <a:solidFill>
                  <a:schemeClr val="bg1"/>
                </a:solidFill>
              </a:rPr>
              <a:t>Václava</a:t>
            </a:r>
          </a:p>
          <a:p>
            <a:pPr marL="171450" indent="-171450" algn="l">
              <a:buFont typeface="Wingdings" panose="05000000000000000000" pitchFamily="2" charset="2"/>
              <a:buChar char="§"/>
            </a:pPr>
            <a:r>
              <a:rPr lang="cs-CZ" sz="1900" dirty="0" smtClean="0">
                <a:solidFill>
                  <a:schemeClr val="tx1"/>
                </a:solidFill>
              </a:rPr>
              <a:t>pro </a:t>
            </a:r>
            <a:r>
              <a:rPr lang="cs-CZ" sz="1900" dirty="0" smtClean="0">
                <a:solidFill>
                  <a:schemeClr val="tx1"/>
                </a:solidFill>
              </a:rPr>
              <a:t>Zikmunda tak </a:t>
            </a:r>
            <a:r>
              <a:rPr lang="cs-CZ" sz="1900" dirty="0" smtClean="0">
                <a:solidFill>
                  <a:schemeClr val="tx1"/>
                </a:solidFill>
              </a:rPr>
              <a:t>bylo vybráno Braniborské markrabství, třebaže už od mládí svým </a:t>
            </a:r>
            <a:r>
              <a:rPr lang="cs-CZ" sz="1900" dirty="0" smtClean="0">
                <a:solidFill>
                  <a:schemeClr val="bg1"/>
                </a:solidFill>
              </a:rPr>
              <a:t>talentem pro panovnické záležitosti </a:t>
            </a:r>
            <a:r>
              <a:rPr lang="cs-CZ" sz="1900" dirty="0" smtClean="0">
                <a:solidFill>
                  <a:schemeClr val="bg1"/>
                </a:solidFill>
              </a:rPr>
              <a:t>            a </a:t>
            </a:r>
            <a:r>
              <a:rPr lang="cs-CZ" sz="1900" dirty="0" smtClean="0">
                <a:solidFill>
                  <a:schemeClr val="bg1"/>
                </a:solidFill>
              </a:rPr>
              <a:t>bystrým úsudkem </a:t>
            </a:r>
            <a:r>
              <a:rPr lang="cs-CZ" sz="1900" dirty="0" smtClean="0">
                <a:solidFill>
                  <a:schemeClr val="tx1"/>
                </a:solidFill>
              </a:rPr>
              <a:t>všechny přesvědčoval, že svého bratra v těchto ohledech předčí</a:t>
            </a:r>
          </a:p>
          <a:p>
            <a:pPr marL="171450" indent="-171450" algn="l">
              <a:buFont typeface="Wingdings" panose="05000000000000000000" pitchFamily="2" charset="2"/>
              <a:buChar char="§"/>
            </a:pPr>
            <a:r>
              <a:rPr lang="cs-CZ" sz="1900" dirty="0" smtClean="0">
                <a:solidFill>
                  <a:schemeClr val="tx1"/>
                </a:solidFill>
              </a:rPr>
              <a:t>(nejen) pro svůj zrzavý vlas a vous měl přezdívku „liška ryšavá“</a:t>
            </a:r>
          </a:p>
          <a:p>
            <a:pPr marL="171450" indent="-171450" algn="l">
              <a:buFont typeface="Wingdings" panose="05000000000000000000" pitchFamily="2" charset="2"/>
              <a:buChar char="§"/>
            </a:pPr>
            <a:r>
              <a:rPr lang="cs-CZ" sz="1900" dirty="0">
                <a:solidFill>
                  <a:schemeClr val="tx1"/>
                </a:solidFill>
              </a:rPr>
              <a:t>b</a:t>
            </a:r>
            <a:r>
              <a:rPr lang="cs-CZ" sz="1900" dirty="0" smtClean="0">
                <a:solidFill>
                  <a:schemeClr val="tx1"/>
                </a:solidFill>
              </a:rPr>
              <a:t>yl </a:t>
            </a:r>
            <a:r>
              <a:rPr lang="cs-CZ" sz="1900" dirty="0" smtClean="0">
                <a:solidFill>
                  <a:schemeClr val="bg1"/>
                </a:solidFill>
              </a:rPr>
              <a:t>velmi vzdělaný</a:t>
            </a:r>
            <a:r>
              <a:rPr lang="cs-CZ" sz="1900" dirty="0" smtClean="0">
                <a:solidFill>
                  <a:schemeClr val="tx1"/>
                </a:solidFill>
              </a:rPr>
              <a:t>, ovládal sedm řečí, rovněž byl i </a:t>
            </a:r>
            <a:r>
              <a:rPr lang="cs-CZ" sz="1900" dirty="0" smtClean="0">
                <a:solidFill>
                  <a:schemeClr val="bg1"/>
                </a:solidFill>
              </a:rPr>
              <a:t>skvělým diplomatem</a:t>
            </a:r>
          </a:p>
          <a:p>
            <a:pPr marL="171450" indent="-171450" algn="l">
              <a:buFont typeface="Wingdings" panose="05000000000000000000" pitchFamily="2" charset="2"/>
              <a:buChar char="§"/>
            </a:pPr>
            <a:r>
              <a:rPr lang="cs-CZ" sz="1900" dirty="0" smtClean="0">
                <a:solidFill>
                  <a:schemeClr val="tx1"/>
                </a:solidFill>
              </a:rPr>
              <a:t>krom bratra Václava byl jeho rodinným rivalem boji o moc i jeho bratranec </a:t>
            </a:r>
            <a:r>
              <a:rPr lang="cs-CZ" sz="1900" dirty="0" smtClean="0">
                <a:solidFill>
                  <a:schemeClr val="bg1"/>
                </a:solidFill>
              </a:rPr>
              <a:t>Jošt </a:t>
            </a:r>
            <a:r>
              <a:rPr lang="cs-CZ" sz="1900" dirty="0" smtClean="0">
                <a:solidFill>
                  <a:schemeClr val="tx1"/>
                </a:solidFill>
              </a:rPr>
              <a:t>(viz další snímky)    </a:t>
            </a:r>
            <a:r>
              <a:rPr lang="cs-CZ" sz="1900" dirty="0" smtClean="0">
                <a:solidFill>
                  <a:schemeClr val="bg1"/>
                </a:solidFill>
              </a:rPr>
              <a:t> </a:t>
            </a:r>
            <a:r>
              <a:rPr lang="cs-CZ" sz="1900" dirty="0" smtClean="0">
                <a:solidFill>
                  <a:schemeClr val="tx1"/>
                </a:solidFill>
              </a:rPr>
              <a:t>    </a:t>
            </a:r>
            <a:r>
              <a:rPr lang="cs-CZ" sz="1900" dirty="0" smtClean="0">
                <a:solidFill>
                  <a:schemeClr val="bg1"/>
                </a:solidFill>
              </a:rPr>
              <a:t> </a:t>
            </a:r>
            <a:r>
              <a:rPr lang="cs-CZ" sz="1900" dirty="0" smtClean="0">
                <a:solidFill>
                  <a:schemeClr val="tx1"/>
                </a:solidFill>
              </a:rPr>
              <a:t> </a:t>
            </a:r>
            <a:endParaRPr lang="cs-CZ" sz="1900" dirty="0" smtClean="0">
              <a:solidFill>
                <a:schemeClr val="bg1"/>
              </a:solidFill>
            </a:endParaRPr>
          </a:p>
          <a:p>
            <a:endParaRPr lang="cs-CZ" sz="1200" dirty="0">
              <a:solidFill>
                <a:schemeClr val="tx1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6660232" y="1347614"/>
            <a:ext cx="2458275" cy="3191749"/>
            <a:chOff x="6660232" y="1347614"/>
            <a:chExt cx="2458275" cy="3191749"/>
          </a:xfrm>
        </p:grpSpPr>
        <p:pic>
          <p:nvPicPr>
            <p:cNvPr id="1026" name="Picture 2" descr="File:Pisanello 024b.jpg">
              <a:hlinkClick r:id="rId2"/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76256" y="1347614"/>
              <a:ext cx="1872208" cy="26449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Podnadpis 2"/>
            <p:cNvSpPr txBox="1">
              <a:spLocks/>
            </p:cNvSpPr>
            <p:nvPr/>
          </p:nvSpPr>
          <p:spPr>
            <a:xfrm>
              <a:off x="6660232" y="4197021"/>
              <a:ext cx="2458275" cy="342342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4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r>
                <a:rPr lang="cs-CZ" sz="1800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Zikmund – „liška ryšavá“</a:t>
              </a:r>
              <a:endParaRPr lang="cs-CZ" sz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428136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-11354" y="13298"/>
            <a:ext cx="9144000" cy="5143500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5002"/>
            <a:ext cx="7772400" cy="1102519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ZIKMUND LUCEMBURSKÝ</a:t>
            </a:r>
            <a:br>
              <a:rPr lang="cs-CZ" dirty="0" smtClean="0">
                <a:solidFill>
                  <a:srgbClr val="FFFF00"/>
                </a:solidFill>
              </a:rPr>
            </a:br>
            <a:r>
              <a:rPr lang="cs-CZ" dirty="0" smtClean="0">
                <a:solidFill>
                  <a:schemeClr val="bg1"/>
                </a:solidFill>
              </a:rPr>
              <a:t>ZISK UHERSKÉ KORUNY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081426" y="1131590"/>
            <a:ext cx="6051220" cy="4392488"/>
          </a:xfrm>
        </p:spPr>
        <p:txBody>
          <a:bodyPr>
            <a:normAutofit fontScale="92500" lnSpcReduction="10000"/>
          </a:bodyPr>
          <a:lstStyle/>
          <a:p>
            <a:pPr marL="171450" indent="-171450" algn="l"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cs-CZ" sz="2200" dirty="0" smtClean="0">
                <a:solidFill>
                  <a:schemeClr val="bg1"/>
                </a:solidFill>
              </a:rPr>
              <a:t>Uhry - </a:t>
            </a:r>
            <a:r>
              <a:rPr lang="cs-CZ" sz="2200" dirty="0" smtClean="0">
                <a:solidFill>
                  <a:schemeClr val="tx1"/>
                </a:solidFill>
              </a:rPr>
              <a:t>historické území pod maďarskou hegemonií, které se rozkládalo především na území dnešního Maďarska a Slovenska, částečně pak např. Rumunska či Chorvatska</a:t>
            </a:r>
            <a:endParaRPr lang="cs-CZ" sz="2200" dirty="0" smtClean="0">
              <a:solidFill>
                <a:schemeClr val="bg1"/>
              </a:solidFill>
            </a:endParaRPr>
          </a:p>
          <a:p>
            <a:pPr marL="171450" indent="-171450" algn="l">
              <a:buFont typeface="Wingdings" panose="05000000000000000000" pitchFamily="2" charset="2"/>
              <a:buChar char="§"/>
            </a:pPr>
            <a:r>
              <a:rPr lang="cs-CZ" sz="2200" dirty="0" smtClean="0">
                <a:solidFill>
                  <a:schemeClr val="tx1"/>
                </a:solidFill>
              </a:rPr>
              <a:t>základní předpoklad pro zisk uherské koruny získal Zikmund už ve svých šesti letech – tehdy ho totiž jeho otec zasnoubil s tříletou </a:t>
            </a:r>
            <a:r>
              <a:rPr lang="cs-CZ" sz="2200" dirty="0" smtClean="0">
                <a:solidFill>
                  <a:schemeClr val="bg1"/>
                </a:solidFill>
              </a:rPr>
              <a:t>Marií z Anjou, </a:t>
            </a:r>
            <a:r>
              <a:rPr lang="cs-CZ" sz="2200" dirty="0" smtClean="0">
                <a:solidFill>
                  <a:schemeClr val="tx1"/>
                </a:solidFill>
              </a:rPr>
              <a:t>dcerou polského a uherského krále </a:t>
            </a:r>
            <a:r>
              <a:rPr lang="cs-CZ" sz="2200" dirty="0" smtClean="0">
                <a:solidFill>
                  <a:schemeClr val="bg1"/>
                </a:solidFill>
              </a:rPr>
              <a:t>Ludvíka I. z Anjou</a:t>
            </a:r>
          </a:p>
          <a:p>
            <a:pPr marL="171450" indent="-171450" algn="l">
              <a:buFont typeface="Wingdings" panose="05000000000000000000" pitchFamily="2" charset="2"/>
              <a:buChar char="§"/>
            </a:pPr>
            <a:r>
              <a:rPr lang="cs-CZ" sz="2200" dirty="0">
                <a:solidFill>
                  <a:schemeClr val="tx1"/>
                </a:solidFill>
              </a:rPr>
              <a:t>p</a:t>
            </a:r>
            <a:r>
              <a:rPr lang="cs-CZ" sz="2200" dirty="0" smtClean="0">
                <a:solidFill>
                  <a:schemeClr val="tx1"/>
                </a:solidFill>
              </a:rPr>
              <a:t>o Ludvíkově smrti  roku 1382 se Zikmund o oba trůny ucházel – zatímco ten polský mu unikl, </a:t>
            </a:r>
            <a:r>
              <a:rPr lang="cs-CZ" sz="2200" dirty="0" smtClean="0">
                <a:solidFill>
                  <a:schemeClr val="bg1"/>
                </a:solidFill>
              </a:rPr>
              <a:t>sňatkem se svou snoubenkou Marií </a:t>
            </a:r>
            <a:r>
              <a:rPr lang="cs-CZ" sz="2200" dirty="0" smtClean="0">
                <a:solidFill>
                  <a:schemeClr val="tx1"/>
                </a:solidFill>
              </a:rPr>
              <a:t>v roce 1385 si po mnoha peripetiích </a:t>
            </a:r>
            <a:r>
              <a:rPr lang="cs-CZ" sz="2200" dirty="0" smtClean="0">
                <a:solidFill>
                  <a:schemeClr val="bg1"/>
                </a:solidFill>
              </a:rPr>
              <a:t>uherský trůn nakonec vydobyl </a:t>
            </a:r>
            <a:r>
              <a:rPr lang="cs-CZ" sz="2200" dirty="0" smtClean="0">
                <a:solidFill>
                  <a:schemeClr val="tx1"/>
                </a:solidFill>
              </a:rPr>
              <a:t>a po korunovaci roku 1387 zůstal uherským králem až do své smrti (Marie zemřela roku 1395)</a:t>
            </a:r>
          </a:p>
          <a:p>
            <a:pPr algn="l"/>
            <a:r>
              <a:rPr lang="cs-CZ" sz="1900" dirty="0" smtClean="0">
                <a:solidFill>
                  <a:schemeClr val="tx1"/>
                </a:solidFill>
              </a:rPr>
              <a:t>    </a:t>
            </a:r>
            <a:r>
              <a:rPr lang="cs-CZ" sz="1900" dirty="0" smtClean="0">
                <a:solidFill>
                  <a:schemeClr val="bg1"/>
                </a:solidFill>
              </a:rPr>
              <a:t> </a:t>
            </a:r>
            <a:r>
              <a:rPr lang="cs-CZ" sz="1900" dirty="0" smtClean="0">
                <a:solidFill>
                  <a:schemeClr val="tx1"/>
                </a:solidFill>
              </a:rPr>
              <a:t>    </a:t>
            </a:r>
            <a:r>
              <a:rPr lang="cs-CZ" sz="1900" dirty="0" smtClean="0">
                <a:solidFill>
                  <a:schemeClr val="bg1"/>
                </a:solidFill>
              </a:rPr>
              <a:t> </a:t>
            </a:r>
            <a:r>
              <a:rPr lang="cs-CZ" sz="1900" dirty="0" smtClean="0">
                <a:solidFill>
                  <a:schemeClr val="tx1"/>
                </a:solidFill>
              </a:rPr>
              <a:t> </a:t>
            </a:r>
            <a:endParaRPr lang="cs-CZ" sz="1900" dirty="0" smtClean="0">
              <a:solidFill>
                <a:schemeClr val="bg1"/>
              </a:solidFill>
            </a:endParaRPr>
          </a:p>
          <a:p>
            <a:endParaRPr lang="cs-CZ" sz="1200" dirty="0">
              <a:solidFill>
                <a:schemeClr val="tx1"/>
              </a:solidFill>
            </a:endParaRPr>
          </a:p>
        </p:txBody>
      </p:sp>
      <p:pic>
        <p:nvPicPr>
          <p:cNvPr id="2050" name="Picture 2" descr="Súbor:Mária Thuróczy.jpg">
            <a:hlinkClick r:id="rId2"/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04" t="25089" r="4325" b="2453"/>
          <a:stretch/>
        </p:blipFill>
        <p:spPr bwMode="auto">
          <a:xfrm>
            <a:off x="378609" y="1377553"/>
            <a:ext cx="2372033" cy="2805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Podnadpis 2"/>
          <p:cNvSpPr txBox="1">
            <a:spLocks/>
          </p:cNvSpPr>
          <p:nvPr/>
        </p:nvSpPr>
        <p:spPr>
          <a:xfrm>
            <a:off x="383288" y="4368192"/>
            <a:ext cx="2384281" cy="34234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Marie z Anjou – první Zikmundova žena</a:t>
            </a:r>
            <a:endParaRPr lang="cs-CZ" sz="1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Picture 4" descr="File:Crown, Sword and Globus Cruciger of Hungary2.jpg">
            <a:hlinkClick r:id="rId4"/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549" r="24412" b="50000"/>
          <a:stretch/>
        </p:blipFill>
        <p:spPr bwMode="auto">
          <a:xfrm>
            <a:off x="260877" y="123478"/>
            <a:ext cx="1303748" cy="1080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File:Crown, Sword and Globus Cruciger of Hungary2.jpg">
            <a:hlinkClick r:id="rId4"/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549" r="24412" b="50000"/>
          <a:stretch/>
        </p:blipFill>
        <p:spPr bwMode="auto">
          <a:xfrm>
            <a:off x="7596336" y="123478"/>
            <a:ext cx="1303748" cy="1080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5635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-11354" y="13298"/>
            <a:ext cx="9144000" cy="5143500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5002"/>
            <a:ext cx="7772400" cy="1102519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ZIKMUND LUCEMBURSKÝ</a:t>
            </a:r>
            <a:br>
              <a:rPr lang="cs-CZ" dirty="0" smtClean="0">
                <a:solidFill>
                  <a:srgbClr val="FFFF00"/>
                </a:solidFill>
              </a:rPr>
            </a:br>
            <a:r>
              <a:rPr lang="cs-CZ" dirty="0" smtClean="0">
                <a:solidFill>
                  <a:schemeClr val="bg1"/>
                </a:solidFill>
              </a:rPr>
              <a:t>MILOSTNÁ VSUVKA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006" y="1131590"/>
            <a:ext cx="6239538" cy="4248472"/>
          </a:xfrm>
        </p:spPr>
        <p:txBody>
          <a:bodyPr>
            <a:normAutofit/>
          </a:bodyPr>
          <a:lstStyle/>
          <a:p>
            <a:pPr marL="171450" indent="-171450" algn="l"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cs-CZ" sz="2200" dirty="0" smtClean="0">
                <a:solidFill>
                  <a:schemeClr val="tx1"/>
                </a:solidFill>
              </a:rPr>
              <a:t>po smrti manželky se Zikmund znova oženil až po třinácti letech – v roce </a:t>
            </a:r>
            <a:r>
              <a:rPr lang="cs-CZ" sz="2200" dirty="0" smtClean="0">
                <a:solidFill>
                  <a:schemeClr val="bg1"/>
                </a:solidFill>
              </a:rPr>
              <a:t>1408 </a:t>
            </a:r>
            <a:r>
              <a:rPr lang="cs-CZ" sz="2200" dirty="0" smtClean="0">
                <a:solidFill>
                  <a:schemeClr val="tx1"/>
                </a:solidFill>
              </a:rPr>
              <a:t>si vzal za ženu </a:t>
            </a:r>
            <a:r>
              <a:rPr lang="cs-CZ" sz="2200" dirty="0" smtClean="0">
                <a:solidFill>
                  <a:schemeClr val="bg1"/>
                </a:solidFill>
              </a:rPr>
              <a:t>Barboru </a:t>
            </a:r>
            <a:r>
              <a:rPr lang="cs-CZ" sz="2200" dirty="0" err="1" smtClean="0">
                <a:solidFill>
                  <a:schemeClr val="bg1"/>
                </a:solidFill>
              </a:rPr>
              <a:t>Celjskou</a:t>
            </a:r>
            <a:r>
              <a:rPr lang="cs-CZ" sz="2200" dirty="0" smtClean="0">
                <a:solidFill>
                  <a:schemeClr val="bg1"/>
                </a:solidFill>
              </a:rPr>
              <a:t> </a:t>
            </a:r>
            <a:r>
              <a:rPr lang="cs-CZ" sz="2200" dirty="0" smtClean="0">
                <a:solidFill>
                  <a:schemeClr val="tx1"/>
                </a:solidFill>
              </a:rPr>
              <a:t>– příbuznou své první ženy</a:t>
            </a:r>
          </a:p>
          <a:p>
            <a:pPr marL="171450" indent="-171450" algn="l"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cs-CZ" sz="2200" dirty="0" smtClean="0">
                <a:solidFill>
                  <a:schemeClr val="bg1"/>
                </a:solidFill>
              </a:rPr>
              <a:t>nebylo to šťastné manželství</a:t>
            </a:r>
            <a:r>
              <a:rPr lang="cs-CZ" sz="2200" dirty="0" smtClean="0">
                <a:solidFill>
                  <a:schemeClr val="tx1"/>
                </a:solidFill>
              </a:rPr>
              <a:t>, krom toho, že bylo provázeno četnými nevěrami z obou stran (Zikmund byl dokonce po smrti bratra Václava milencem jeho ovdovělé manželky), </a:t>
            </a:r>
            <a:r>
              <a:rPr lang="cs-CZ" sz="2200" dirty="0" smtClean="0">
                <a:solidFill>
                  <a:schemeClr val="bg1"/>
                </a:solidFill>
              </a:rPr>
              <a:t>nepodařilo se, aby se z něj narodil mužský dědic trůnu </a:t>
            </a:r>
            <a:r>
              <a:rPr lang="cs-CZ" sz="2200" dirty="0" smtClean="0">
                <a:solidFill>
                  <a:schemeClr val="tx1"/>
                </a:solidFill>
              </a:rPr>
              <a:t>(manželé měli jen dceru Alžbětu), což tedy způsobilo, že </a:t>
            </a:r>
            <a:r>
              <a:rPr lang="cs-CZ" sz="2200" dirty="0" smtClean="0">
                <a:solidFill>
                  <a:schemeClr val="bg1"/>
                </a:solidFill>
              </a:rPr>
              <a:t>Zikmund byl posledním Lucemburkem na českém trůnu </a:t>
            </a:r>
            <a:r>
              <a:rPr lang="cs-CZ" sz="2200" dirty="0" smtClean="0">
                <a:solidFill>
                  <a:schemeClr val="tx1"/>
                </a:solidFill>
              </a:rPr>
              <a:t>(viz dále)  </a:t>
            </a:r>
            <a:endParaRPr lang="cs-CZ" sz="2200" dirty="0" smtClean="0">
              <a:solidFill>
                <a:schemeClr val="tx1"/>
              </a:solidFill>
            </a:endParaRPr>
          </a:p>
          <a:p>
            <a:pPr algn="l"/>
            <a:r>
              <a:rPr lang="cs-CZ" sz="1900" dirty="0" smtClean="0">
                <a:solidFill>
                  <a:schemeClr val="tx1"/>
                </a:solidFill>
              </a:rPr>
              <a:t>    </a:t>
            </a:r>
            <a:r>
              <a:rPr lang="cs-CZ" sz="1900" dirty="0" smtClean="0">
                <a:solidFill>
                  <a:schemeClr val="bg1"/>
                </a:solidFill>
              </a:rPr>
              <a:t> </a:t>
            </a:r>
            <a:r>
              <a:rPr lang="cs-CZ" sz="1900" dirty="0" smtClean="0">
                <a:solidFill>
                  <a:schemeClr val="tx1"/>
                </a:solidFill>
              </a:rPr>
              <a:t>    </a:t>
            </a:r>
            <a:r>
              <a:rPr lang="cs-CZ" sz="1900" dirty="0" smtClean="0">
                <a:solidFill>
                  <a:schemeClr val="bg1"/>
                </a:solidFill>
              </a:rPr>
              <a:t> </a:t>
            </a:r>
            <a:r>
              <a:rPr lang="cs-CZ" sz="1900" dirty="0" smtClean="0">
                <a:solidFill>
                  <a:schemeClr val="tx1"/>
                </a:solidFill>
              </a:rPr>
              <a:t> </a:t>
            </a:r>
            <a:endParaRPr lang="cs-CZ" sz="1900" dirty="0" smtClean="0">
              <a:solidFill>
                <a:schemeClr val="bg1"/>
              </a:solidFill>
            </a:endParaRPr>
          </a:p>
          <a:p>
            <a:endParaRPr lang="cs-CZ" sz="1200" dirty="0">
              <a:solidFill>
                <a:schemeClr val="tx1"/>
              </a:solidFill>
            </a:endParaRPr>
          </a:p>
        </p:txBody>
      </p:sp>
      <p:sp>
        <p:nvSpPr>
          <p:cNvPr id="8" name="Podnadpis 2"/>
          <p:cNvSpPr txBox="1">
            <a:spLocks/>
          </p:cNvSpPr>
          <p:nvPr/>
        </p:nvSpPr>
        <p:spPr>
          <a:xfrm>
            <a:off x="6444208" y="4155926"/>
            <a:ext cx="2528297" cy="34234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Barbora </a:t>
            </a:r>
            <a:r>
              <a:rPr lang="cs-CZ" sz="18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Celjská</a:t>
            </a:r>
            <a:r>
              <a:rPr lang="cs-CZ" sz="1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1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</a:t>
            </a:r>
            <a:r>
              <a:rPr lang="cs-CZ" sz="1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druhá </a:t>
            </a:r>
            <a:r>
              <a:rPr lang="cs-CZ" sz="1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Zikmundova žena</a:t>
            </a:r>
            <a:endParaRPr lang="cs-CZ" sz="1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Picture 2" descr="File:Barbara of Celje - Meister der Chronik des Konzils von Konstanz 001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4260" y="1241717"/>
            <a:ext cx="1728192" cy="2769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18407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-11354" y="13298"/>
            <a:ext cx="9144000" cy="5143500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5002"/>
            <a:ext cx="7772400" cy="1102519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ZIKMUND LUCEMBURSKÝ</a:t>
            </a:r>
            <a:br>
              <a:rPr lang="cs-CZ" dirty="0" smtClean="0">
                <a:solidFill>
                  <a:srgbClr val="FFFF00"/>
                </a:solidFill>
              </a:rPr>
            </a:br>
            <a:r>
              <a:rPr lang="cs-CZ" dirty="0" smtClean="0">
                <a:solidFill>
                  <a:schemeClr val="bg1"/>
                </a:solidFill>
              </a:rPr>
              <a:t>ZISK ŘÍŠSKÉ KORUNY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0" y="1347614"/>
            <a:ext cx="9111052" cy="3939902"/>
          </a:xfrm>
        </p:spPr>
        <p:txBody>
          <a:bodyPr>
            <a:noAutofit/>
          </a:bodyPr>
          <a:lstStyle/>
          <a:p>
            <a:pPr marL="171450" indent="-171450" algn="l"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cs-CZ" sz="2050" dirty="0" smtClean="0">
                <a:solidFill>
                  <a:schemeClr val="bg1"/>
                </a:solidFill>
              </a:rPr>
              <a:t>Svatá říše římská - </a:t>
            </a:r>
            <a:r>
              <a:rPr lang="cs-CZ" sz="2050" dirty="0" smtClean="0">
                <a:solidFill>
                  <a:schemeClr val="tx1"/>
                </a:solidFill>
              </a:rPr>
              <a:t>nadnárodní útvar založený v 10. století východofranckým králem </a:t>
            </a:r>
            <a:r>
              <a:rPr lang="cs-CZ" sz="2050" dirty="0">
                <a:solidFill>
                  <a:schemeClr val="tx1"/>
                </a:solidFill>
              </a:rPr>
              <a:t>O</a:t>
            </a:r>
            <a:r>
              <a:rPr lang="cs-CZ" sz="2050" dirty="0" smtClean="0">
                <a:solidFill>
                  <a:schemeClr val="tx1"/>
                </a:solidFill>
              </a:rPr>
              <a:t>tou I., těžištěm tohoto celku byly především německy mluvící země, ale patřily do něj mj. i země Koruny české</a:t>
            </a:r>
            <a:endParaRPr lang="cs-CZ" sz="2050" dirty="0" smtClean="0">
              <a:solidFill>
                <a:schemeClr val="bg1"/>
              </a:solidFill>
            </a:endParaRPr>
          </a:p>
          <a:p>
            <a:pPr marL="171450" indent="-171450" algn="l">
              <a:buFont typeface="Wingdings" panose="05000000000000000000" pitchFamily="2" charset="2"/>
              <a:buChar char="§"/>
            </a:pPr>
            <a:r>
              <a:rPr lang="cs-CZ" sz="2050" dirty="0" smtClean="0">
                <a:solidFill>
                  <a:schemeClr val="tx1"/>
                </a:solidFill>
              </a:rPr>
              <a:t>v souladu s plány otce, římského císaře Karla IV., se </a:t>
            </a:r>
            <a:r>
              <a:rPr lang="cs-CZ" sz="2050" dirty="0" smtClean="0">
                <a:solidFill>
                  <a:schemeClr val="bg1"/>
                </a:solidFill>
              </a:rPr>
              <a:t>králem v říši stal nejprve </a:t>
            </a:r>
            <a:r>
              <a:rPr lang="cs-CZ" sz="2050" dirty="0" smtClean="0">
                <a:solidFill>
                  <a:schemeClr val="bg1"/>
                </a:solidFill>
              </a:rPr>
              <a:t>   Václav </a:t>
            </a:r>
            <a:r>
              <a:rPr lang="cs-CZ" sz="2050" dirty="0" smtClean="0">
                <a:solidFill>
                  <a:schemeClr val="bg1"/>
                </a:solidFill>
              </a:rPr>
              <a:t>IV.</a:t>
            </a:r>
            <a:r>
              <a:rPr lang="cs-CZ" sz="2050" dirty="0" smtClean="0">
                <a:solidFill>
                  <a:schemeClr val="tx1"/>
                </a:solidFill>
              </a:rPr>
              <a:t>, který se samostatně ujal vlády po otcově smrti v roce 1378</a:t>
            </a:r>
          </a:p>
          <a:p>
            <a:pPr marL="171450" indent="-171450" algn="l">
              <a:buFont typeface="Wingdings" panose="05000000000000000000" pitchFamily="2" charset="2"/>
              <a:buChar char="§"/>
            </a:pPr>
            <a:r>
              <a:rPr lang="cs-CZ" sz="2050" dirty="0" smtClean="0">
                <a:solidFill>
                  <a:schemeClr val="tx1"/>
                </a:solidFill>
              </a:rPr>
              <a:t>šlo </a:t>
            </a:r>
            <a:r>
              <a:rPr lang="cs-CZ" sz="2050" dirty="0" smtClean="0">
                <a:solidFill>
                  <a:schemeClr val="tx1"/>
                </a:solidFill>
              </a:rPr>
              <a:t>však (zejména v porovnání s otcem) o slabého panovníka, který se </a:t>
            </a:r>
            <a:r>
              <a:rPr lang="cs-CZ" sz="2050" dirty="0" smtClean="0">
                <a:solidFill>
                  <a:schemeClr val="bg1"/>
                </a:solidFill>
              </a:rPr>
              <a:t>vyhýbal řešení ožehavých problémů</a:t>
            </a:r>
            <a:r>
              <a:rPr lang="cs-CZ" sz="2050" dirty="0" smtClean="0">
                <a:solidFill>
                  <a:schemeClr val="tx1"/>
                </a:solidFill>
              </a:rPr>
              <a:t>, především pak </a:t>
            </a:r>
            <a:r>
              <a:rPr lang="cs-CZ" sz="2050" dirty="0" smtClean="0">
                <a:solidFill>
                  <a:schemeClr val="tx1"/>
                </a:solidFill>
              </a:rPr>
              <a:t>problematiky </a:t>
            </a:r>
            <a:r>
              <a:rPr lang="cs-CZ" sz="2050" dirty="0" smtClean="0">
                <a:solidFill>
                  <a:schemeClr val="bg1"/>
                </a:solidFill>
              </a:rPr>
              <a:t>papežského </a:t>
            </a:r>
            <a:r>
              <a:rPr lang="cs-CZ" sz="2050" dirty="0" smtClean="0">
                <a:solidFill>
                  <a:schemeClr val="bg1"/>
                </a:solidFill>
              </a:rPr>
              <a:t>schizmatu - </a:t>
            </a:r>
            <a:r>
              <a:rPr lang="cs-CZ" sz="2050" dirty="0" smtClean="0">
                <a:solidFill>
                  <a:schemeClr val="tx1"/>
                </a:solidFill>
              </a:rPr>
              <a:t>dvou a později tří papežů na trůnu (viz prezentace o Kostnickém koncilu)</a:t>
            </a:r>
          </a:p>
          <a:p>
            <a:pPr marL="171450" indent="-171450" algn="l">
              <a:buFont typeface="Wingdings" panose="05000000000000000000" pitchFamily="2" charset="2"/>
              <a:buChar char="§"/>
            </a:pPr>
            <a:r>
              <a:rPr lang="cs-CZ" sz="2050" dirty="0">
                <a:solidFill>
                  <a:schemeClr val="tx1"/>
                </a:solidFill>
              </a:rPr>
              <a:t>r</a:t>
            </a:r>
            <a:r>
              <a:rPr lang="cs-CZ" sz="2050" dirty="0" smtClean="0">
                <a:solidFill>
                  <a:schemeClr val="tx1"/>
                </a:solidFill>
              </a:rPr>
              <a:t>oku </a:t>
            </a:r>
            <a:r>
              <a:rPr lang="cs-CZ" sz="2050" dirty="0" smtClean="0">
                <a:solidFill>
                  <a:schemeClr val="bg1"/>
                </a:solidFill>
              </a:rPr>
              <a:t>1400 byl proto Václav IV. z trůnu sesazen</a:t>
            </a:r>
            <a:r>
              <a:rPr lang="cs-CZ" sz="2050" dirty="0" smtClean="0">
                <a:solidFill>
                  <a:schemeClr val="tx1"/>
                </a:solidFill>
              </a:rPr>
              <a:t>, což až do roku 1411 odmítal uznat</a:t>
            </a:r>
          </a:p>
          <a:p>
            <a:pPr marL="171450" indent="-171450" algn="l">
              <a:buFont typeface="Wingdings" panose="05000000000000000000" pitchFamily="2" charset="2"/>
              <a:buChar char="§"/>
            </a:pPr>
            <a:r>
              <a:rPr lang="cs-CZ" sz="2050" dirty="0">
                <a:solidFill>
                  <a:schemeClr val="tx1"/>
                </a:solidFill>
              </a:rPr>
              <a:t>n</a:t>
            </a:r>
            <a:r>
              <a:rPr lang="cs-CZ" sz="2050" dirty="0" smtClean="0">
                <a:solidFill>
                  <a:schemeClr val="tx1"/>
                </a:solidFill>
              </a:rPr>
              <a:t>a jeho místě stanul </a:t>
            </a:r>
            <a:r>
              <a:rPr lang="cs-CZ" sz="2050" dirty="0" smtClean="0">
                <a:solidFill>
                  <a:schemeClr val="bg1"/>
                </a:solidFill>
              </a:rPr>
              <a:t>Ruprecht III. Falcký, který roku 1410 zemřel a trůn opět osiřel</a:t>
            </a:r>
            <a:r>
              <a:rPr lang="cs-CZ" sz="2050" dirty="0" smtClean="0">
                <a:solidFill>
                  <a:schemeClr val="tx1"/>
                </a:solidFill>
              </a:rPr>
              <a:t>      </a:t>
            </a:r>
            <a:r>
              <a:rPr lang="cs-CZ" sz="2050" dirty="0" smtClean="0">
                <a:solidFill>
                  <a:schemeClr val="bg1"/>
                </a:solidFill>
              </a:rPr>
              <a:t> </a:t>
            </a:r>
            <a:r>
              <a:rPr lang="cs-CZ" sz="2050" dirty="0" smtClean="0">
                <a:solidFill>
                  <a:schemeClr val="tx1"/>
                </a:solidFill>
              </a:rPr>
              <a:t>    </a:t>
            </a:r>
            <a:r>
              <a:rPr lang="cs-CZ" sz="2050" dirty="0" smtClean="0">
                <a:solidFill>
                  <a:schemeClr val="bg1"/>
                </a:solidFill>
              </a:rPr>
              <a:t> </a:t>
            </a:r>
            <a:r>
              <a:rPr lang="cs-CZ" sz="2050" dirty="0" smtClean="0">
                <a:solidFill>
                  <a:schemeClr val="tx1"/>
                </a:solidFill>
              </a:rPr>
              <a:t> </a:t>
            </a:r>
            <a:endParaRPr lang="cs-CZ" sz="2050" dirty="0" smtClean="0">
              <a:solidFill>
                <a:schemeClr val="bg1"/>
              </a:solidFill>
            </a:endParaRPr>
          </a:p>
          <a:p>
            <a:endParaRPr lang="cs-CZ" sz="2050" dirty="0">
              <a:solidFill>
                <a:schemeClr val="tx1"/>
              </a:solidFill>
            </a:endParaRPr>
          </a:p>
        </p:txBody>
      </p:sp>
      <p:pic>
        <p:nvPicPr>
          <p:cNvPr id="5" name="Picture 4" descr="File:Imperial Crown of the Holy Roman Empire left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119524"/>
            <a:ext cx="1171068" cy="1096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File:Imperial Crown of the Holy Roman Empire left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982" y="123478"/>
            <a:ext cx="1171068" cy="1096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5954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-11354" y="13298"/>
            <a:ext cx="9144000" cy="5143500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5002"/>
            <a:ext cx="7772400" cy="1102519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ZIKMUND LUCEMBURSKÝ</a:t>
            </a:r>
            <a:br>
              <a:rPr lang="cs-CZ" dirty="0" smtClean="0">
                <a:solidFill>
                  <a:srgbClr val="FFFF00"/>
                </a:solidFill>
              </a:rPr>
            </a:br>
            <a:r>
              <a:rPr lang="cs-CZ" dirty="0" smtClean="0">
                <a:solidFill>
                  <a:schemeClr val="bg1"/>
                </a:solidFill>
              </a:rPr>
              <a:t>ZISK ŘÍŠSKÉ KORUNY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51520" y="1203598"/>
            <a:ext cx="8859532" cy="4176464"/>
          </a:xfrm>
        </p:spPr>
        <p:txBody>
          <a:bodyPr>
            <a:normAutofit lnSpcReduction="10000"/>
          </a:bodyPr>
          <a:lstStyle/>
          <a:p>
            <a:pPr marL="171450" indent="-171450" algn="l">
              <a:buFont typeface="Wingdings" panose="05000000000000000000" pitchFamily="2" charset="2"/>
              <a:buChar char="§"/>
            </a:pPr>
            <a:r>
              <a:rPr lang="cs-CZ" sz="2200" dirty="0" smtClean="0">
                <a:solidFill>
                  <a:schemeClr val="tx1"/>
                </a:solidFill>
              </a:rPr>
              <a:t>nárok na něj si tak dělali tři konkurenti – sesazený </a:t>
            </a:r>
            <a:r>
              <a:rPr lang="cs-CZ" sz="2200" dirty="0" smtClean="0">
                <a:solidFill>
                  <a:schemeClr val="bg1"/>
                </a:solidFill>
              </a:rPr>
              <a:t>Václav IV.</a:t>
            </a:r>
            <a:r>
              <a:rPr lang="cs-CZ" sz="2200" dirty="0" smtClean="0">
                <a:solidFill>
                  <a:schemeClr val="tx1"/>
                </a:solidFill>
              </a:rPr>
              <a:t>, jeho nevlastní bratr </a:t>
            </a:r>
            <a:r>
              <a:rPr lang="cs-CZ" sz="2200" dirty="0" smtClean="0">
                <a:solidFill>
                  <a:schemeClr val="bg1"/>
                </a:solidFill>
              </a:rPr>
              <a:t>Zikmund</a:t>
            </a:r>
            <a:r>
              <a:rPr lang="cs-CZ" sz="2200" dirty="0" smtClean="0">
                <a:solidFill>
                  <a:schemeClr val="tx1"/>
                </a:solidFill>
              </a:rPr>
              <a:t> (král uherský) a jejich bratranec </a:t>
            </a:r>
            <a:r>
              <a:rPr lang="cs-CZ" sz="2200" dirty="0" smtClean="0">
                <a:solidFill>
                  <a:schemeClr val="bg1"/>
                </a:solidFill>
              </a:rPr>
              <a:t>Jošt</a:t>
            </a:r>
            <a:r>
              <a:rPr lang="cs-CZ" sz="2200" dirty="0" smtClean="0">
                <a:solidFill>
                  <a:schemeClr val="tx1"/>
                </a:solidFill>
              </a:rPr>
              <a:t>, markrabě </a:t>
            </a:r>
            <a:r>
              <a:rPr lang="cs-CZ" sz="2200" dirty="0" smtClean="0">
                <a:solidFill>
                  <a:schemeClr val="tx1"/>
                </a:solidFill>
              </a:rPr>
              <a:t>moravský (syn Jana </a:t>
            </a:r>
            <a:r>
              <a:rPr lang="cs-CZ" sz="2200" dirty="0" smtClean="0">
                <a:solidFill>
                  <a:schemeClr val="tx1"/>
                </a:solidFill>
              </a:rPr>
              <a:t>J</a:t>
            </a:r>
            <a:r>
              <a:rPr lang="cs-CZ" sz="2200" dirty="0" smtClean="0">
                <a:solidFill>
                  <a:schemeClr val="tx1"/>
                </a:solidFill>
              </a:rPr>
              <a:t>indřicha, bratra Karla IV.)</a:t>
            </a:r>
            <a:endParaRPr lang="cs-CZ" sz="2200" dirty="0" smtClean="0">
              <a:solidFill>
                <a:schemeClr val="tx1"/>
              </a:solidFill>
            </a:endParaRPr>
          </a:p>
          <a:p>
            <a:pPr marL="171450" indent="-171450" algn="l">
              <a:buFont typeface="Wingdings" panose="05000000000000000000" pitchFamily="2" charset="2"/>
              <a:buChar char="§"/>
            </a:pPr>
            <a:r>
              <a:rPr lang="cs-CZ" sz="2200" dirty="0">
                <a:solidFill>
                  <a:schemeClr val="tx1"/>
                </a:solidFill>
              </a:rPr>
              <a:t>m</a:t>
            </a:r>
            <a:r>
              <a:rPr lang="cs-CZ" sz="2200" dirty="0" smtClean="0">
                <a:solidFill>
                  <a:schemeClr val="tx1"/>
                </a:solidFill>
              </a:rPr>
              <a:t>ezi všemi třemi kandidáty panovala </a:t>
            </a:r>
            <a:r>
              <a:rPr lang="cs-CZ" sz="2200" dirty="0" smtClean="0">
                <a:solidFill>
                  <a:schemeClr val="bg1"/>
                </a:solidFill>
              </a:rPr>
              <a:t>velká rivalita</a:t>
            </a:r>
            <a:r>
              <a:rPr lang="cs-CZ" sz="2200" dirty="0" smtClean="0">
                <a:solidFill>
                  <a:schemeClr val="tx1"/>
                </a:solidFill>
              </a:rPr>
              <a:t>, už od dřívějších časů měli mezi sebou ve zvyku sestavovat stále se přeskupující koalice dvou proti jednomu</a:t>
            </a:r>
          </a:p>
          <a:p>
            <a:pPr marL="171450" indent="-171450" algn="l">
              <a:buFont typeface="Wingdings" panose="05000000000000000000" pitchFamily="2" charset="2"/>
              <a:buChar char="§"/>
            </a:pPr>
            <a:r>
              <a:rPr lang="cs-CZ" sz="2200" dirty="0">
                <a:solidFill>
                  <a:schemeClr val="tx1"/>
                </a:solidFill>
              </a:rPr>
              <a:t>z</a:t>
            </a:r>
            <a:r>
              <a:rPr lang="cs-CZ" sz="2200" dirty="0" smtClean="0">
                <a:solidFill>
                  <a:schemeClr val="tx1"/>
                </a:solidFill>
              </a:rPr>
              <a:t> bojů nejprve </a:t>
            </a:r>
            <a:r>
              <a:rPr lang="cs-CZ" sz="2200" dirty="0" smtClean="0">
                <a:solidFill>
                  <a:schemeClr val="bg1"/>
                </a:solidFill>
              </a:rPr>
              <a:t>vyšel vítězně Jošt</a:t>
            </a:r>
            <a:r>
              <a:rPr lang="cs-CZ" sz="2200" dirty="0" smtClean="0">
                <a:solidFill>
                  <a:schemeClr val="tx1"/>
                </a:solidFill>
              </a:rPr>
              <a:t>, který však byl říšským </a:t>
            </a:r>
            <a:r>
              <a:rPr lang="cs-CZ" sz="2200" dirty="0" smtClean="0">
                <a:solidFill>
                  <a:schemeClr val="bg1"/>
                </a:solidFill>
              </a:rPr>
              <a:t>králem pouhé tři měsíce</a:t>
            </a:r>
            <a:r>
              <a:rPr lang="cs-CZ" sz="2200" dirty="0" smtClean="0">
                <a:solidFill>
                  <a:schemeClr val="tx1"/>
                </a:solidFill>
              </a:rPr>
              <a:t>, než v polovině ledna 1411 </a:t>
            </a:r>
            <a:r>
              <a:rPr lang="cs-CZ" sz="2200" dirty="0" smtClean="0">
                <a:solidFill>
                  <a:schemeClr val="bg1"/>
                </a:solidFill>
              </a:rPr>
              <a:t>zemřel</a:t>
            </a:r>
          </a:p>
          <a:p>
            <a:pPr marL="171450" indent="-171450" algn="l">
              <a:buFont typeface="Wingdings" panose="05000000000000000000" pitchFamily="2" charset="2"/>
              <a:buChar char="§"/>
            </a:pPr>
            <a:r>
              <a:rPr lang="cs-CZ" sz="2200" dirty="0">
                <a:solidFill>
                  <a:schemeClr val="tx1"/>
                </a:solidFill>
              </a:rPr>
              <a:t>n</a:t>
            </a:r>
            <a:r>
              <a:rPr lang="cs-CZ" sz="2200" dirty="0" smtClean="0">
                <a:solidFill>
                  <a:schemeClr val="tx1"/>
                </a:solidFill>
              </a:rPr>
              <a:t>a trůn </a:t>
            </a:r>
            <a:r>
              <a:rPr lang="cs-CZ" sz="2200" dirty="0">
                <a:solidFill>
                  <a:schemeClr val="tx1"/>
                </a:solidFill>
              </a:rPr>
              <a:t>t</a:t>
            </a:r>
            <a:r>
              <a:rPr lang="cs-CZ" sz="2200" dirty="0" smtClean="0">
                <a:solidFill>
                  <a:schemeClr val="tx1"/>
                </a:solidFill>
              </a:rPr>
              <a:t>ak nakonec usedá </a:t>
            </a:r>
            <a:r>
              <a:rPr lang="cs-CZ" sz="2200" dirty="0" smtClean="0">
                <a:solidFill>
                  <a:schemeClr val="bg1"/>
                </a:solidFill>
              </a:rPr>
              <a:t>Zikmund, </a:t>
            </a:r>
            <a:r>
              <a:rPr lang="cs-CZ" sz="2200" dirty="0" smtClean="0">
                <a:solidFill>
                  <a:schemeClr val="tx1"/>
                </a:solidFill>
              </a:rPr>
              <a:t>který je </a:t>
            </a:r>
            <a:r>
              <a:rPr lang="cs-CZ" sz="2200" dirty="0" smtClean="0">
                <a:solidFill>
                  <a:schemeClr val="bg1"/>
                </a:solidFill>
              </a:rPr>
              <a:t>s Václavovým souhlasem zvolen v červenci roku 1411 římským králem</a:t>
            </a:r>
          </a:p>
          <a:p>
            <a:pPr marL="171450" indent="-171450" algn="l">
              <a:buFont typeface="Wingdings" panose="05000000000000000000" pitchFamily="2" charset="2"/>
              <a:buChar char="§"/>
            </a:pPr>
            <a:r>
              <a:rPr lang="cs-CZ" sz="2200" dirty="0">
                <a:solidFill>
                  <a:schemeClr val="tx1"/>
                </a:solidFill>
              </a:rPr>
              <a:t>r</a:t>
            </a:r>
            <a:r>
              <a:rPr lang="cs-CZ" sz="2200" dirty="0" smtClean="0">
                <a:solidFill>
                  <a:schemeClr val="tx1"/>
                </a:solidFill>
              </a:rPr>
              <a:t>oku </a:t>
            </a:r>
            <a:r>
              <a:rPr lang="cs-CZ" sz="2200" dirty="0" smtClean="0">
                <a:solidFill>
                  <a:schemeClr val="bg1"/>
                </a:solidFill>
              </a:rPr>
              <a:t>1433 </a:t>
            </a:r>
            <a:r>
              <a:rPr lang="cs-CZ" sz="2200" dirty="0" smtClean="0">
                <a:solidFill>
                  <a:schemeClr val="tx1"/>
                </a:solidFill>
              </a:rPr>
              <a:t>byl pak, ověnčen mnoha politickými úspěchy (viz další snímky</a:t>
            </a:r>
            <a:r>
              <a:rPr lang="cs-CZ" sz="2200" dirty="0" smtClean="0">
                <a:solidFill>
                  <a:schemeClr val="tx1"/>
                </a:solidFill>
              </a:rPr>
              <a:t>), </a:t>
            </a:r>
            <a:r>
              <a:rPr lang="cs-CZ" sz="2200" dirty="0" smtClean="0">
                <a:solidFill>
                  <a:schemeClr val="tx1"/>
                </a:solidFill>
              </a:rPr>
              <a:t>korunován papežem za </a:t>
            </a:r>
            <a:r>
              <a:rPr lang="cs-CZ" sz="2200" dirty="0" smtClean="0">
                <a:solidFill>
                  <a:schemeClr val="bg1"/>
                </a:solidFill>
              </a:rPr>
              <a:t>římského císaře</a:t>
            </a:r>
            <a:r>
              <a:rPr lang="cs-CZ" sz="2200" dirty="0" smtClean="0">
                <a:solidFill>
                  <a:schemeClr val="tx1"/>
                </a:solidFill>
              </a:rPr>
              <a:t>     </a:t>
            </a:r>
            <a:r>
              <a:rPr lang="cs-CZ" sz="1900" dirty="0" smtClean="0">
                <a:solidFill>
                  <a:schemeClr val="tx1"/>
                </a:solidFill>
              </a:rPr>
              <a:t>    </a:t>
            </a:r>
            <a:r>
              <a:rPr lang="cs-CZ" sz="1900" dirty="0" smtClean="0">
                <a:solidFill>
                  <a:schemeClr val="bg1"/>
                </a:solidFill>
              </a:rPr>
              <a:t> </a:t>
            </a:r>
            <a:r>
              <a:rPr lang="cs-CZ" sz="1900" dirty="0" smtClean="0">
                <a:solidFill>
                  <a:schemeClr val="tx1"/>
                </a:solidFill>
              </a:rPr>
              <a:t>    </a:t>
            </a:r>
            <a:r>
              <a:rPr lang="cs-CZ" sz="1900" dirty="0" smtClean="0">
                <a:solidFill>
                  <a:schemeClr val="bg1"/>
                </a:solidFill>
              </a:rPr>
              <a:t> </a:t>
            </a:r>
            <a:r>
              <a:rPr lang="cs-CZ" sz="1900" dirty="0" smtClean="0">
                <a:solidFill>
                  <a:schemeClr val="tx1"/>
                </a:solidFill>
              </a:rPr>
              <a:t> </a:t>
            </a:r>
            <a:endParaRPr lang="cs-CZ" sz="1900" dirty="0" smtClean="0">
              <a:solidFill>
                <a:schemeClr val="bg1"/>
              </a:solidFill>
            </a:endParaRPr>
          </a:p>
          <a:p>
            <a:endParaRPr lang="cs-CZ" sz="1200" dirty="0">
              <a:solidFill>
                <a:schemeClr val="tx1"/>
              </a:solidFill>
            </a:endParaRPr>
          </a:p>
        </p:txBody>
      </p:sp>
      <p:pic>
        <p:nvPicPr>
          <p:cNvPr id="5" name="Picture 4" descr="File:Imperial Crown of the Holy Roman Empire left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123478"/>
            <a:ext cx="1171068" cy="1096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File:Imperial Crown of the Holy Roman Empire left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896" y="123478"/>
            <a:ext cx="1171068" cy="1096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6284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-11354" y="13298"/>
            <a:ext cx="9144000" cy="5143500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5002"/>
            <a:ext cx="7772400" cy="1102519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ZIKMUND LUCEMBURSKÝ</a:t>
            </a:r>
            <a:br>
              <a:rPr lang="cs-CZ" dirty="0" smtClean="0">
                <a:solidFill>
                  <a:srgbClr val="FFFF00"/>
                </a:solidFill>
              </a:rPr>
            </a:br>
            <a:r>
              <a:rPr lang="cs-CZ" dirty="0" smtClean="0">
                <a:solidFill>
                  <a:schemeClr val="bg1"/>
                </a:solidFill>
              </a:rPr>
              <a:t>ZISK ŘÍŠSKÉ KORUNY</a:t>
            </a:r>
            <a:endParaRPr lang="cs-CZ" dirty="0">
              <a:solidFill>
                <a:srgbClr val="FFFF00"/>
              </a:solidFill>
            </a:endParaRPr>
          </a:p>
        </p:txBody>
      </p:sp>
      <p:pic>
        <p:nvPicPr>
          <p:cNvPr id="5" name="Picture 4" descr="File:Imperial Crown of the Holy Roman Empire left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123478"/>
            <a:ext cx="1171068" cy="1096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File:Imperial Crown of the Holy Roman Empire left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896" y="123478"/>
            <a:ext cx="1171068" cy="1096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Podnadpis 2"/>
          <p:cNvSpPr txBox="1">
            <a:spLocks/>
          </p:cNvSpPr>
          <p:nvPr/>
        </p:nvSpPr>
        <p:spPr>
          <a:xfrm>
            <a:off x="585839" y="4134521"/>
            <a:ext cx="1293027" cy="34234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Karel IV. – císařem 1346 - 1378</a:t>
            </a:r>
            <a:endParaRPr lang="cs-CZ" sz="1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4" name="Podnadpis 2"/>
          <p:cNvSpPr txBox="1">
            <a:spLocks/>
          </p:cNvSpPr>
          <p:nvPr/>
        </p:nvSpPr>
        <p:spPr>
          <a:xfrm>
            <a:off x="2259937" y="4099187"/>
            <a:ext cx="1293027" cy="34234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Václav IV. – císařem 1378 - 1400</a:t>
            </a:r>
            <a:endParaRPr lang="cs-CZ" sz="1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5" name="Podnadpis 2"/>
          <p:cNvSpPr txBox="1">
            <a:spLocks/>
          </p:cNvSpPr>
          <p:nvPr/>
        </p:nvSpPr>
        <p:spPr>
          <a:xfrm>
            <a:off x="3943366" y="4182478"/>
            <a:ext cx="1584176" cy="34234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Ruprecht III. Falcký – císařem 1400 - 1410</a:t>
            </a:r>
            <a:endParaRPr lang="cs-CZ" sz="16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6" name="Podnadpis 2"/>
          <p:cNvSpPr txBox="1">
            <a:spLocks/>
          </p:cNvSpPr>
          <p:nvPr/>
        </p:nvSpPr>
        <p:spPr>
          <a:xfrm>
            <a:off x="5796136" y="4122336"/>
            <a:ext cx="1293027" cy="34234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Jošt – císařem 1410 - 1411</a:t>
            </a:r>
            <a:endParaRPr lang="cs-CZ" sz="1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7" name="Podnadpis 2"/>
          <p:cNvSpPr txBox="1">
            <a:spLocks/>
          </p:cNvSpPr>
          <p:nvPr/>
        </p:nvSpPr>
        <p:spPr>
          <a:xfrm>
            <a:off x="7380311" y="4134521"/>
            <a:ext cx="1293027" cy="34234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Zikmund – císařem 1411 - 1437</a:t>
            </a:r>
            <a:endParaRPr lang="cs-CZ" sz="1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38" name="Skupina 37"/>
          <p:cNvGrpSpPr/>
          <p:nvPr/>
        </p:nvGrpSpPr>
        <p:grpSpPr>
          <a:xfrm>
            <a:off x="527234" y="1253512"/>
            <a:ext cx="1393873" cy="2868215"/>
            <a:chOff x="527234" y="1253512"/>
            <a:chExt cx="1393873" cy="2868215"/>
          </a:xfrm>
        </p:grpSpPr>
        <p:grpSp>
          <p:nvGrpSpPr>
            <p:cNvPr id="7" name="Skupina 6"/>
            <p:cNvGrpSpPr/>
            <p:nvPr/>
          </p:nvGrpSpPr>
          <p:grpSpPr>
            <a:xfrm>
              <a:off x="527234" y="1933251"/>
              <a:ext cx="1303896" cy="2188476"/>
              <a:chOff x="527234" y="1933251"/>
              <a:chExt cx="1303896" cy="2188476"/>
            </a:xfrm>
          </p:grpSpPr>
          <p:pic>
            <p:nvPicPr>
              <p:cNvPr id="9" name="Picture 2" descr="http://upload.wikimedia.org/wikipedia/commons/thumb/1/16/Charles_IV-John_Ocko_votive_picture-fragment.jpg/200px-Charles_IV-John_Ocko_votive_picture-fragment.jpg">
                <a:hlinkClick r:id="rId4"/>
              </p:cNvPr>
              <p:cNvPicPr>
                <a:picLocks noChangeAspect="1" noChangeArrowheads="1"/>
              </p:cNvPicPr>
              <p:nvPr/>
            </p:nvPicPr>
            <p:blipFill rotWithShape="1"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-4387" r="2325" b="2026"/>
              <a:stretch/>
            </p:blipFill>
            <p:spPr bwMode="auto">
              <a:xfrm>
                <a:off x="527234" y="2356864"/>
                <a:ext cx="1303896" cy="176486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2" name="Picture 4" descr="File:Imperial Crown of the Holy Roman Empire left.jpg">
                <a:hlinkClick r:id="rId2"/>
              </p:cNvPr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47687" y="1933251"/>
                <a:ext cx="444432" cy="41600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28" name="Podnadpis 2"/>
            <p:cNvSpPr txBox="1">
              <a:spLocks/>
            </p:cNvSpPr>
            <p:nvPr/>
          </p:nvSpPr>
          <p:spPr>
            <a:xfrm>
              <a:off x="527234" y="1253512"/>
              <a:ext cx="1393873" cy="342342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4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cs-CZ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KARLE,</a:t>
              </a:r>
              <a:endParaRPr lang="cs-CZ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39" name="Skupina 38"/>
          <p:cNvGrpSpPr/>
          <p:nvPr/>
        </p:nvGrpSpPr>
        <p:grpSpPr>
          <a:xfrm>
            <a:off x="1831130" y="1266084"/>
            <a:ext cx="2236814" cy="2826049"/>
            <a:chOff x="1831130" y="1266084"/>
            <a:chExt cx="2236814" cy="2826049"/>
          </a:xfrm>
        </p:grpSpPr>
        <p:grpSp>
          <p:nvGrpSpPr>
            <p:cNvPr id="8" name="Skupina 7"/>
            <p:cNvGrpSpPr/>
            <p:nvPr/>
          </p:nvGrpSpPr>
          <p:grpSpPr>
            <a:xfrm>
              <a:off x="2267744" y="1933251"/>
              <a:ext cx="1303896" cy="2158882"/>
              <a:chOff x="2267744" y="1933251"/>
              <a:chExt cx="1303896" cy="2158882"/>
            </a:xfrm>
          </p:grpSpPr>
          <p:pic>
            <p:nvPicPr>
              <p:cNvPr id="10" name="Picture 4" descr="http://upload.wikimedia.org/wikipedia/commons/9/9b/VaclavnaVotobraze.jpg">
                <a:hlinkClick r:id="rId7"/>
              </p:cNvPr>
              <p:cNvPicPr>
                <a:picLocks noChangeAspect="1" noChangeArrowheads="1"/>
              </p:cNvPicPr>
              <p:nvPr/>
            </p:nvPicPr>
            <p:blipFill rotWithShape="1"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1" b="52574"/>
              <a:stretch/>
            </p:blipFill>
            <p:spPr bwMode="auto">
              <a:xfrm>
                <a:off x="2267744" y="2353704"/>
                <a:ext cx="1303896" cy="173842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5" name="Picture 4" descr="File:Imperial Crown of the Holy Roman Empire left.jpg">
                <a:hlinkClick r:id="rId2"/>
              </p:cNvPr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697476" y="1933251"/>
                <a:ext cx="444432" cy="41600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29" name="Podnadpis 2"/>
            <p:cNvSpPr txBox="1">
              <a:spLocks/>
            </p:cNvSpPr>
            <p:nvPr/>
          </p:nvSpPr>
          <p:spPr>
            <a:xfrm>
              <a:off x="1831130" y="1266084"/>
              <a:ext cx="2236814" cy="342342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4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cs-CZ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ZŮSTALO TO</a:t>
              </a:r>
              <a:endParaRPr lang="cs-CZ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40" name="Skupina 39"/>
          <p:cNvGrpSpPr/>
          <p:nvPr/>
        </p:nvGrpSpPr>
        <p:grpSpPr>
          <a:xfrm>
            <a:off x="3552964" y="1266084"/>
            <a:ext cx="2236814" cy="2863901"/>
            <a:chOff x="3552964" y="1266084"/>
            <a:chExt cx="2236814" cy="2863901"/>
          </a:xfrm>
        </p:grpSpPr>
        <p:grpSp>
          <p:nvGrpSpPr>
            <p:cNvPr id="13" name="Skupina 12"/>
            <p:cNvGrpSpPr/>
            <p:nvPr/>
          </p:nvGrpSpPr>
          <p:grpSpPr>
            <a:xfrm>
              <a:off x="4067944" y="1977417"/>
              <a:ext cx="1335020" cy="2152568"/>
              <a:chOff x="4067944" y="1977417"/>
              <a:chExt cx="1335020" cy="2152568"/>
            </a:xfrm>
          </p:grpSpPr>
          <p:pic>
            <p:nvPicPr>
              <p:cNvPr id="1028" name="Picture 4" descr="File:Ruprecht III (Pfalz).jpg">
                <a:hlinkClick r:id="rId9"/>
              </p:cNvPr>
              <p:cNvPicPr>
                <a:picLocks noChangeAspect="1" noChangeArrowheads="1"/>
              </p:cNvPicPr>
              <p:nvPr/>
            </p:nvPicPr>
            <p:blipFill rotWithShape="1"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2750" r="42981" b="39736"/>
              <a:stretch/>
            </p:blipFill>
            <p:spPr bwMode="auto">
              <a:xfrm>
                <a:off x="4067944" y="2391556"/>
                <a:ext cx="1335020" cy="173842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" name="Picture 4" descr="File:Imperial Crown of the Holy Roman Empire left.jpg">
                <a:hlinkClick r:id="rId2"/>
              </p:cNvPr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513238" y="1977417"/>
                <a:ext cx="444432" cy="41600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30" name="Podnadpis 2"/>
            <p:cNvSpPr txBox="1">
              <a:spLocks/>
            </p:cNvSpPr>
            <p:nvPr/>
          </p:nvSpPr>
          <p:spPr>
            <a:xfrm>
              <a:off x="3552964" y="1266084"/>
              <a:ext cx="2236814" cy="342342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4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cs-CZ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(TÉMĚŘ)</a:t>
              </a:r>
              <a:endParaRPr lang="cs-CZ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41" name="Skupina 40"/>
          <p:cNvGrpSpPr/>
          <p:nvPr/>
        </p:nvGrpSpPr>
        <p:grpSpPr>
          <a:xfrm>
            <a:off x="5310441" y="1266084"/>
            <a:ext cx="2236814" cy="2841286"/>
            <a:chOff x="5310441" y="1266084"/>
            <a:chExt cx="2236814" cy="2841286"/>
          </a:xfrm>
        </p:grpSpPr>
        <p:grpSp>
          <p:nvGrpSpPr>
            <p:cNvPr id="19" name="Skupina 18"/>
            <p:cNvGrpSpPr/>
            <p:nvPr/>
          </p:nvGrpSpPr>
          <p:grpSpPr>
            <a:xfrm>
              <a:off x="5796136" y="1977417"/>
              <a:ext cx="1265425" cy="2129953"/>
              <a:chOff x="5796136" y="1977417"/>
              <a:chExt cx="1265425" cy="2129953"/>
            </a:xfrm>
          </p:grpSpPr>
          <p:pic>
            <p:nvPicPr>
              <p:cNvPr id="1026" name="Picture 2" descr="File:Jošt Lucemburský.jpg">
                <a:hlinkClick r:id="rId11"/>
              </p:cNvPr>
              <p:cNvPicPr>
                <a:picLocks noChangeAspect="1" noChangeArrowheads="1"/>
              </p:cNvPicPr>
              <p:nvPr/>
            </p:nvPicPr>
            <p:blipFill rotWithShape="1">
              <a:blip r:embed="rId1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7508" b="4797"/>
              <a:stretch/>
            </p:blipFill>
            <p:spPr bwMode="auto">
              <a:xfrm>
                <a:off x="5796136" y="2388042"/>
                <a:ext cx="1265425" cy="171932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7" name="Picture 4" descr="File:Imperial Crown of the Holy Roman Empire left.jpg">
                <a:hlinkClick r:id="rId2"/>
              </p:cNvPr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206632" y="1977417"/>
                <a:ext cx="444432" cy="41600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31" name="Podnadpis 2"/>
            <p:cNvSpPr txBox="1">
              <a:spLocks/>
            </p:cNvSpPr>
            <p:nvPr/>
          </p:nvSpPr>
          <p:spPr>
            <a:xfrm>
              <a:off x="5310441" y="1266084"/>
              <a:ext cx="2236814" cy="342342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4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cs-CZ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V</a:t>
              </a:r>
              <a:endParaRPr lang="cs-CZ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42" name="Skupina 41"/>
          <p:cNvGrpSpPr/>
          <p:nvPr/>
        </p:nvGrpSpPr>
        <p:grpSpPr>
          <a:xfrm>
            <a:off x="6831620" y="1266084"/>
            <a:ext cx="2236814" cy="2863901"/>
            <a:chOff x="6831620" y="1266084"/>
            <a:chExt cx="2236814" cy="2863901"/>
          </a:xfrm>
        </p:grpSpPr>
        <p:grpSp>
          <p:nvGrpSpPr>
            <p:cNvPr id="20" name="Skupina 19"/>
            <p:cNvGrpSpPr/>
            <p:nvPr/>
          </p:nvGrpSpPr>
          <p:grpSpPr>
            <a:xfrm>
              <a:off x="7380311" y="1946350"/>
              <a:ext cx="1265425" cy="2183635"/>
              <a:chOff x="7380311" y="1946350"/>
              <a:chExt cx="1265425" cy="2183635"/>
            </a:xfrm>
          </p:grpSpPr>
          <p:pic>
            <p:nvPicPr>
              <p:cNvPr id="11" name="Picture 4" descr="File:Zikmund Zhořelecka radnice.jpg">
                <a:hlinkClick r:id="rId13"/>
              </p:cNvPr>
              <p:cNvPicPr>
                <a:picLocks noChangeAspect="1" noChangeArrowheads="1"/>
              </p:cNvPicPr>
              <p:nvPr/>
            </p:nvPicPr>
            <p:blipFill rotWithShape="1">
              <a:blip r:embed="rId1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12133" b="-511"/>
              <a:stretch/>
            </p:blipFill>
            <p:spPr bwMode="auto">
              <a:xfrm>
                <a:off x="7380311" y="2356864"/>
                <a:ext cx="1265425" cy="177312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4" descr="File:Imperial Crown of the Holy Roman Empire left.jpg">
                <a:hlinkClick r:id="rId2"/>
              </p:cNvPr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790807" y="1946350"/>
                <a:ext cx="444432" cy="41600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32" name="Podnadpis 2"/>
            <p:cNvSpPr txBox="1">
              <a:spLocks/>
            </p:cNvSpPr>
            <p:nvPr/>
          </p:nvSpPr>
          <p:spPr>
            <a:xfrm>
              <a:off x="6831620" y="1266084"/>
              <a:ext cx="2236814" cy="342342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4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cs-CZ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RODINĚ... </a:t>
              </a:r>
              <a:r>
                <a:rPr lang="cs-CZ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sym typeface="Wingdings" panose="05000000000000000000" pitchFamily="2" charset="2"/>
                </a:rPr>
                <a:t></a:t>
              </a:r>
              <a:endParaRPr lang="cs-CZ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19255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/>
      <p:bldP spid="26" grpId="0"/>
      <p:bldP spid="2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-11354" y="13298"/>
            <a:ext cx="9144000" cy="5143500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5002"/>
            <a:ext cx="7772400" cy="1102519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ZIKMUND LUCEMBURSKÝ</a:t>
            </a:r>
            <a:br>
              <a:rPr lang="cs-CZ" dirty="0" smtClean="0">
                <a:solidFill>
                  <a:srgbClr val="FFFF00"/>
                </a:solidFill>
              </a:rPr>
            </a:br>
            <a:r>
              <a:rPr lang="cs-CZ" dirty="0" smtClean="0">
                <a:solidFill>
                  <a:schemeClr val="bg1"/>
                </a:solidFill>
              </a:rPr>
              <a:t>ZISK ČESKÉ KORUNY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0" y="1203598"/>
            <a:ext cx="9111052" cy="4104456"/>
          </a:xfrm>
        </p:spPr>
        <p:txBody>
          <a:bodyPr>
            <a:normAutofit/>
          </a:bodyPr>
          <a:lstStyle/>
          <a:p>
            <a:pPr marL="171450" indent="-171450" algn="l">
              <a:buFont typeface="Wingdings" panose="05000000000000000000" pitchFamily="2" charset="2"/>
              <a:buChar char="§"/>
            </a:pPr>
            <a:r>
              <a:rPr lang="cs-CZ" sz="2200" dirty="0">
                <a:solidFill>
                  <a:schemeClr val="tx1"/>
                </a:solidFill>
              </a:rPr>
              <a:t>s</a:t>
            </a:r>
            <a:r>
              <a:rPr lang="cs-CZ" sz="2200" dirty="0" smtClean="0">
                <a:solidFill>
                  <a:schemeClr val="tx1"/>
                </a:solidFill>
              </a:rPr>
              <a:t>tejně jako v říši, i českou korunu si po smrti Karla IV. nasadil v roce 1378 na hlavu </a:t>
            </a:r>
            <a:r>
              <a:rPr lang="cs-CZ" sz="2200" dirty="0" smtClean="0">
                <a:solidFill>
                  <a:schemeClr val="bg1"/>
                </a:solidFill>
              </a:rPr>
              <a:t>Václav IV.</a:t>
            </a:r>
          </a:p>
          <a:p>
            <a:pPr marL="171450" indent="-171450" algn="l">
              <a:buFont typeface="Wingdings" panose="05000000000000000000" pitchFamily="2" charset="2"/>
              <a:buChar char="§"/>
            </a:pPr>
            <a:r>
              <a:rPr lang="cs-CZ" sz="2200" dirty="0">
                <a:solidFill>
                  <a:schemeClr val="tx1"/>
                </a:solidFill>
              </a:rPr>
              <a:t>d</a:t>
            </a:r>
            <a:r>
              <a:rPr lang="cs-CZ" sz="2200" dirty="0" smtClean="0">
                <a:solidFill>
                  <a:schemeClr val="tx1"/>
                </a:solidFill>
              </a:rPr>
              <a:t>ržel si ji i v době, kdy už o říšskou korunu přišel, a kdy se jeho bratr Zikmund, jakožto říšský král angažoval na Kostnickém koncilu, mj. tedy i v procesu s Janem Husem</a:t>
            </a:r>
          </a:p>
          <a:p>
            <a:pPr marL="171450" indent="-171450" algn="l"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cs-CZ" sz="2200" dirty="0" smtClean="0">
                <a:solidFill>
                  <a:schemeClr val="bg1"/>
                </a:solidFill>
              </a:rPr>
              <a:t>Václav</a:t>
            </a:r>
            <a:r>
              <a:rPr lang="cs-CZ" sz="2200" dirty="0" smtClean="0">
                <a:solidFill>
                  <a:schemeClr val="tx1"/>
                </a:solidFill>
              </a:rPr>
              <a:t> </a:t>
            </a:r>
            <a:r>
              <a:rPr lang="cs-CZ" sz="2200" dirty="0" smtClean="0">
                <a:solidFill>
                  <a:schemeClr val="bg1"/>
                </a:solidFill>
              </a:rPr>
              <a:t>umírá</a:t>
            </a:r>
            <a:r>
              <a:rPr lang="cs-CZ" sz="2200" dirty="0" smtClean="0">
                <a:solidFill>
                  <a:schemeClr val="tx1"/>
                </a:solidFill>
              </a:rPr>
              <a:t> až po první pražské defenestraci roku </a:t>
            </a:r>
            <a:r>
              <a:rPr lang="cs-CZ" sz="2200" dirty="0" smtClean="0">
                <a:solidFill>
                  <a:schemeClr val="bg1"/>
                </a:solidFill>
              </a:rPr>
              <a:t>1419 </a:t>
            </a:r>
            <a:r>
              <a:rPr lang="cs-CZ" sz="2200" dirty="0" smtClean="0">
                <a:solidFill>
                  <a:schemeClr val="tx1"/>
                </a:solidFill>
              </a:rPr>
              <a:t>a </a:t>
            </a:r>
            <a:r>
              <a:rPr lang="cs-CZ" sz="2200" dirty="0" smtClean="0">
                <a:solidFill>
                  <a:schemeClr val="bg1"/>
                </a:solidFill>
              </a:rPr>
              <a:t>Zikmund tak nabývá legitimity českéh</a:t>
            </a:r>
            <a:r>
              <a:rPr lang="cs-CZ" sz="2200" dirty="0" smtClean="0">
                <a:solidFill>
                  <a:schemeClr val="bg1"/>
                </a:solidFill>
              </a:rPr>
              <a:t>o krále</a:t>
            </a:r>
          </a:p>
          <a:p>
            <a:pPr marL="171450" indent="-171450" algn="l"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cs-CZ" sz="2200" dirty="0" smtClean="0">
                <a:solidFill>
                  <a:schemeClr val="tx1"/>
                </a:solidFill>
              </a:rPr>
              <a:t>současně však v Čechách propukají husitské bouře a </a:t>
            </a:r>
            <a:r>
              <a:rPr lang="cs-CZ" sz="2200" dirty="0" smtClean="0">
                <a:solidFill>
                  <a:schemeClr val="bg1"/>
                </a:solidFill>
              </a:rPr>
              <a:t>husité</a:t>
            </a:r>
            <a:r>
              <a:rPr lang="cs-CZ" sz="2200" dirty="0" smtClean="0">
                <a:solidFill>
                  <a:schemeClr val="tx1"/>
                </a:solidFill>
              </a:rPr>
              <a:t> (především na základě</a:t>
            </a:r>
            <a:r>
              <a:rPr lang="cs-CZ" sz="2200" dirty="0" smtClean="0">
                <a:solidFill>
                  <a:schemeClr val="bg1"/>
                </a:solidFill>
              </a:rPr>
              <a:t> </a:t>
            </a:r>
            <a:r>
              <a:rPr lang="cs-CZ" sz="2200" dirty="0" smtClean="0">
                <a:solidFill>
                  <a:schemeClr val="tx1"/>
                </a:solidFill>
              </a:rPr>
              <a:t>kostnických událostí – viz dále) </a:t>
            </a:r>
            <a:r>
              <a:rPr lang="cs-CZ" sz="2200" dirty="0" smtClean="0">
                <a:solidFill>
                  <a:schemeClr val="bg1"/>
                </a:solidFill>
              </a:rPr>
              <a:t>odmítají uznat Zikmundovy nároky na český trůn</a:t>
            </a:r>
            <a:endParaRPr lang="cs-CZ" sz="2200" dirty="0" smtClean="0">
              <a:solidFill>
                <a:schemeClr val="bg1"/>
              </a:solidFill>
            </a:endParaRPr>
          </a:p>
          <a:p>
            <a:pPr algn="l"/>
            <a:r>
              <a:rPr lang="cs-CZ" sz="1900" dirty="0" smtClean="0">
                <a:solidFill>
                  <a:schemeClr val="tx1"/>
                </a:solidFill>
              </a:rPr>
              <a:t>    </a:t>
            </a:r>
            <a:r>
              <a:rPr lang="cs-CZ" sz="1900" dirty="0" smtClean="0">
                <a:solidFill>
                  <a:schemeClr val="bg1"/>
                </a:solidFill>
              </a:rPr>
              <a:t> </a:t>
            </a:r>
            <a:r>
              <a:rPr lang="cs-CZ" sz="1900" dirty="0" smtClean="0">
                <a:solidFill>
                  <a:schemeClr val="tx1"/>
                </a:solidFill>
              </a:rPr>
              <a:t>    </a:t>
            </a:r>
            <a:r>
              <a:rPr lang="cs-CZ" sz="1900" dirty="0" smtClean="0">
                <a:solidFill>
                  <a:schemeClr val="bg1"/>
                </a:solidFill>
              </a:rPr>
              <a:t> </a:t>
            </a:r>
            <a:r>
              <a:rPr lang="cs-CZ" sz="1900" dirty="0" smtClean="0">
                <a:solidFill>
                  <a:schemeClr val="tx1"/>
                </a:solidFill>
              </a:rPr>
              <a:t> </a:t>
            </a:r>
            <a:endParaRPr lang="cs-CZ" sz="1900" dirty="0" smtClean="0">
              <a:solidFill>
                <a:schemeClr val="bg1"/>
              </a:solidFill>
            </a:endParaRPr>
          </a:p>
          <a:p>
            <a:endParaRPr lang="cs-CZ" sz="1200" dirty="0">
              <a:solidFill>
                <a:schemeClr val="tx1"/>
              </a:solidFill>
            </a:endParaRPr>
          </a:p>
        </p:txBody>
      </p:sp>
      <p:pic>
        <p:nvPicPr>
          <p:cNvPr id="6" name="Picture 6" descr="File:Böhmen Reichskleinodien - Krone 1.jpg">
            <a:hlinkClick r:id="rId2"/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05" t="5322" r="20250" b="7510"/>
          <a:stretch/>
        </p:blipFill>
        <p:spPr bwMode="auto">
          <a:xfrm>
            <a:off x="328926" y="155911"/>
            <a:ext cx="1249735" cy="1061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File:Böhmen Reichskleinodien - Krone 1.jpg">
            <a:hlinkClick r:id="rId2"/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05" t="5322" r="20250" b="7510"/>
          <a:stretch/>
        </p:blipFill>
        <p:spPr bwMode="auto">
          <a:xfrm>
            <a:off x="7596336" y="155911"/>
            <a:ext cx="1249735" cy="1061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8385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-11354" y="13298"/>
            <a:ext cx="9144000" cy="5143500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5002"/>
            <a:ext cx="7772400" cy="1102519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ZIKMUND LUCEMBURSKÝ</a:t>
            </a:r>
            <a:br>
              <a:rPr lang="cs-CZ" dirty="0" smtClean="0">
                <a:solidFill>
                  <a:srgbClr val="FFFF00"/>
                </a:solidFill>
              </a:rPr>
            </a:br>
            <a:r>
              <a:rPr lang="cs-CZ" dirty="0" smtClean="0">
                <a:solidFill>
                  <a:schemeClr val="bg1"/>
                </a:solidFill>
              </a:rPr>
              <a:t>ZISK ČESKÉ KORUNY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0" y="1203598"/>
            <a:ext cx="9111052" cy="4104456"/>
          </a:xfrm>
        </p:spPr>
        <p:txBody>
          <a:bodyPr>
            <a:normAutofit/>
          </a:bodyPr>
          <a:lstStyle/>
          <a:p>
            <a:pPr marL="171450" indent="-171450" algn="l">
              <a:buFont typeface="Wingdings" panose="05000000000000000000" pitchFamily="2" charset="2"/>
              <a:buChar char="§"/>
            </a:pPr>
            <a:r>
              <a:rPr lang="cs-CZ" sz="2200" dirty="0" smtClean="0">
                <a:solidFill>
                  <a:schemeClr val="tx1"/>
                </a:solidFill>
              </a:rPr>
              <a:t>n</a:t>
            </a:r>
            <a:r>
              <a:rPr lang="cs-CZ" sz="2200" dirty="0" smtClean="0">
                <a:solidFill>
                  <a:schemeClr val="tx1"/>
                </a:solidFill>
              </a:rPr>
              <a:t>ásledovalo dlouhé </a:t>
            </a:r>
            <a:r>
              <a:rPr lang="cs-CZ" sz="2200" dirty="0" smtClean="0">
                <a:solidFill>
                  <a:schemeClr val="bg1"/>
                </a:solidFill>
              </a:rPr>
              <a:t>období husitských válek – </a:t>
            </a:r>
            <a:r>
              <a:rPr lang="cs-CZ" sz="2200" dirty="0" smtClean="0">
                <a:solidFill>
                  <a:schemeClr val="tx1"/>
                </a:solidFill>
              </a:rPr>
              <a:t>do </a:t>
            </a:r>
            <a:r>
              <a:rPr lang="cs-CZ" sz="2200" dirty="0" smtClean="0">
                <a:solidFill>
                  <a:schemeClr val="tx1"/>
                </a:solidFill>
              </a:rPr>
              <a:t>Č</a:t>
            </a:r>
            <a:r>
              <a:rPr lang="cs-CZ" sz="2200" dirty="0" smtClean="0">
                <a:solidFill>
                  <a:schemeClr val="tx1"/>
                </a:solidFill>
              </a:rPr>
              <a:t>ech jsou posílány křížové výpravy, které končí fiaskem, té první, vyslané novým papežem Martinem V. velí dokonce sám Zikmund</a:t>
            </a:r>
          </a:p>
          <a:p>
            <a:pPr marL="171450" indent="-171450" algn="l">
              <a:buFont typeface="Wingdings" panose="05000000000000000000" pitchFamily="2" charset="2"/>
              <a:buChar char="§"/>
            </a:pPr>
            <a:r>
              <a:rPr lang="cs-CZ" sz="2200" dirty="0">
                <a:solidFill>
                  <a:schemeClr val="tx1"/>
                </a:solidFill>
              </a:rPr>
              <a:t>s</a:t>
            </a:r>
            <a:r>
              <a:rPr lang="cs-CZ" sz="2200" dirty="0" smtClean="0">
                <a:solidFill>
                  <a:schemeClr val="tx1"/>
                </a:solidFill>
              </a:rPr>
              <a:t>ituace se vyjasňuje až po bratrovražedné </a:t>
            </a:r>
            <a:r>
              <a:rPr lang="cs-CZ" sz="2200" dirty="0" smtClean="0">
                <a:solidFill>
                  <a:schemeClr val="bg1"/>
                </a:solidFill>
              </a:rPr>
              <a:t>bitvě u Lipan</a:t>
            </a:r>
            <a:r>
              <a:rPr lang="cs-CZ" sz="2200" dirty="0" smtClean="0">
                <a:solidFill>
                  <a:schemeClr val="tx1"/>
                </a:solidFill>
              </a:rPr>
              <a:t> roku </a:t>
            </a:r>
            <a:r>
              <a:rPr lang="cs-CZ" sz="2200" dirty="0" smtClean="0">
                <a:solidFill>
                  <a:schemeClr val="bg1"/>
                </a:solidFill>
              </a:rPr>
              <a:t>1434</a:t>
            </a:r>
            <a:r>
              <a:rPr lang="cs-CZ" sz="2200" dirty="0" smtClean="0">
                <a:solidFill>
                  <a:schemeClr val="tx1"/>
                </a:solidFill>
              </a:rPr>
              <a:t> mezi radikálními a umírněnými husity – po vítězství umírněných se rozbíhají jednání</a:t>
            </a:r>
          </a:p>
          <a:p>
            <a:pPr marL="171450" indent="-171450" algn="l">
              <a:buFont typeface="Wingdings" panose="05000000000000000000" pitchFamily="2" charset="2"/>
              <a:buChar char="§"/>
            </a:pPr>
            <a:r>
              <a:rPr lang="cs-CZ" sz="2200" dirty="0" smtClean="0">
                <a:solidFill>
                  <a:schemeClr val="tx1"/>
                </a:solidFill>
              </a:rPr>
              <a:t>v roce </a:t>
            </a:r>
            <a:r>
              <a:rPr lang="cs-CZ" sz="2200" dirty="0" smtClean="0">
                <a:solidFill>
                  <a:schemeClr val="bg1"/>
                </a:solidFill>
              </a:rPr>
              <a:t>1436</a:t>
            </a:r>
            <a:r>
              <a:rPr lang="cs-CZ" sz="2200" dirty="0" smtClean="0">
                <a:solidFill>
                  <a:schemeClr val="tx1"/>
                </a:solidFill>
              </a:rPr>
              <a:t>, na jednání </a:t>
            </a:r>
            <a:r>
              <a:rPr lang="cs-CZ" sz="2200" dirty="0" smtClean="0">
                <a:solidFill>
                  <a:schemeClr val="bg1"/>
                </a:solidFill>
              </a:rPr>
              <a:t>Basilejského koncilu, </a:t>
            </a:r>
            <a:r>
              <a:rPr lang="cs-CZ" sz="2200" dirty="0" smtClean="0">
                <a:solidFill>
                  <a:schemeClr val="tx1"/>
                </a:solidFill>
              </a:rPr>
              <a:t>dochází k </a:t>
            </a:r>
            <a:r>
              <a:rPr lang="cs-CZ" sz="2200" dirty="0" smtClean="0">
                <a:solidFill>
                  <a:schemeClr val="bg1"/>
                </a:solidFill>
              </a:rPr>
              <a:t>přijetí kompromisu </a:t>
            </a:r>
            <a:r>
              <a:rPr lang="cs-CZ" sz="2200" dirty="0" smtClean="0">
                <a:solidFill>
                  <a:schemeClr val="tx1"/>
                </a:solidFill>
              </a:rPr>
              <a:t>prostřednictvím tzv. </a:t>
            </a:r>
            <a:r>
              <a:rPr lang="cs-CZ" sz="2200" dirty="0" smtClean="0">
                <a:solidFill>
                  <a:schemeClr val="bg1"/>
                </a:solidFill>
              </a:rPr>
              <a:t>Jihlavských (Basilejských) kompaktát</a:t>
            </a:r>
            <a:r>
              <a:rPr lang="cs-CZ" sz="2200" dirty="0" smtClean="0">
                <a:solidFill>
                  <a:schemeClr val="tx1"/>
                </a:solidFill>
              </a:rPr>
              <a:t> – husitům je povoleno vyznávat svou víru, jsou však nuceni </a:t>
            </a:r>
            <a:r>
              <a:rPr lang="cs-CZ" sz="2200" dirty="0" smtClean="0">
                <a:solidFill>
                  <a:schemeClr val="bg1"/>
                </a:solidFill>
              </a:rPr>
              <a:t>akceptovat Zikmunda jako českého krále</a:t>
            </a:r>
            <a:r>
              <a:rPr lang="cs-CZ" sz="2200" dirty="0" smtClean="0">
                <a:solidFill>
                  <a:schemeClr val="tx1"/>
                </a:solidFill>
              </a:rPr>
              <a:t>  </a:t>
            </a:r>
            <a:endParaRPr lang="cs-CZ" sz="2200" dirty="0" smtClean="0">
              <a:solidFill>
                <a:schemeClr val="bg1"/>
              </a:solidFill>
            </a:endParaRPr>
          </a:p>
          <a:p>
            <a:pPr algn="l"/>
            <a:r>
              <a:rPr lang="cs-CZ" sz="1900" dirty="0" smtClean="0">
                <a:solidFill>
                  <a:schemeClr val="tx1"/>
                </a:solidFill>
              </a:rPr>
              <a:t>    </a:t>
            </a:r>
            <a:r>
              <a:rPr lang="cs-CZ" sz="1900" dirty="0" smtClean="0">
                <a:solidFill>
                  <a:schemeClr val="bg1"/>
                </a:solidFill>
              </a:rPr>
              <a:t> </a:t>
            </a:r>
            <a:r>
              <a:rPr lang="cs-CZ" sz="1900" dirty="0" smtClean="0">
                <a:solidFill>
                  <a:schemeClr val="tx1"/>
                </a:solidFill>
              </a:rPr>
              <a:t>    </a:t>
            </a:r>
            <a:r>
              <a:rPr lang="cs-CZ" sz="1900" dirty="0" smtClean="0">
                <a:solidFill>
                  <a:schemeClr val="bg1"/>
                </a:solidFill>
              </a:rPr>
              <a:t> </a:t>
            </a:r>
            <a:r>
              <a:rPr lang="cs-CZ" sz="1900" dirty="0" smtClean="0">
                <a:solidFill>
                  <a:schemeClr val="tx1"/>
                </a:solidFill>
              </a:rPr>
              <a:t> </a:t>
            </a:r>
            <a:endParaRPr lang="cs-CZ" sz="1900" dirty="0" smtClean="0">
              <a:solidFill>
                <a:schemeClr val="bg1"/>
              </a:solidFill>
            </a:endParaRPr>
          </a:p>
          <a:p>
            <a:endParaRPr lang="cs-CZ" sz="1200" dirty="0">
              <a:solidFill>
                <a:schemeClr val="tx1"/>
              </a:solidFill>
            </a:endParaRPr>
          </a:p>
        </p:txBody>
      </p:sp>
      <p:pic>
        <p:nvPicPr>
          <p:cNvPr id="6" name="Picture 6" descr="File:Böhmen Reichskleinodien - Krone 1.jpg">
            <a:hlinkClick r:id="rId2"/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05" t="5322" r="20250" b="7510"/>
          <a:stretch/>
        </p:blipFill>
        <p:spPr bwMode="auto">
          <a:xfrm>
            <a:off x="328926" y="155911"/>
            <a:ext cx="1249735" cy="1061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File:Böhmen Reichskleinodien - Krone 1.jpg">
            <a:hlinkClick r:id="rId2"/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05" t="5322" r="20250" b="7510"/>
          <a:stretch/>
        </p:blipFill>
        <p:spPr bwMode="auto">
          <a:xfrm>
            <a:off x="7596336" y="155911"/>
            <a:ext cx="1249735" cy="1061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30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-11354" y="13298"/>
            <a:ext cx="9144000" cy="5143500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5002"/>
            <a:ext cx="7772400" cy="1102519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ZIKMUND LUCEMBURSKÝ</a:t>
            </a:r>
            <a:br>
              <a:rPr lang="cs-CZ" dirty="0" smtClean="0">
                <a:solidFill>
                  <a:srgbClr val="FFFF00"/>
                </a:solidFill>
              </a:rPr>
            </a:br>
            <a:r>
              <a:rPr lang="cs-CZ" dirty="0" smtClean="0">
                <a:solidFill>
                  <a:schemeClr val="bg1"/>
                </a:solidFill>
              </a:rPr>
              <a:t>ZISK </a:t>
            </a:r>
            <a:r>
              <a:rPr lang="cs-CZ" dirty="0" smtClean="0">
                <a:solidFill>
                  <a:schemeClr val="bg1"/>
                </a:solidFill>
              </a:rPr>
              <a:t>LOMBARDSKÉ </a:t>
            </a:r>
            <a:r>
              <a:rPr lang="cs-CZ" dirty="0" smtClean="0">
                <a:solidFill>
                  <a:schemeClr val="bg1"/>
                </a:solidFill>
              </a:rPr>
              <a:t>KORUNY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120" y="1779662"/>
            <a:ext cx="9111052" cy="3672408"/>
          </a:xfrm>
        </p:spPr>
        <p:txBody>
          <a:bodyPr>
            <a:normAutofit/>
          </a:bodyPr>
          <a:lstStyle/>
          <a:p>
            <a:pPr marL="171450" indent="-171450" algn="l"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cs-CZ" sz="2200" dirty="0" smtClean="0">
                <a:solidFill>
                  <a:schemeClr val="bg1"/>
                </a:solidFill>
              </a:rPr>
              <a:t>Lombardie – </a:t>
            </a:r>
            <a:r>
              <a:rPr lang="cs-CZ" sz="2200" dirty="0" smtClean="0">
                <a:solidFill>
                  <a:schemeClr val="tx1"/>
                </a:solidFill>
              </a:rPr>
              <a:t>historické území v severní Itálii s hlavním centrem Milánem (Italské území bylo rozdrobeno na mnoho samostatných celků od rozpadu Římského impéria až do druhé poloviny 19. století)</a:t>
            </a:r>
          </a:p>
          <a:p>
            <a:pPr marL="171450" indent="-171450" algn="l"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cs-CZ" sz="2200" dirty="0" smtClean="0">
                <a:solidFill>
                  <a:schemeClr val="tx1"/>
                </a:solidFill>
              </a:rPr>
              <a:t>v době, kdy v Čechách probíhaly husitské války, zdržoval se Zikmund od roku 1431 v Itálii</a:t>
            </a:r>
          </a:p>
          <a:p>
            <a:pPr marL="171450" indent="-171450" algn="l"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cs-CZ" sz="2200" dirty="0" smtClean="0">
                <a:solidFill>
                  <a:schemeClr val="tx1"/>
                </a:solidFill>
              </a:rPr>
              <a:t>ještě předtím, než dosáhl na císařskou říšskou korunu (viz předchozí snímky), povedlo se mu roku 1431 </a:t>
            </a:r>
            <a:r>
              <a:rPr lang="cs-CZ" sz="2200" dirty="0" smtClean="0">
                <a:solidFill>
                  <a:schemeClr val="bg1"/>
                </a:solidFill>
              </a:rPr>
              <a:t>přijmout tzv. Železnou korunu lombardských králů</a:t>
            </a:r>
            <a:r>
              <a:rPr lang="cs-CZ" sz="2200" dirty="0" smtClean="0">
                <a:solidFill>
                  <a:schemeClr val="tx1"/>
                </a:solidFill>
              </a:rPr>
              <a:t>  </a:t>
            </a:r>
            <a:r>
              <a:rPr lang="cs-CZ" sz="2200" dirty="0" smtClean="0">
                <a:solidFill>
                  <a:schemeClr val="tx1"/>
                </a:solidFill>
              </a:rPr>
              <a:t> </a:t>
            </a:r>
            <a:endParaRPr lang="cs-CZ" sz="2200" dirty="0" smtClean="0">
              <a:solidFill>
                <a:schemeClr val="bg1"/>
              </a:solidFill>
            </a:endParaRPr>
          </a:p>
          <a:p>
            <a:pPr algn="l"/>
            <a:r>
              <a:rPr lang="cs-CZ" sz="1900" dirty="0" smtClean="0">
                <a:solidFill>
                  <a:schemeClr val="tx1"/>
                </a:solidFill>
              </a:rPr>
              <a:t>    </a:t>
            </a:r>
            <a:r>
              <a:rPr lang="cs-CZ" sz="1900" dirty="0" smtClean="0">
                <a:solidFill>
                  <a:schemeClr val="bg1"/>
                </a:solidFill>
              </a:rPr>
              <a:t> </a:t>
            </a:r>
            <a:r>
              <a:rPr lang="cs-CZ" sz="1900" dirty="0" smtClean="0">
                <a:solidFill>
                  <a:schemeClr val="tx1"/>
                </a:solidFill>
              </a:rPr>
              <a:t>    </a:t>
            </a:r>
            <a:r>
              <a:rPr lang="cs-CZ" sz="1900" dirty="0" smtClean="0">
                <a:solidFill>
                  <a:schemeClr val="bg1"/>
                </a:solidFill>
              </a:rPr>
              <a:t> </a:t>
            </a:r>
            <a:r>
              <a:rPr lang="cs-CZ" sz="1900" dirty="0" smtClean="0">
                <a:solidFill>
                  <a:schemeClr val="tx1"/>
                </a:solidFill>
              </a:rPr>
              <a:t> </a:t>
            </a:r>
            <a:endParaRPr lang="cs-CZ" sz="1900" dirty="0" smtClean="0">
              <a:solidFill>
                <a:schemeClr val="bg1"/>
              </a:solidFill>
            </a:endParaRPr>
          </a:p>
          <a:p>
            <a:endParaRPr lang="cs-CZ" sz="1200" dirty="0">
              <a:solidFill>
                <a:schemeClr val="tx1"/>
              </a:solidFill>
            </a:endParaRPr>
          </a:p>
        </p:txBody>
      </p:sp>
      <p:pic>
        <p:nvPicPr>
          <p:cNvPr id="8" name="Picture 2" descr="Súbor:Iron Crown.JPG">
            <a:hlinkClick r:id="rId2"/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07" t="3210" r="3627" b="6626"/>
          <a:stretch/>
        </p:blipFill>
        <p:spPr bwMode="auto">
          <a:xfrm>
            <a:off x="107504" y="123478"/>
            <a:ext cx="1450900" cy="9904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Súbor:Iron Crown.JPG">
            <a:hlinkClick r:id="rId2"/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07" t="3210" r="3627" b="6626"/>
          <a:stretch/>
        </p:blipFill>
        <p:spPr bwMode="auto">
          <a:xfrm>
            <a:off x="7576404" y="148329"/>
            <a:ext cx="1450900" cy="9904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03770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119" y="0"/>
            <a:ext cx="9144000" cy="5143500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5002"/>
            <a:ext cx="7772400" cy="1102519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ZIKMUND LUCEMBURSKÝ</a:t>
            </a:r>
            <a:br>
              <a:rPr lang="cs-CZ" dirty="0" smtClean="0">
                <a:solidFill>
                  <a:srgbClr val="FFFF00"/>
                </a:solidFill>
              </a:rPr>
            </a:br>
            <a:r>
              <a:rPr lang="cs-CZ" dirty="0" smtClean="0">
                <a:solidFill>
                  <a:schemeClr val="bg1"/>
                </a:solidFill>
              </a:rPr>
              <a:t>ZIKMUNDOVY KORUNY</a:t>
            </a:r>
            <a:endParaRPr lang="cs-CZ" dirty="0">
              <a:solidFill>
                <a:srgbClr val="FFFF00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48" t="3239" r="1307" b="51165"/>
          <a:stretch/>
        </p:blipFill>
        <p:spPr bwMode="auto">
          <a:xfrm>
            <a:off x="1968358" y="1351508"/>
            <a:ext cx="5184576" cy="3370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9" name="Skupina 18"/>
          <p:cNvGrpSpPr/>
          <p:nvPr/>
        </p:nvGrpSpPr>
        <p:grpSpPr>
          <a:xfrm>
            <a:off x="66669" y="1184723"/>
            <a:ext cx="4001275" cy="1852247"/>
            <a:chOff x="66669" y="2110846"/>
            <a:chExt cx="4001275" cy="1852247"/>
          </a:xfrm>
        </p:grpSpPr>
        <p:grpSp>
          <p:nvGrpSpPr>
            <p:cNvPr id="7" name="Skupina 6"/>
            <p:cNvGrpSpPr/>
            <p:nvPr/>
          </p:nvGrpSpPr>
          <p:grpSpPr>
            <a:xfrm>
              <a:off x="66669" y="2110846"/>
              <a:ext cx="1656183" cy="1852247"/>
              <a:chOff x="0" y="1691611"/>
              <a:chExt cx="1656183" cy="1852247"/>
            </a:xfrm>
          </p:grpSpPr>
          <p:pic>
            <p:nvPicPr>
              <p:cNvPr id="9" name="Picture 4" descr="File:Imperial Crown of the Holy Roman Empire left.jpg">
                <a:hlinkClick r:id="rId3"/>
              </p:cNvPr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09227" y="1691611"/>
                <a:ext cx="1171068" cy="109616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0" name="Podnadpis 2"/>
              <p:cNvSpPr txBox="1">
                <a:spLocks/>
              </p:cNvSpPr>
              <p:nvPr/>
            </p:nvSpPr>
            <p:spPr>
              <a:xfrm>
                <a:off x="0" y="2895786"/>
                <a:ext cx="1656183" cy="648072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Autofit/>
              </a:bodyPr>
              <a:lstStyle>
                <a:lvl1pPr marL="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32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8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4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cs-CZ" sz="1800" dirty="0" smtClean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Říšská císařská koruna</a:t>
                </a:r>
                <a:endParaRPr lang="cs-CZ" sz="180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  <p:cxnSp>
          <p:nvCxnSpPr>
            <p:cNvPr id="13" name="Přímá spojnice se šipkou 12"/>
            <p:cNvCxnSpPr/>
            <p:nvPr/>
          </p:nvCxnSpPr>
          <p:spPr>
            <a:xfrm>
              <a:off x="1546964" y="2658927"/>
              <a:ext cx="2520980" cy="1176280"/>
            </a:xfrm>
            <a:prstGeom prst="straightConnector1">
              <a:avLst/>
            </a:prstGeom>
            <a:ln w="38100">
              <a:solidFill>
                <a:srgbClr val="00206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Skupina 19"/>
          <p:cNvGrpSpPr/>
          <p:nvPr/>
        </p:nvGrpSpPr>
        <p:grpSpPr>
          <a:xfrm>
            <a:off x="4499992" y="1182752"/>
            <a:ext cx="4727395" cy="1726332"/>
            <a:chOff x="4499992" y="1182752"/>
            <a:chExt cx="4727395" cy="1726332"/>
          </a:xfrm>
        </p:grpSpPr>
        <p:grpSp>
          <p:nvGrpSpPr>
            <p:cNvPr id="11" name="Skupina 10"/>
            <p:cNvGrpSpPr/>
            <p:nvPr/>
          </p:nvGrpSpPr>
          <p:grpSpPr>
            <a:xfrm>
              <a:off x="7055793" y="1182752"/>
              <a:ext cx="2171594" cy="1726332"/>
              <a:chOff x="7152934" y="1182752"/>
              <a:chExt cx="2171594" cy="1726332"/>
            </a:xfrm>
          </p:grpSpPr>
          <p:pic>
            <p:nvPicPr>
              <p:cNvPr id="3078" name="Picture 6" descr="File:Böhmen Reichskleinodien - Krone 1.jpg">
                <a:hlinkClick r:id="rId5"/>
              </p:cNvPr>
              <p:cNvPicPr>
                <a:picLocks noChangeAspect="1" noChangeArrowheads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1105" t="5322" r="20250" b="7510"/>
              <a:stretch/>
            </p:blipFill>
            <p:spPr bwMode="auto">
              <a:xfrm>
                <a:off x="7610753" y="1182752"/>
                <a:ext cx="1249735" cy="106128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4" name="Podnadpis 2"/>
              <p:cNvSpPr txBox="1">
                <a:spLocks/>
              </p:cNvSpPr>
              <p:nvPr/>
            </p:nvSpPr>
            <p:spPr>
              <a:xfrm>
                <a:off x="7152934" y="2261012"/>
                <a:ext cx="2171594" cy="648072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Autofit/>
              </a:bodyPr>
              <a:lstStyle>
                <a:lvl1pPr marL="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32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8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4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cs-CZ" sz="1800" dirty="0" smtClean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Svatováclavská koruna českých králů</a:t>
                </a:r>
                <a:endParaRPr lang="cs-CZ" sz="180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  <p:cxnSp>
          <p:nvCxnSpPr>
            <p:cNvPr id="18" name="Přímá spojnice se šipkou 17"/>
            <p:cNvCxnSpPr/>
            <p:nvPr/>
          </p:nvCxnSpPr>
          <p:spPr>
            <a:xfrm flipH="1">
              <a:off x="4499992" y="1729373"/>
              <a:ext cx="3011170" cy="1179711"/>
            </a:xfrm>
            <a:prstGeom prst="straightConnector1">
              <a:avLst/>
            </a:prstGeom>
            <a:ln w="38100">
              <a:solidFill>
                <a:srgbClr val="00206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" name="Skupina 21"/>
          <p:cNvGrpSpPr/>
          <p:nvPr/>
        </p:nvGrpSpPr>
        <p:grpSpPr>
          <a:xfrm>
            <a:off x="5004048" y="3207009"/>
            <a:ext cx="3992641" cy="1836204"/>
            <a:chOff x="5004048" y="3207009"/>
            <a:chExt cx="3992641" cy="1836204"/>
          </a:xfrm>
        </p:grpSpPr>
        <p:grpSp>
          <p:nvGrpSpPr>
            <p:cNvPr id="6" name="Skupina 5"/>
            <p:cNvGrpSpPr/>
            <p:nvPr/>
          </p:nvGrpSpPr>
          <p:grpSpPr>
            <a:xfrm>
              <a:off x="7340506" y="3315021"/>
              <a:ext cx="1656183" cy="1728192"/>
              <a:chOff x="7340506" y="3219822"/>
              <a:chExt cx="1656183" cy="1728192"/>
            </a:xfrm>
          </p:grpSpPr>
          <p:sp>
            <p:nvSpPr>
              <p:cNvPr id="8" name="Podnadpis 2"/>
              <p:cNvSpPr txBox="1">
                <a:spLocks/>
              </p:cNvSpPr>
              <p:nvPr/>
            </p:nvSpPr>
            <p:spPr>
              <a:xfrm>
                <a:off x="7340506" y="4299942"/>
                <a:ext cx="1656183" cy="648072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Autofit/>
              </a:bodyPr>
              <a:lstStyle>
                <a:lvl1pPr marL="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32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8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4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cs-CZ" sz="1800" dirty="0" smtClean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Uherská koruna sv. Štěpána</a:t>
                </a:r>
                <a:endParaRPr lang="cs-CZ" sz="180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pic>
            <p:nvPicPr>
              <p:cNvPr id="3076" name="Picture 4" descr="File:Crown, Sword and Globus Cruciger of Hungary2.jpg">
                <a:hlinkClick r:id="rId7"/>
              </p:cNvPr>
              <p:cNvPicPr>
                <a:picLocks noChangeAspect="1" noChangeArrowheads="1"/>
              </p:cNvPicPr>
              <p:nvPr/>
            </p:nvPicPr>
            <p:blipFill rotWithShape="1"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4549" r="24412" b="50000"/>
              <a:stretch/>
            </p:blipFill>
            <p:spPr bwMode="auto">
              <a:xfrm>
                <a:off x="7516723" y="3219822"/>
                <a:ext cx="1303748" cy="108012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cxnSp>
          <p:nvCxnSpPr>
            <p:cNvPr id="21" name="Přímá spojnice se šipkou 20"/>
            <p:cNvCxnSpPr/>
            <p:nvPr/>
          </p:nvCxnSpPr>
          <p:spPr>
            <a:xfrm flipH="1" flipV="1">
              <a:off x="5004048" y="3207009"/>
              <a:ext cx="2512675" cy="656493"/>
            </a:xfrm>
            <a:prstGeom prst="straightConnector1">
              <a:avLst/>
            </a:prstGeom>
            <a:ln w="38100">
              <a:solidFill>
                <a:srgbClr val="00206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Skupina 16"/>
          <p:cNvGrpSpPr/>
          <p:nvPr/>
        </p:nvGrpSpPr>
        <p:grpSpPr>
          <a:xfrm>
            <a:off x="170288" y="3315021"/>
            <a:ext cx="3897656" cy="1685599"/>
            <a:chOff x="170288" y="3315021"/>
            <a:chExt cx="3897656" cy="1685599"/>
          </a:xfrm>
        </p:grpSpPr>
        <p:grpSp>
          <p:nvGrpSpPr>
            <p:cNvPr id="12" name="Skupina 11"/>
            <p:cNvGrpSpPr/>
            <p:nvPr/>
          </p:nvGrpSpPr>
          <p:grpSpPr>
            <a:xfrm>
              <a:off x="170288" y="3315021"/>
              <a:ext cx="1656183" cy="1685599"/>
              <a:chOff x="170288" y="3315021"/>
              <a:chExt cx="1656183" cy="1685599"/>
            </a:xfrm>
          </p:grpSpPr>
          <p:pic>
            <p:nvPicPr>
              <p:cNvPr id="3" name="Picture 2" descr="Súbor:Iron Crown.JPG">
                <a:hlinkClick r:id="rId9"/>
              </p:cNvPr>
              <p:cNvPicPr>
                <a:picLocks noChangeAspect="1" noChangeArrowheads="1"/>
              </p:cNvPicPr>
              <p:nvPr/>
            </p:nvPicPr>
            <p:blipFill rotWithShape="1"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5807" t="3210" r="3627" b="6626"/>
              <a:stretch/>
            </p:blipFill>
            <p:spPr bwMode="auto">
              <a:xfrm>
                <a:off x="302377" y="3315021"/>
                <a:ext cx="1450900" cy="99047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3" name="Podnadpis 2"/>
              <p:cNvSpPr txBox="1">
                <a:spLocks/>
              </p:cNvSpPr>
              <p:nvPr/>
            </p:nvSpPr>
            <p:spPr>
              <a:xfrm>
                <a:off x="170288" y="4352548"/>
                <a:ext cx="1656183" cy="648072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Autofit/>
              </a:bodyPr>
              <a:lstStyle>
                <a:lvl1pPr marL="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32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8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4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cs-CZ" sz="1800" dirty="0" smtClean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Železná koruna Lombardie</a:t>
                </a:r>
                <a:endParaRPr lang="cs-CZ" sz="180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  <p:cxnSp>
          <p:nvCxnSpPr>
            <p:cNvPr id="24" name="Přímá spojnice se šipkou 23"/>
            <p:cNvCxnSpPr/>
            <p:nvPr/>
          </p:nvCxnSpPr>
          <p:spPr>
            <a:xfrm flipV="1">
              <a:off x="1753277" y="3435846"/>
              <a:ext cx="2314667" cy="354068"/>
            </a:xfrm>
            <a:prstGeom prst="straightConnector1">
              <a:avLst/>
            </a:prstGeom>
            <a:ln w="38100">
              <a:solidFill>
                <a:srgbClr val="00206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5864693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5002"/>
            <a:ext cx="7772400" cy="1102519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ZIKMUND LUCEMBURSKÝ</a:t>
            </a:r>
            <a:br>
              <a:rPr lang="cs-CZ" dirty="0" smtClean="0">
                <a:solidFill>
                  <a:srgbClr val="FFFF00"/>
                </a:solidFill>
              </a:rPr>
            </a:br>
            <a:r>
              <a:rPr lang="cs-CZ" dirty="0" smtClean="0">
                <a:solidFill>
                  <a:schemeClr val="bg1"/>
                </a:solidFill>
              </a:rPr>
              <a:t>ZIKMUND A KOSTNICKÝ KONCIL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7" name="Podnadpis 2"/>
          <p:cNvSpPr txBox="1">
            <a:spLocks/>
          </p:cNvSpPr>
          <p:nvPr/>
        </p:nvSpPr>
        <p:spPr>
          <a:xfrm>
            <a:off x="-17809" y="1059582"/>
            <a:ext cx="9122406" cy="4477794"/>
          </a:xfrm>
          <a:prstGeom prst="rect">
            <a:avLst/>
          </a:prstGeom>
        </p:spPr>
        <p:txBody>
          <a:bodyPr vert="horz" lIns="91440" tIns="45720" rIns="91440" bIns="45720" rtlCol="0">
            <a:normAutofit fontScale="625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 algn="l"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cs-CZ" dirty="0" smtClean="0">
                <a:solidFill>
                  <a:schemeClr val="bg1"/>
                </a:solidFill>
              </a:rPr>
              <a:t>české negativní </a:t>
            </a:r>
            <a:r>
              <a:rPr lang="cs-CZ" dirty="0" smtClean="0">
                <a:solidFill>
                  <a:schemeClr val="tx1"/>
                </a:solidFill>
              </a:rPr>
              <a:t>i</a:t>
            </a:r>
            <a:r>
              <a:rPr lang="cs-CZ" dirty="0" smtClean="0">
                <a:solidFill>
                  <a:schemeClr val="bg1"/>
                </a:solidFill>
              </a:rPr>
              <a:t> evropské pozitivní </a:t>
            </a:r>
            <a:r>
              <a:rPr lang="cs-CZ" dirty="0" smtClean="0">
                <a:solidFill>
                  <a:schemeClr val="tx1"/>
                </a:solidFill>
              </a:rPr>
              <a:t>(obé zjednodušeně pojato) </a:t>
            </a:r>
            <a:r>
              <a:rPr lang="cs-CZ" dirty="0" smtClean="0">
                <a:solidFill>
                  <a:schemeClr val="bg1"/>
                </a:solidFill>
              </a:rPr>
              <a:t>hodnocení Zikmundovy osobnosti</a:t>
            </a:r>
            <a:r>
              <a:rPr lang="cs-CZ" dirty="0" smtClean="0">
                <a:solidFill>
                  <a:schemeClr val="tx1"/>
                </a:solidFill>
              </a:rPr>
              <a:t> vyplývá především z jeho </a:t>
            </a:r>
            <a:r>
              <a:rPr lang="cs-CZ" dirty="0" smtClean="0">
                <a:solidFill>
                  <a:schemeClr val="bg1"/>
                </a:solidFill>
              </a:rPr>
              <a:t>angažovanosti na Kostnickém koncilu</a:t>
            </a:r>
            <a:r>
              <a:rPr lang="cs-CZ" dirty="0" smtClean="0">
                <a:solidFill>
                  <a:schemeClr val="tx1"/>
                </a:solidFill>
              </a:rPr>
              <a:t> (1414 – 1418) – zřejmě nejdůležitějším sněmu církevních dějin</a:t>
            </a:r>
          </a:p>
          <a:p>
            <a:pPr marL="171450" indent="-171450" algn="l"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cs-CZ" dirty="0" smtClean="0">
                <a:solidFill>
                  <a:schemeClr val="tx1"/>
                </a:solidFill>
              </a:rPr>
              <a:t>Zikmundova </a:t>
            </a:r>
            <a:r>
              <a:rPr lang="cs-CZ" u="sng" dirty="0" smtClean="0">
                <a:solidFill>
                  <a:schemeClr val="bg1"/>
                </a:solidFill>
              </a:rPr>
              <a:t>pozice</a:t>
            </a:r>
            <a:r>
              <a:rPr lang="cs-CZ" dirty="0" smtClean="0">
                <a:solidFill>
                  <a:schemeClr val="bg1"/>
                </a:solidFill>
              </a:rPr>
              <a:t> byla po zvolení králem Svaté říše římské </a:t>
            </a:r>
            <a:r>
              <a:rPr lang="cs-CZ" u="sng" dirty="0" smtClean="0">
                <a:solidFill>
                  <a:schemeClr val="bg1"/>
                </a:solidFill>
              </a:rPr>
              <a:t>velmi složitá</a:t>
            </a:r>
            <a:r>
              <a:rPr lang="cs-CZ" dirty="0" smtClean="0">
                <a:solidFill>
                  <a:schemeClr val="bg1"/>
                </a:solidFill>
              </a:rPr>
              <a:t>, </a:t>
            </a:r>
            <a:r>
              <a:rPr lang="cs-CZ" dirty="0" smtClean="0">
                <a:solidFill>
                  <a:schemeClr val="tx1"/>
                </a:solidFill>
              </a:rPr>
              <a:t>musel především řešit otázku rozkolu křesťanské církve, </a:t>
            </a:r>
            <a:r>
              <a:rPr lang="cs-CZ" dirty="0" smtClean="0">
                <a:solidFill>
                  <a:schemeClr val="bg1"/>
                </a:solidFill>
              </a:rPr>
              <a:t>papežského schizmatu </a:t>
            </a:r>
            <a:r>
              <a:rPr lang="cs-CZ" dirty="0" smtClean="0">
                <a:solidFill>
                  <a:schemeClr val="tx1"/>
                </a:solidFill>
              </a:rPr>
              <a:t>– situaci, kdy </a:t>
            </a:r>
            <a:r>
              <a:rPr lang="cs-CZ" dirty="0" smtClean="0">
                <a:solidFill>
                  <a:schemeClr val="bg1"/>
                </a:solidFill>
              </a:rPr>
              <a:t>na papežském stolci byli</a:t>
            </a:r>
            <a:r>
              <a:rPr lang="cs-CZ" dirty="0" smtClean="0">
                <a:solidFill>
                  <a:schemeClr val="tx1"/>
                </a:solidFill>
              </a:rPr>
              <a:t>, díky bojům o světovládu mezi církví a světskou mocí, </a:t>
            </a:r>
            <a:r>
              <a:rPr lang="cs-CZ" dirty="0" smtClean="0">
                <a:solidFill>
                  <a:schemeClr val="bg1"/>
                </a:solidFill>
              </a:rPr>
              <a:t>současně tři papežové </a:t>
            </a:r>
            <a:r>
              <a:rPr lang="cs-CZ" dirty="0" smtClean="0">
                <a:solidFill>
                  <a:schemeClr val="tx1"/>
                </a:solidFill>
              </a:rPr>
              <a:t>(v Římě, v Avignonu a v Pise)</a:t>
            </a:r>
            <a:endParaRPr lang="cs-CZ" dirty="0" smtClean="0">
              <a:solidFill>
                <a:schemeClr val="bg1"/>
              </a:solidFill>
            </a:endParaRPr>
          </a:p>
          <a:p>
            <a:pPr marL="742950" lvl="1" indent="-285750" algn="l">
              <a:buClr>
                <a:schemeClr val="tx1"/>
              </a:buClr>
              <a:buFont typeface="Wingdings" panose="05000000000000000000" pitchFamily="2" charset="2"/>
              <a:buChar char="v"/>
            </a:pPr>
            <a:r>
              <a:rPr lang="cs-CZ" sz="3200" dirty="0" smtClean="0">
                <a:solidFill>
                  <a:schemeClr val="tx1"/>
                </a:solidFill>
              </a:rPr>
              <a:t>při</a:t>
            </a:r>
            <a:r>
              <a:rPr lang="cs-CZ" sz="3200" dirty="0" smtClean="0">
                <a:solidFill>
                  <a:schemeClr val="bg1"/>
                </a:solidFill>
              </a:rPr>
              <a:t> </a:t>
            </a:r>
            <a:r>
              <a:rPr lang="cs-CZ" sz="3200" dirty="0" smtClean="0">
                <a:solidFill>
                  <a:schemeClr val="tx1"/>
                </a:solidFill>
              </a:rPr>
              <a:t>řešení tohoto problému neuspěli už jeho předchůdci – jeho bratr Václav IV. ani Ruprecht III.</a:t>
            </a:r>
            <a:r>
              <a:rPr lang="cs-CZ" sz="3200" dirty="0" smtClean="0">
                <a:solidFill>
                  <a:schemeClr val="bg1"/>
                </a:solidFill>
              </a:rPr>
              <a:t> </a:t>
            </a:r>
            <a:r>
              <a:rPr lang="cs-CZ" sz="3200" dirty="0" smtClean="0">
                <a:solidFill>
                  <a:schemeClr val="tx1"/>
                </a:solidFill>
              </a:rPr>
              <a:t>Falcký – </a:t>
            </a:r>
            <a:r>
              <a:rPr lang="cs-CZ" sz="3200" dirty="0" smtClean="0">
                <a:solidFill>
                  <a:schemeClr val="bg1"/>
                </a:solidFill>
              </a:rPr>
              <a:t>neúspěch ho mohl stát těžce vydobytou korunu</a:t>
            </a:r>
          </a:p>
          <a:p>
            <a:pPr marL="742950" lvl="1" indent="-285750" algn="l">
              <a:buClr>
                <a:schemeClr val="tx1"/>
              </a:buClr>
              <a:buFont typeface="Wingdings" panose="05000000000000000000" pitchFamily="2" charset="2"/>
              <a:buChar char="v"/>
            </a:pPr>
            <a:r>
              <a:rPr lang="cs-CZ" sz="3200" dirty="0" smtClean="0">
                <a:solidFill>
                  <a:schemeClr val="tx1"/>
                </a:solidFill>
              </a:rPr>
              <a:t>svých cílů uvnitř křesťanské církve mohl dosáhnout jen </a:t>
            </a:r>
            <a:r>
              <a:rPr lang="cs-CZ" sz="3200" dirty="0" smtClean="0">
                <a:solidFill>
                  <a:schemeClr val="bg1"/>
                </a:solidFill>
              </a:rPr>
              <a:t>diplomatickou cestou </a:t>
            </a:r>
            <a:r>
              <a:rPr lang="cs-CZ" sz="3200" dirty="0" smtClean="0">
                <a:solidFill>
                  <a:schemeClr val="tx1"/>
                </a:solidFill>
              </a:rPr>
              <a:t>– nebyl církevní hodnostář, nýbrž světský panovník, nemohl tedy podnikat žádné oficiální kroky (např. sám svolat koncil nebo se účastnit papežské volby)</a:t>
            </a:r>
          </a:p>
          <a:p>
            <a:pPr marL="742950" lvl="1" indent="-285750" algn="l">
              <a:buClr>
                <a:schemeClr val="tx1"/>
              </a:buClr>
              <a:buFont typeface="Wingdings" panose="05000000000000000000" pitchFamily="2" charset="2"/>
              <a:buChar char="v"/>
            </a:pPr>
            <a:r>
              <a:rPr lang="cs-CZ" sz="3200" dirty="0" smtClean="0">
                <a:solidFill>
                  <a:schemeClr val="tx1"/>
                </a:solidFill>
              </a:rPr>
              <a:t>chtěl-li tedy uspět, </a:t>
            </a:r>
            <a:r>
              <a:rPr lang="cs-CZ" sz="3200" dirty="0" smtClean="0">
                <a:solidFill>
                  <a:schemeClr val="bg1"/>
                </a:solidFill>
              </a:rPr>
              <a:t>nesměl si církev proti sobě popudit </a:t>
            </a:r>
            <a:r>
              <a:rPr lang="cs-CZ" sz="3200" dirty="0" smtClean="0">
                <a:solidFill>
                  <a:schemeClr val="tx1"/>
                </a:solidFill>
              </a:rPr>
              <a:t>(to hrálo roli v jeho pozici v Husově procesu), avšak </a:t>
            </a:r>
            <a:r>
              <a:rPr lang="cs-CZ" sz="3200" dirty="0" smtClean="0">
                <a:solidFill>
                  <a:schemeClr val="bg1"/>
                </a:solidFill>
              </a:rPr>
              <a:t>současně se musel ohlížet i na zájmy světské moci</a:t>
            </a:r>
            <a:r>
              <a:rPr lang="cs-CZ" sz="3200" dirty="0" smtClean="0">
                <a:solidFill>
                  <a:schemeClr val="tx1"/>
                </a:solidFill>
              </a:rPr>
              <a:t>, jež ho rovněž vynesla na říšský trůn  </a:t>
            </a:r>
          </a:p>
          <a:p>
            <a:pPr algn="l">
              <a:buClr>
                <a:schemeClr val="tx1"/>
              </a:buClr>
            </a:pPr>
            <a:endParaRPr lang="cs-CZ" sz="2400" dirty="0" smtClean="0">
              <a:solidFill>
                <a:schemeClr val="tx1"/>
              </a:solidFill>
            </a:endParaRPr>
          </a:p>
          <a:p>
            <a:pPr algn="l"/>
            <a:r>
              <a:rPr lang="cs-CZ" sz="1900" dirty="0" smtClean="0">
                <a:solidFill>
                  <a:schemeClr val="tx1"/>
                </a:solidFill>
              </a:rPr>
              <a:t>    </a:t>
            </a:r>
            <a:r>
              <a:rPr lang="cs-CZ" sz="1900" dirty="0" smtClean="0">
                <a:solidFill>
                  <a:schemeClr val="bg1"/>
                </a:solidFill>
              </a:rPr>
              <a:t> </a:t>
            </a:r>
            <a:r>
              <a:rPr lang="cs-CZ" sz="1900" dirty="0" smtClean="0">
                <a:solidFill>
                  <a:schemeClr val="tx1"/>
                </a:solidFill>
              </a:rPr>
              <a:t>    </a:t>
            </a:r>
            <a:r>
              <a:rPr lang="cs-CZ" sz="1900" dirty="0" smtClean="0">
                <a:solidFill>
                  <a:schemeClr val="bg1"/>
                </a:solidFill>
              </a:rPr>
              <a:t> </a:t>
            </a:r>
            <a:r>
              <a:rPr lang="cs-CZ" sz="1900" dirty="0" smtClean="0">
                <a:solidFill>
                  <a:schemeClr val="tx1"/>
                </a:solidFill>
              </a:rPr>
              <a:t> </a:t>
            </a:r>
            <a:endParaRPr lang="cs-CZ" sz="1900" dirty="0" smtClean="0">
              <a:solidFill>
                <a:schemeClr val="bg1"/>
              </a:solidFill>
            </a:endParaRPr>
          </a:p>
          <a:p>
            <a:endParaRPr lang="cs-CZ" sz="1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7303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bldLvl="2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5002"/>
            <a:ext cx="7772400" cy="1102519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ZIKMUND LUCEMBURSKÝ</a:t>
            </a:r>
            <a:br>
              <a:rPr lang="cs-CZ" dirty="0" smtClean="0">
                <a:solidFill>
                  <a:srgbClr val="FFFF00"/>
                </a:solidFill>
              </a:rPr>
            </a:br>
            <a:r>
              <a:rPr lang="cs-CZ" dirty="0" smtClean="0">
                <a:solidFill>
                  <a:schemeClr val="bg1"/>
                </a:solidFill>
              </a:rPr>
              <a:t>ZIKMUND A KOSTNICKÝ KONCIL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7" name="Podnadpis 2"/>
          <p:cNvSpPr txBox="1">
            <a:spLocks/>
          </p:cNvSpPr>
          <p:nvPr/>
        </p:nvSpPr>
        <p:spPr>
          <a:xfrm>
            <a:off x="-17809" y="1059582"/>
            <a:ext cx="9122406" cy="447779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 algn="l"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cs-CZ" sz="2000" dirty="0">
                <a:solidFill>
                  <a:schemeClr val="tx1"/>
                </a:solidFill>
              </a:rPr>
              <a:t>v</a:t>
            </a:r>
            <a:r>
              <a:rPr lang="cs-CZ" sz="2000" dirty="0" smtClean="0">
                <a:solidFill>
                  <a:schemeClr val="tx1"/>
                </a:solidFill>
              </a:rPr>
              <a:t> duchu výše zmíněných fakt se Zikmundovi podařilo přimět jednoho ze tří papežů, Jana XXIII. (Pisa), ke </a:t>
            </a:r>
            <a:r>
              <a:rPr lang="cs-CZ" sz="2000" dirty="0" smtClean="0">
                <a:solidFill>
                  <a:schemeClr val="bg1"/>
                </a:solidFill>
              </a:rPr>
              <a:t>svolání církevního koncilu do německé Kostnice</a:t>
            </a:r>
          </a:p>
          <a:p>
            <a:pPr marL="171450" indent="-171450" algn="l"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cs-CZ" sz="2000" dirty="0" smtClean="0">
                <a:solidFill>
                  <a:schemeClr val="bg1"/>
                </a:solidFill>
              </a:rPr>
              <a:t>Zikmund se snažil prosadit řešení</a:t>
            </a:r>
            <a:r>
              <a:rPr lang="cs-CZ" sz="2000" dirty="0" smtClean="0">
                <a:solidFill>
                  <a:schemeClr val="tx1"/>
                </a:solidFill>
              </a:rPr>
              <a:t>, o které již neúspěšně usiloval roku 1409 koncil v italské Pise - </a:t>
            </a:r>
            <a:r>
              <a:rPr lang="cs-CZ" sz="2000" dirty="0" smtClean="0">
                <a:solidFill>
                  <a:schemeClr val="bg1"/>
                </a:solidFill>
              </a:rPr>
              <a:t>přimět dosavadní papeže k abdikaci a zvolit papeže zcela nového</a:t>
            </a:r>
          </a:p>
          <a:p>
            <a:pPr marL="171450" indent="-171450" algn="l"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cs-CZ" sz="2000" dirty="0" smtClean="0">
                <a:solidFill>
                  <a:schemeClr val="tx1"/>
                </a:solidFill>
              </a:rPr>
              <a:t>díky vhodně zvolené taktice se mu to </a:t>
            </a:r>
            <a:r>
              <a:rPr lang="cs-CZ" sz="2000" dirty="0" smtClean="0">
                <a:solidFill>
                  <a:schemeClr val="bg1"/>
                </a:solidFill>
              </a:rPr>
              <a:t>podařilo</a:t>
            </a:r>
            <a:r>
              <a:rPr lang="cs-CZ" sz="2000" dirty="0" smtClean="0">
                <a:solidFill>
                  <a:schemeClr val="tx1"/>
                </a:solidFill>
              </a:rPr>
              <a:t> – po vynucených abdikacích Jana XXIII. (Zikmundovi vojáci jej chytili při útěku z Kostnice a uvrhli do žaláře), Řehoře XII. (sám rezignoval, aby si zachoval tvář a vliv) a Benedikta XIII. (opuštěn svými příznivci) byl </a:t>
            </a:r>
            <a:r>
              <a:rPr lang="cs-CZ" sz="2000" dirty="0" smtClean="0">
                <a:solidFill>
                  <a:schemeClr val="bg1"/>
                </a:solidFill>
              </a:rPr>
              <a:t>novým papežem v roce 1417 zvolen</a:t>
            </a:r>
            <a:r>
              <a:rPr lang="cs-CZ" sz="2000" dirty="0" smtClean="0">
                <a:solidFill>
                  <a:schemeClr val="tx1"/>
                </a:solidFill>
              </a:rPr>
              <a:t> </a:t>
            </a:r>
            <a:r>
              <a:rPr lang="cs-CZ" sz="2000" dirty="0" smtClean="0">
                <a:solidFill>
                  <a:schemeClr val="bg1"/>
                </a:solidFill>
              </a:rPr>
              <a:t>Martin V., </a:t>
            </a:r>
            <a:r>
              <a:rPr lang="cs-CZ" sz="2000" dirty="0" smtClean="0">
                <a:solidFill>
                  <a:schemeClr val="tx1"/>
                </a:solidFill>
              </a:rPr>
              <a:t>který se aktivně účastnil procesu s Janem Husem a posléze vyslal proti husitům první křížovou výpravu, které velel právě Zikmund (viz výše)</a:t>
            </a:r>
          </a:p>
          <a:p>
            <a:pPr marL="171450" indent="-171450" algn="l"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cs-CZ" sz="2000" dirty="0">
                <a:solidFill>
                  <a:schemeClr val="tx1"/>
                </a:solidFill>
              </a:rPr>
              <a:t>v</a:t>
            </a:r>
            <a:r>
              <a:rPr lang="cs-CZ" sz="2000" dirty="0" smtClean="0">
                <a:solidFill>
                  <a:schemeClr val="tx1"/>
                </a:solidFill>
              </a:rPr>
              <a:t>yřešení tohoto schizmatu přineslo Zikmundovi velkou </a:t>
            </a:r>
            <a:r>
              <a:rPr lang="cs-CZ" sz="2000" dirty="0" smtClean="0">
                <a:solidFill>
                  <a:schemeClr val="bg1"/>
                </a:solidFill>
              </a:rPr>
              <a:t>prestiž v tehdejší Evropě</a:t>
            </a:r>
            <a:r>
              <a:rPr lang="cs-CZ" sz="2000" dirty="0" smtClean="0">
                <a:solidFill>
                  <a:schemeClr val="tx1"/>
                </a:solidFill>
              </a:rPr>
              <a:t>,                   i současní historikové mají povětšinou tento krok za </a:t>
            </a:r>
            <a:r>
              <a:rPr lang="cs-CZ" sz="2000" dirty="0" smtClean="0">
                <a:solidFill>
                  <a:schemeClr val="bg1"/>
                </a:solidFill>
              </a:rPr>
              <a:t>mistrovské dílo diplomacie</a:t>
            </a:r>
            <a:r>
              <a:rPr lang="cs-CZ" sz="2000" dirty="0" smtClean="0">
                <a:solidFill>
                  <a:schemeClr val="tx1"/>
                </a:solidFill>
              </a:rPr>
              <a:t>        </a:t>
            </a:r>
            <a:r>
              <a:rPr lang="cs-CZ" sz="2000" dirty="0" smtClean="0">
                <a:solidFill>
                  <a:schemeClr val="bg1"/>
                </a:solidFill>
              </a:rPr>
              <a:t> </a:t>
            </a:r>
            <a:r>
              <a:rPr lang="cs-CZ" sz="2000" dirty="0" smtClean="0">
                <a:solidFill>
                  <a:schemeClr val="tx1"/>
                </a:solidFill>
              </a:rPr>
              <a:t>    </a:t>
            </a:r>
            <a:r>
              <a:rPr lang="cs-CZ" sz="2000" dirty="0" smtClean="0">
                <a:solidFill>
                  <a:schemeClr val="bg1"/>
                </a:solidFill>
              </a:rPr>
              <a:t> </a:t>
            </a:r>
            <a:r>
              <a:rPr lang="cs-CZ" sz="2000" dirty="0" smtClean="0">
                <a:solidFill>
                  <a:schemeClr val="tx1"/>
                </a:solidFill>
              </a:rPr>
              <a:t> </a:t>
            </a:r>
            <a:endParaRPr lang="cs-CZ" sz="2000" dirty="0" smtClean="0">
              <a:solidFill>
                <a:schemeClr val="bg1"/>
              </a:solidFill>
            </a:endParaRPr>
          </a:p>
          <a:p>
            <a:endParaRPr lang="cs-CZ" sz="1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6272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5002"/>
            <a:ext cx="7772400" cy="1102519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ZIKMUND LUCEMBURSKÝ</a:t>
            </a:r>
            <a:br>
              <a:rPr lang="cs-CZ" dirty="0" smtClean="0">
                <a:solidFill>
                  <a:srgbClr val="FFFF00"/>
                </a:solidFill>
              </a:rPr>
            </a:br>
            <a:r>
              <a:rPr lang="cs-CZ" dirty="0" smtClean="0">
                <a:solidFill>
                  <a:schemeClr val="bg1"/>
                </a:solidFill>
              </a:rPr>
              <a:t>ZIKMUND A KOSTNICKÝ KONCIL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7" name="Podnadpis 2"/>
          <p:cNvSpPr txBox="1">
            <a:spLocks/>
          </p:cNvSpPr>
          <p:nvPr/>
        </p:nvSpPr>
        <p:spPr>
          <a:xfrm>
            <a:off x="-3139" y="1131590"/>
            <a:ext cx="9122406" cy="447779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 algn="l"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cs-CZ" sz="2200" dirty="0" smtClean="0">
                <a:solidFill>
                  <a:schemeClr val="tx1"/>
                </a:solidFill>
              </a:rPr>
              <a:t>úspěchu ve stěžejní otázce Kostnického duchu však musel Zikmund podřídit veškeré své snažení, což zřejmě ovlivnilo osud jednoho z největších církevních reformátorů, českého kněze </a:t>
            </a:r>
            <a:r>
              <a:rPr lang="cs-CZ" sz="2200" dirty="0" smtClean="0">
                <a:solidFill>
                  <a:schemeClr val="bg1"/>
                </a:solidFill>
              </a:rPr>
              <a:t>Jana Husa, </a:t>
            </a:r>
            <a:r>
              <a:rPr lang="cs-CZ" sz="2200" dirty="0" smtClean="0">
                <a:solidFill>
                  <a:schemeClr val="tx1"/>
                </a:solidFill>
              </a:rPr>
              <a:t>který se snažil o to, aby se bohatá církev zřekla nemravného života (sexuální orgie kněží, nezřízené pitky, prodej odpustků atd.) a vrátila se k původním křesťanským ideám (život v chudobě, pokora, pomoc bližním)</a:t>
            </a:r>
          </a:p>
          <a:p>
            <a:pPr marL="171450" indent="-171450" algn="l"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cs-CZ" sz="2200" dirty="0" smtClean="0">
                <a:solidFill>
                  <a:schemeClr val="tx1"/>
                </a:solidFill>
              </a:rPr>
              <a:t>Hus </a:t>
            </a:r>
            <a:r>
              <a:rPr lang="cs-CZ" sz="2200" dirty="0" smtClean="0">
                <a:solidFill>
                  <a:schemeClr val="bg1"/>
                </a:solidFill>
              </a:rPr>
              <a:t>přijel do Kostnice na podzim 1414 </a:t>
            </a:r>
            <a:r>
              <a:rPr lang="cs-CZ" sz="2200" dirty="0" smtClean="0">
                <a:solidFill>
                  <a:schemeClr val="tx1"/>
                </a:solidFill>
              </a:rPr>
              <a:t>v domnění, že se mu zde podaří obhájit a prosadit své učení</a:t>
            </a:r>
          </a:p>
          <a:p>
            <a:pPr marL="171450" indent="-171450" algn="l"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cs-CZ" sz="2200" dirty="0">
                <a:solidFill>
                  <a:schemeClr val="tx1"/>
                </a:solidFill>
              </a:rPr>
              <a:t>z</a:t>
            </a:r>
            <a:r>
              <a:rPr lang="cs-CZ" sz="2200" dirty="0" smtClean="0">
                <a:solidFill>
                  <a:schemeClr val="tx1"/>
                </a:solidFill>
              </a:rPr>
              <a:t>de byl však zatčen, postaven před církevní soud a poté, co opakovaně odmítal odvolat své názory, i odsouzen a </a:t>
            </a:r>
            <a:r>
              <a:rPr lang="cs-CZ" sz="2200" dirty="0" smtClean="0">
                <a:solidFill>
                  <a:schemeClr val="bg1"/>
                </a:solidFill>
              </a:rPr>
              <a:t>6. 7. 1415 upálen</a:t>
            </a:r>
            <a:r>
              <a:rPr lang="cs-CZ" sz="2200" dirty="0" smtClean="0">
                <a:solidFill>
                  <a:schemeClr val="tx1"/>
                </a:solidFill>
              </a:rPr>
              <a:t>  </a:t>
            </a:r>
            <a:endParaRPr lang="cs-CZ" sz="2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4864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5002"/>
            <a:ext cx="7772400" cy="1102519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ZIKMUND LUCEMBURSKÝ</a:t>
            </a:r>
            <a:br>
              <a:rPr lang="cs-CZ" dirty="0" smtClean="0">
                <a:solidFill>
                  <a:srgbClr val="FFFF00"/>
                </a:solidFill>
              </a:rPr>
            </a:br>
            <a:r>
              <a:rPr lang="cs-CZ" dirty="0" smtClean="0">
                <a:solidFill>
                  <a:schemeClr val="bg1"/>
                </a:solidFill>
              </a:rPr>
              <a:t>ZIKMUND A KOSTNICKÝ KONCIL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7" name="Podnadpis 2"/>
          <p:cNvSpPr txBox="1">
            <a:spLocks/>
          </p:cNvSpPr>
          <p:nvPr/>
        </p:nvSpPr>
        <p:spPr>
          <a:xfrm>
            <a:off x="-3139" y="987574"/>
            <a:ext cx="9122406" cy="46085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 algn="l"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cs-CZ" sz="1650" dirty="0" smtClean="0">
                <a:solidFill>
                  <a:schemeClr val="bg1"/>
                </a:solidFill>
              </a:rPr>
              <a:t>hlavní vinu </a:t>
            </a:r>
            <a:r>
              <a:rPr lang="cs-CZ" sz="1650" dirty="0" smtClean="0">
                <a:solidFill>
                  <a:schemeClr val="tx1"/>
                </a:solidFill>
              </a:rPr>
              <a:t>za tento průběh okolností </a:t>
            </a:r>
            <a:r>
              <a:rPr lang="cs-CZ" sz="1650" dirty="0" smtClean="0">
                <a:solidFill>
                  <a:schemeClr val="bg1"/>
                </a:solidFill>
              </a:rPr>
              <a:t>kladly a v nemalé míře dosud kladou české dějiny právě Zikmundovi</a:t>
            </a:r>
          </a:p>
          <a:p>
            <a:pPr marL="171450" indent="-171450" algn="l"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cs-CZ" sz="1650" dirty="0" smtClean="0">
                <a:solidFill>
                  <a:schemeClr val="tx1"/>
                </a:solidFill>
              </a:rPr>
              <a:t>autor této prezentace si ani po mnohaletém přemýšlení (bolí, bolí</a:t>
            </a:r>
            <a:r>
              <a:rPr lang="cs-CZ" sz="1650" dirty="0" smtClean="0">
                <a:solidFill>
                  <a:schemeClr val="tx1"/>
                </a:solidFill>
                <a:sym typeface="Wingdings" panose="05000000000000000000" pitchFamily="2" charset="2"/>
              </a:rPr>
              <a:t>) netroufá vyřknout jednoznačný soud, pouze dává ke zvážení </a:t>
            </a:r>
            <a:r>
              <a:rPr lang="cs-CZ" sz="1650" dirty="0" smtClean="0">
                <a:solidFill>
                  <a:schemeClr val="bg1"/>
                </a:solidFill>
                <a:sym typeface="Wingdings" panose="05000000000000000000" pitchFamily="2" charset="2"/>
              </a:rPr>
              <a:t>následující fakta</a:t>
            </a:r>
          </a:p>
          <a:p>
            <a:pPr marL="742950" lvl="1" indent="-285750" algn="l">
              <a:buClr>
                <a:schemeClr val="tx1"/>
              </a:buClr>
              <a:buFont typeface="Wingdings" panose="05000000000000000000" pitchFamily="2" charset="2"/>
              <a:buChar char="v"/>
            </a:pPr>
            <a:r>
              <a:rPr lang="cs-CZ" sz="1650" dirty="0" smtClean="0">
                <a:solidFill>
                  <a:schemeClr val="tx1"/>
                </a:solidFill>
              </a:rPr>
              <a:t>Zikmund </a:t>
            </a:r>
            <a:r>
              <a:rPr lang="cs-CZ" sz="1650" dirty="0" smtClean="0">
                <a:solidFill>
                  <a:schemeClr val="bg1"/>
                </a:solidFill>
              </a:rPr>
              <a:t>musel postupovat v procesu s Husem nanejvýš obezřetně </a:t>
            </a:r>
            <a:r>
              <a:rPr lang="cs-CZ" sz="1650" dirty="0" smtClean="0">
                <a:solidFill>
                  <a:schemeClr val="tx1"/>
                </a:solidFill>
              </a:rPr>
              <a:t>– neměl pravomoc oficiálně zasahovat do církevních věcí, nesměl ohrozit vyřešení hlavní otázky koncilu – trojpapežství (vše viz výše)</a:t>
            </a:r>
          </a:p>
          <a:p>
            <a:pPr marL="742950" lvl="1" indent="-285750" algn="l">
              <a:buClr>
                <a:schemeClr val="tx1"/>
              </a:buClr>
              <a:buFont typeface="Wingdings" panose="05000000000000000000" pitchFamily="2" charset="2"/>
              <a:buChar char="v"/>
            </a:pPr>
            <a:r>
              <a:rPr lang="cs-CZ" sz="1650" dirty="0" smtClean="0">
                <a:solidFill>
                  <a:schemeClr val="tx1"/>
                </a:solidFill>
              </a:rPr>
              <a:t>přes všechna tato fakta se </a:t>
            </a:r>
            <a:r>
              <a:rPr lang="cs-CZ" sz="1650" dirty="0" smtClean="0">
                <a:solidFill>
                  <a:schemeClr val="bg1"/>
                </a:solidFill>
              </a:rPr>
              <a:t>několikrát snažil přimět obě strany ke smíru </a:t>
            </a:r>
            <a:r>
              <a:rPr lang="cs-CZ" sz="1650" dirty="0" smtClean="0">
                <a:solidFill>
                  <a:schemeClr val="tx1"/>
                </a:solidFill>
              </a:rPr>
              <a:t>– opakovaně žádal koncil, aby dával Husovi šanci odvolat své učení, naposledy se tak stalo těsně před zapálením hranice</a:t>
            </a:r>
          </a:p>
          <a:p>
            <a:pPr marL="742950" lvl="1" indent="-285750" algn="l">
              <a:buClr>
                <a:schemeClr val="tx1"/>
              </a:buClr>
              <a:buFont typeface="Wingdings" panose="05000000000000000000" pitchFamily="2" charset="2"/>
              <a:buChar char="v"/>
            </a:pPr>
            <a:r>
              <a:rPr lang="cs-CZ" sz="1650" dirty="0" smtClean="0">
                <a:solidFill>
                  <a:schemeClr val="tx1"/>
                </a:solidFill>
              </a:rPr>
              <a:t>situace ohledně </a:t>
            </a:r>
            <a:r>
              <a:rPr lang="cs-CZ" sz="1650" dirty="0" smtClean="0">
                <a:solidFill>
                  <a:schemeClr val="bg1"/>
                </a:solidFill>
              </a:rPr>
              <a:t>ochranného glejtu</a:t>
            </a:r>
            <a:r>
              <a:rPr lang="cs-CZ" sz="1650" dirty="0" smtClean="0">
                <a:solidFill>
                  <a:schemeClr val="tx1"/>
                </a:solidFill>
              </a:rPr>
              <a:t>, který měl Zikmund Husovi na cestu do Kostnice dát se jeví v českém pojetí jako </a:t>
            </a:r>
            <a:r>
              <a:rPr lang="cs-CZ" sz="1650" dirty="0" smtClean="0">
                <a:solidFill>
                  <a:schemeClr val="bg1"/>
                </a:solidFill>
              </a:rPr>
              <a:t>hrubě zkreslená </a:t>
            </a:r>
            <a:r>
              <a:rPr lang="cs-CZ" sz="1650" dirty="0" smtClean="0">
                <a:solidFill>
                  <a:schemeClr val="tx1"/>
                </a:solidFill>
              </a:rPr>
              <a:t>– glejt </a:t>
            </a:r>
            <a:r>
              <a:rPr lang="cs-CZ" sz="1650" u="sng" dirty="0" smtClean="0">
                <a:solidFill>
                  <a:schemeClr val="bg1"/>
                </a:solidFill>
              </a:rPr>
              <a:t>ochraňoval Husa pouze po cestě do Kostnice</a:t>
            </a:r>
            <a:r>
              <a:rPr lang="cs-CZ" sz="1650" dirty="0" smtClean="0">
                <a:solidFill>
                  <a:schemeClr val="tx1"/>
                </a:solidFill>
              </a:rPr>
              <a:t>, z výše uvedených důvodů nemohl a ani neměl pravomoc, chránit ho při jednání koncilu </a:t>
            </a:r>
          </a:p>
          <a:p>
            <a:pPr marL="742950" lvl="1" indent="-285750" algn="l">
              <a:buClr>
                <a:schemeClr val="tx1"/>
              </a:buClr>
              <a:buFont typeface="Wingdings" panose="05000000000000000000" pitchFamily="2" charset="2"/>
              <a:buChar char="v"/>
            </a:pPr>
            <a:r>
              <a:rPr lang="cs-CZ" sz="1650" dirty="0" smtClean="0">
                <a:solidFill>
                  <a:schemeClr val="tx1"/>
                </a:solidFill>
              </a:rPr>
              <a:t>Zikmund byl pochopitelně katolík a jistě se </a:t>
            </a:r>
            <a:r>
              <a:rPr lang="cs-CZ" sz="1650" dirty="0" smtClean="0">
                <a:solidFill>
                  <a:schemeClr val="bg1"/>
                </a:solidFill>
              </a:rPr>
              <a:t>nemohl řadit mezi Husovy přívržence</a:t>
            </a:r>
            <a:r>
              <a:rPr lang="cs-CZ" sz="1650" dirty="0" smtClean="0">
                <a:solidFill>
                  <a:schemeClr val="bg1"/>
                </a:solidFill>
                <a:sym typeface="Wingdings" panose="05000000000000000000" pitchFamily="2" charset="2"/>
              </a:rPr>
              <a:t></a:t>
            </a:r>
            <a:r>
              <a:rPr lang="cs-CZ" sz="1650" dirty="0" smtClean="0">
                <a:solidFill>
                  <a:schemeClr val="tx1"/>
                </a:solidFill>
                <a:sym typeface="Wingdings" panose="05000000000000000000" pitchFamily="2" charset="2"/>
              </a:rPr>
              <a:t>,</a:t>
            </a:r>
            <a:r>
              <a:rPr lang="cs-CZ" sz="1650" dirty="0" smtClean="0">
                <a:solidFill>
                  <a:schemeClr val="tx1"/>
                </a:solidFill>
              </a:rPr>
              <a:t> přesto si však  (zřejmě i ve snaze o zisk české koruny) </a:t>
            </a:r>
            <a:r>
              <a:rPr lang="cs-CZ" sz="1650" dirty="0" smtClean="0">
                <a:solidFill>
                  <a:schemeClr val="bg1"/>
                </a:solidFill>
              </a:rPr>
              <a:t>dobře uvědomoval sílu jeho stoupenců v českých zemích </a:t>
            </a:r>
            <a:r>
              <a:rPr lang="cs-CZ" sz="1650" dirty="0" smtClean="0">
                <a:solidFill>
                  <a:schemeClr val="tx1"/>
                </a:solidFill>
              </a:rPr>
              <a:t>a zřejmě viděl možnost (nebezpečí) jejich rychlé mobilizace</a:t>
            </a:r>
            <a:r>
              <a:rPr lang="cs-CZ" sz="1650" dirty="0" smtClean="0">
                <a:solidFill>
                  <a:schemeClr val="bg1"/>
                </a:solidFill>
              </a:rPr>
              <a:t>  </a:t>
            </a:r>
            <a:endParaRPr lang="cs-CZ" sz="165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1163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bldLvl="2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5002"/>
            <a:ext cx="7772400" cy="1102519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ZIKMUND LUCEMBURSKÝ</a:t>
            </a:r>
            <a:br>
              <a:rPr lang="cs-CZ" dirty="0" smtClean="0">
                <a:solidFill>
                  <a:srgbClr val="FFFF00"/>
                </a:solidFill>
              </a:rPr>
            </a:br>
            <a:r>
              <a:rPr lang="cs-CZ" dirty="0" smtClean="0">
                <a:solidFill>
                  <a:schemeClr val="bg1"/>
                </a:solidFill>
              </a:rPr>
              <a:t>ZIKMUND A KOSTNICKÝ KONCIL</a:t>
            </a:r>
            <a:endParaRPr lang="cs-CZ" dirty="0">
              <a:solidFill>
                <a:srgbClr val="FFFF00"/>
              </a:solidFill>
            </a:endParaRPr>
          </a:p>
        </p:txBody>
      </p:sp>
      <p:pic>
        <p:nvPicPr>
          <p:cNvPr id="5" name="Picture 4" descr="File:Zikmund Zhořelecka radnice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6949" y="3101327"/>
            <a:ext cx="1259147" cy="1542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Skupina 5"/>
          <p:cNvGrpSpPr/>
          <p:nvPr/>
        </p:nvGrpSpPr>
        <p:grpSpPr>
          <a:xfrm>
            <a:off x="2662260" y="1064971"/>
            <a:ext cx="3529397" cy="1284496"/>
            <a:chOff x="406861" y="1462043"/>
            <a:chExt cx="8342608" cy="3036225"/>
          </a:xfrm>
        </p:grpSpPr>
        <p:grpSp>
          <p:nvGrpSpPr>
            <p:cNvPr id="8" name="Skupina 7"/>
            <p:cNvGrpSpPr/>
            <p:nvPr/>
          </p:nvGrpSpPr>
          <p:grpSpPr>
            <a:xfrm>
              <a:off x="406861" y="1491630"/>
              <a:ext cx="2198072" cy="2927531"/>
              <a:chOff x="406861" y="1491630"/>
              <a:chExt cx="2198072" cy="2927531"/>
            </a:xfrm>
          </p:grpSpPr>
          <p:pic>
            <p:nvPicPr>
              <p:cNvPr id="15" name="Picture 2" descr="File:Johannes XXIII Gegenpapst.jpg">
                <a:hlinkClick r:id="rId4"/>
              </p:cNvPr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06861" y="1491630"/>
                <a:ext cx="2198072" cy="252028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6" name="Podnadpis 2"/>
              <p:cNvSpPr txBox="1">
                <a:spLocks/>
              </p:cNvSpPr>
              <p:nvPr/>
            </p:nvSpPr>
            <p:spPr>
              <a:xfrm>
                <a:off x="546270" y="4076819"/>
                <a:ext cx="1919249" cy="342342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Autofit/>
              </a:bodyPr>
              <a:lstStyle>
                <a:lvl1pPr marL="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32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8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4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cs-CZ" sz="1000" dirty="0" smtClean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Jan </a:t>
                </a:r>
                <a:r>
                  <a:rPr lang="cs-CZ" sz="1000" dirty="0" smtClean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XXIII. </a:t>
                </a:r>
                <a:endParaRPr lang="cs-CZ" sz="100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  <p:grpSp>
          <p:nvGrpSpPr>
            <p:cNvPr id="9" name="Skupina 8"/>
            <p:cNvGrpSpPr/>
            <p:nvPr/>
          </p:nvGrpSpPr>
          <p:grpSpPr>
            <a:xfrm>
              <a:off x="3588823" y="1491630"/>
              <a:ext cx="2175852" cy="3006638"/>
              <a:chOff x="3588823" y="1491630"/>
              <a:chExt cx="2175852" cy="3006638"/>
            </a:xfrm>
          </p:grpSpPr>
          <p:pic>
            <p:nvPicPr>
              <p:cNvPr id="13" name="Picture 4" descr="File:Gregory xii.jpg">
                <a:hlinkClick r:id="rId6"/>
              </p:cNvPr>
              <p:cNvPicPr>
                <a:picLocks noChangeAspect="1" noChangeArrowheads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588823" y="1491630"/>
                <a:ext cx="2004899" cy="2551037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4" name="Podnadpis 2"/>
              <p:cNvSpPr txBox="1">
                <a:spLocks/>
              </p:cNvSpPr>
              <p:nvPr/>
            </p:nvSpPr>
            <p:spPr>
              <a:xfrm>
                <a:off x="3588823" y="4042667"/>
                <a:ext cx="2175852" cy="455601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Autofit/>
              </a:bodyPr>
              <a:lstStyle>
                <a:lvl1pPr marL="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32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8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4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cs-CZ" sz="1000" dirty="0" smtClean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Řehoř </a:t>
                </a:r>
                <a:r>
                  <a:rPr lang="cs-CZ" sz="1000" dirty="0" smtClean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XII.</a:t>
                </a:r>
                <a:endParaRPr lang="cs-CZ" sz="100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  <p:grpSp>
          <p:nvGrpSpPr>
            <p:cNvPr id="10" name="Skupina 9"/>
            <p:cNvGrpSpPr/>
            <p:nvPr/>
          </p:nvGrpSpPr>
          <p:grpSpPr>
            <a:xfrm>
              <a:off x="6543205" y="1462043"/>
              <a:ext cx="2206264" cy="2892209"/>
              <a:chOff x="6543205" y="1462043"/>
              <a:chExt cx="2206264" cy="2892209"/>
            </a:xfrm>
          </p:grpSpPr>
          <p:sp>
            <p:nvSpPr>
              <p:cNvPr id="11" name="Podnadpis 2"/>
              <p:cNvSpPr txBox="1">
                <a:spLocks/>
              </p:cNvSpPr>
              <p:nvPr/>
            </p:nvSpPr>
            <p:spPr>
              <a:xfrm>
                <a:off x="6589230" y="4011910"/>
                <a:ext cx="2160239" cy="342342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Autofit/>
              </a:bodyPr>
              <a:lstStyle>
                <a:lvl1pPr marL="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32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8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4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cs-CZ" sz="1000" dirty="0" smtClean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Benedikt XIII. </a:t>
                </a:r>
                <a:endParaRPr lang="cs-CZ" sz="100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pic>
            <p:nvPicPr>
              <p:cNvPr id="12" name="Picture 6" descr="File:Pape avignon benoit13.jpg">
                <a:hlinkClick r:id="rId8"/>
              </p:cNvPr>
              <p:cNvPicPr>
                <a:picLocks noChangeAspect="1" noChangeArrowheads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543205" y="1462043"/>
                <a:ext cx="2198072" cy="261021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17" name="Podnadpis 2"/>
          <p:cNvSpPr txBox="1">
            <a:spLocks/>
          </p:cNvSpPr>
          <p:nvPr/>
        </p:nvSpPr>
        <p:spPr>
          <a:xfrm>
            <a:off x="4016269" y="4665312"/>
            <a:ext cx="1006126" cy="34234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1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Zikmund </a:t>
            </a:r>
            <a:endParaRPr lang="cs-CZ" sz="1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8" name="Picture 2" descr="http://upload.wikimedia.org/wikipedia/commons/thumb/e/e9/Jan_Hus_2.jpg/220px-Jan_Hus_2.jpg">
            <a:hlinkClick r:id="rId10"/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101327"/>
            <a:ext cx="1046257" cy="1531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Pisanello, copia da Ritratto di Martino V (Galleria Colonna).jpg">
            <a:hlinkClick r:id="rId12"/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2118" y="2966049"/>
            <a:ext cx="1296938" cy="16152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Podnadpis 2"/>
          <p:cNvSpPr txBox="1">
            <a:spLocks/>
          </p:cNvSpPr>
          <p:nvPr/>
        </p:nvSpPr>
        <p:spPr>
          <a:xfrm>
            <a:off x="7187679" y="4614701"/>
            <a:ext cx="1670853" cy="20153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Martin </a:t>
            </a:r>
            <a:r>
              <a:rPr lang="cs-CZ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V.</a:t>
            </a:r>
            <a:endParaRPr lang="cs-CZ" sz="16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" name="Podnadpis 2"/>
          <p:cNvSpPr txBox="1">
            <a:spLocks/>
          </p:cNvSpPr>
          <p:nvPr/>
        </p:nvSpPr>
        <p:spPr>
          <a:xfrm>
            <a:off x="651691" y="4662373"/>
            <a:ext cx="1006126" cy="34234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1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Jan Hus</a:t>
            </a:r>
            <a:r>
              <a:rPr lang="cs-CZ" sz="1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cs-CZ" sz="1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23" name="Přímá spojnice se šipkou 22"/>
          <p:cNvCxnSpPr/>
          <p:nvPr/>
        </p:nvCxnSpPr>
        <p:spPr>
          <a:xfrm flipV="1">
            <a:off x="5266140" y="3866996"/>
            <a:ext cx="1983162" cy="5526"/>
          </a:xfrm>
          <a:prstGeom prst="straightConnector1">
            <a:avLst/>
          </a:prstGeom>
          <a:ln w="28575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se šipkou 24"/>
          <p:cNvCxnSpPr/>
          <p:nvPr/>
        </p:nvCxnSpPr>
        <p:spPr>
          <a:xfrm flipH="1">
            <a:off x="1763688" y="3875285"/>
            <a:ext cx="1897402" cy="0"/>
          </a:xfrm>
          <a:prstGeom prst="straightConnector1">
            <a:avLst/>
          </a:prstGeom>
          <a:ln w="28575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se šipkou 26"/>
          <p:cNvCxnSpPr/>
          <p:nvPr/>
        </p:nvCxnSpPr>
        <p:spPr>
          <a:xfrm flipH="1" flipV="1">
            <a:off x="4426959" y="2349467"/>
            <a:ext cx="6702" cy="616582"/>
          </a:xfrm>
          <a:prstGeom prst="straightConnector1">
            <a:avLst/>
          </a:prstGeom>
          <a:ln w="28575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Ovál 28"/>
          <p:cNvSpPr/>
          <p:nvPr/>
        </p:nvSpPr>
        <p:spPr>
          <a:xfrm>
            <a:off x="3069880" y="2592985"/>
            <a:ext cx="2813283" cy="277745"/>
          </a:xfrm>
          <a:prstGeom prst="ellipse">
            <a:avLst/>
          </a:prstGeom>
          <a:solidFill>
            <a:schemeClr val="bg1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</a:t>
            </a:r>
            <a:r>
              <a:rPr lang="cs-CZ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lak na odstoupení</a:t>
            </a:r>
            <a:endParaRPr lang="cs-CZ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4" name="Ovál 33"/>
          <p:cNvSpPr/>
          <p:nvPr/>
        </p:nvSpPr>
        <p:spPr>
          <a:xfrm>
            <a:off x="2165037" y="3291246"/>
            <a:ext cx="1368152" cy="1151500"/>
          </a:xfrm>
          <a:prstGeom prst="ellipse">
            <a:avLst/>
          </a:prstGeom>
          <a:solidFill>
            <a:schemeClr val="bg1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opatrná ochrana ???</a:t>
            </a:r>
            <a:endParaRPr lang="cs-CZ" sz="16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5" name="Ovál 34"/>
          <p:cNvSpPr/>
          <p:nvPr/>
        </p:nvSpPr>
        <p:spPr>
          <a:xfrm>
            <a:off x="5573645" y="3291246"/>
            <a:ext cx="1368152" cy="1151500"/>
          </a:xfrm>
          <a:prstGeom prst="ellipse">
            <a:avLst/>
          </a:prstGeom>
          <a:solidFill>
            <a:schemeClr val="bg1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tlak na zvolení </a:t>
            </a:r>
            <a:endParaRPr lang="cs-CZ" sz="16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24419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4" grpId="0" animBg="1"/>
      <p:bldP spid="3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4698" y="0"/>
            <a:ext cx="9144000" cy="5143500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5002"/>
            <a:ext cx="7772400" cy="1102519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ZIKMUND LUCEMBURSKÝ</a:t>
            </a:r>
            <a:br>
              <a:rPr lang="cs-CZ" dirty="0" smtClean="0">
                <a:solidFill>
                  <a:srgbClr val="FFFF00"/>
                </a:solidFill>
              </a:rPr>
            </a:br>
            <a:r>
              <a:rPr lang="cs-CZ" dirty="0" smtClean="0">
                <a:solidFill>
                  <a:schemeClr val="bg1"/>
                </a:solidFill>
              </a:rPr>
              <a:t>KONEC LUCEMBURKŮ V ČECHÁCH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0" y="1707654"/>
            <a:ext cx="9122406" cy="2520280"/>
          </a:xfrm>
        </p:spPr>
        <p:txBody>
          <a:bodyPr>
            <a:normAutofit lnSpcReduction="10000"/>
          </a:bodyPr>
          <a:lstStyle/>
          <a:p>
            <a:pPr marL="171450" indent="-171450" algn="l"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cs-CZ" sz="2000" dirty="0">
                <a:solidFill>
                  <a:schemeClr val="tx1"/>
                </a:solidFill>
              </a:rPr>
              <a:t>p</a:t>
            </a:r>
            <a:r>
              <a:rPr lang="cs-CZ" sz="2000" dirty="0" smtClean="0">
                <a:solidFill>
                  <a:schemeClr val="tx1"/>
                </a:solidFill>
              </a:rPr>
              <a:t>o kompromisu dosaženém na Basilejském koncilu se Zikmund z fakticky nabyté české koruny dlouho netěšil - </a:t>
            </a:r>
            <a:r>
              <a:rPr lang="cs-CZ" sz="2000" dirty="0" smtClean="0">
                <a:solidFill>
                  <a:schemeClr val="bg1"/>
                </a:solidFill>
              </a:rPr>
              <a:t>roku 1437 umírá ve Znojmě na rakovinu</a:t>
            </a:r>
            <a:r>
              <a:rPr lang="cs-CZ" sz="2000" dirty="0" smtClean="0">
                <a:solidFill>
                  <a:schemeClr val="tx1"/>
                </a:solidFill>
              </a:rPr>
              <a:t> </a:t>
            </a:r>
          </a:p>
          <a:p>
            <a:pPr marL="171450" indent="-171450" algn="l"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cs-CZ" sz="2000" dirty="0">
                <a:solidFill>
                  <a:schemeClr val="tx1"/>
                </a:solidFill>
              </a:rPr>
              <a:t>p</a:t>
            </a:r>
            <a:r>
              <a:rPr lang="cs-CZ" sz="2000" dirty="0" smtClean="0">
                <a:solidFill>
                  <a:schemeClr val="tx1"/>
                </a:solidFill>
              </a:rPr>
              <a:t>rotože se svou manželkou neměl mužského potomka, </a:t>
            </a:r>
            <a:r>
              <a:rPr lang="cs-CZ" sz="2000" dirty="0" smtClean="0">
                <a:solidFill>
                  <a:schemeClr val="bg1"/>
                </a:solidFill>
              </a:rPr>
              <a:t>končí tímto vláda čtyř </a:t>
            </a:r>
            <a:r>
              <a:rPr lang="cs-CZ" sz="2000" dirty="0">
                <a:solidFill>
                  <a:schemeClr val="bg1"/>
                </a:solidFill>
              </a:rPr>
              <a:t>L</a:t>
            </a:r>
            <a:r>
              <a:rPr lang="cs-CZ" sz="2000" dirty="0" smtClean="0">
                <a:solidFill>
                  <a:schemeClr val="bg1"/>
                </a:solidFill>
              </a:rPr>
              <a:t>ucemburků na českém trůnu, </a:t>
            </a:r>
            <a:r>
              <a:rPr lang="cs-CZ" sz="2000" dirty="0" smtClean="0">
                <a:solidFill>
                  <a:schemeClr val="tx1"/>
                </a:solidFill>
              </a:rPr>
              <a:t>česká koruna připadla Zikmundovu zeti </a:t>
            </a:r>
            <a:r>
              <a:rPr lang="cs-CZ" sz="2000" dirty="0" smtClean="0">
                <a:solidFill>
                  <a:schemeClr val="bg1"/>
                </a:solidFill>
              </a:rPr>
              <a:t>Albrechtu II. Habsburskému</a:t>
            </a:r>
          </a:p>
          <a:p>
            <a:pPr marL="171450" indent="-171450" algn="l"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cs-CZ" sz="2000" dirty="0" smtClean="0">
                <a:solidFill>
                  <a:schemeClr val="tx1"/>
                </a:solidFill>
              </a:rPr>
              <a:t>ani ten se však kralování dlouho netěšil a po Ladislavu Pohrobkovi tak přišel v roce 1458 alespoň na chvíli čas „husitského krále“ </a:t>
            </a:r>
            <a:r>
              <a:rPr lang="cs-CZ" sz="2000" dirty="0" smtClean="0">
                <a:solidFill>
                  <a:schemeClr val="bg1"/>
                </a:solidFill>
              </a:rPr>
              <a:t>Jiřího z Poděbrad - </a:t>
            </a:r>
            <a:r>
              <a:rPr lang="cs-CZ" sz="2000" dirty="0" smtClean="0">
                <a:solidFill>
                  <a:schemeClr val="tx1"/>
                </a:solidFill>
              </a:rPr>
              <a:t>první a na velmi dlouhou dobu</a:t>
            </a:r>
            <a:r>
              <a:rPr lang="cs-CZ" sz="2000" dirty="0">
                <a:solidFill>
                  <a:schemeClr val="tx1"/>
                </a:solidFill>
              </a:rPr>
              <a:t> </a:t>
            </a:r>
            <a:r>
              <a:rPr lang="cs-CZ" sz="2000" dirty="0" smtClean="0">
                <a:solidFill>
                  <a:schemeClr val="tx1"/>
                </a:solidFill>
              </a:rPr>
              <a:t>poslední svobodně zvolené hlavy českého státu… </a:t>
            </a:r>
          </a:p>
          <a:p>
            <a:endParaRPr lang="cs-CZ" sz="1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1954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4698" y="0"/>
            <a:ext cx="9144000" cy="5143500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5002"/>
            <a:ext cx="7772400" cy="1102519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ZIKMUND LUCEMBURSKÝ</a:t>
            </a:r>
            <a:br>
              <a:rPr lang="cs-CZ" dirty="0" smtClean="0">
                <a:solidFill>
                  <a:srgbClr val="FFFF00"/>
                </a:solidFill>
              </a:rPr>
            </a:b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44614" y="2355726"/>
            <a:ext cx="6084168" cy="864096"/>
          </a:xfrm>
        </p:spPr>
        <p:txBody>
          <a:bodyPr>
            <a:normAutofit/>
          </a:bodyPr>
          <a:lstStyle/>
          <a:p>
            <a:pPr algn="l">
              <a:buClr>
                <a:schemeClr val="tx1"/>
              </a:buClr>
            </a:pPr>
            <a:r>
              <a:rPr lang="cs-CZ" sz="4800" dirty="0" smtClean="0">
                <a:solidFill>
                  <a:schemeClr val="bg1"/>
                </a:solidFill>
              </a:rPr>
              <a:t>DĚKUJI ZA POZORNOST.</a:t>
            </a:r>
          </a:p>
          <a:p>
            <a:endParaRPr lang="cs-CZ" sz="1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0230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5002"/>
            <a:ext cx="7772400" cy="1102519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ZIKMUND LUCEMBURSKÝ</a:t>
            </a:r>
            <a:br>
              <a:rPr lang="cs-CZ" dirty="0" smtClean="0">
                <a:solidFill>
                  <a:srgbClr val="FFFF00"/>
                </a:solidFill>
              </a:rPr>
            </a:br>
            <a:r>
              <a:rPr lang="cs-CZ" dirty="0" smtClean="0">
                <a:solidFill>
                  <a:schemeClr val="bg1"/>
                </a:solidFill>
              </a:rPr>
              <a:t>ZDROJE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0" y="1059582"/>
            <a:ext cx="9144000" cy="4248472"/>
          </a:xfrm>
        </p:spPr>
        <p:txBody>
          <a:bodyPr>
            <a:normAutofit fontScale="92500" lnSpcReduction="10000"/>
          </a:bodyPr>
          <a:lstStyle/>
          <a:p>
            <a:pPr algn="l"/>
            <a:r>
              <a:rPr lang="cs-CZ" sz="1100" dirty="0" smtClean="0">
                <a:solidFill>
                  <a:schemeClr val="tx1"/>
                </a:solidFill>
              </a:rPr>
              <a:t>ČORNEJ P.;ČORNEJOVÁ I.; PARKAN F.; KUDRYS M.. </a:t>
            </a:r>
            <a:r>
              <a:rPr lang="cs-CZ" sz="1100" i="1" dirty="0" smtClean="0">
                <a:solidFill>
                  <a:schemeClr val="tx1"/>
                </a:solidFill>
              </a:rPr>
              <a:t>Dějepis pro střední odborné školy</a:t>
            </a:r>
            <a:r>
              <a:rPr lang="cs-CZ" sz="1100" dirty="0" smtClean="0">
                <a:solidFill>
                  <a:schemeClr val="tx1"/>
                </a:solidFill>
              </a:rPr>
              <a:t>. Praha: SPN, 2010, ISBN 978-80-7275-382-8</a:t>
            </a:r>
          </a:p>
          <a:p>
            <a:pPr algn="l"/>
            <a:r>
              <a:rPr lang="cs-CZ" sz="1100" dirty="0" smtClean="0">
                <a:solidFill>
                  <a:schemeClr val="tx1"/>
                </a:solidFill>
              </a:rPr>
              <a:t>KOLEKTIV AUTORŮ. </a:t>
            </a:r>
            <a:r>
              <a:rPr lang="cs-CZ" sz="1100" i="1" dirty="0" smtClean="0">
                <a:solidFill>
                  <a:schemeClr val="tx1"/>
                </a:solidFill>
              </a:rPr>
              <a:t>Dějiny zemí Koruny české</a:t>
            </a:r>
            <a:r>
              <a:rPr lang="cs-CZ" sz="1100" dirty="0" smtClean="0">
                <a:solidFill>
                  <a:schemeClr val="tx1"/>
                </a:solidFill>
              </a:rPr>
              <a:t>. Praha: Paseka, 1992, ISBN 80-85192-29-2.</a:t>
            </a:r>
          </a:p>
          <a:p>
            <a:pPr algn="l"/>
            <a:r>
              <a:rPr lang="cs-CZ" sz="1100" dirty="0" smtClean="0">
                <a:solidFill>
                  <a:schemeClr val="tx1"/>
                </a:solidFill>
                <a:effectLst/>
              </a:rPr>
              <a:t>AUTOR NEUVEDEN. </a:t>
            </a:r>
            <a:r>
              <a:rPr lang="cs-CZ" sz="1100" i="1" dirty="0" smtClean="0">
                <a:solidFill>
                  <a:schemeClr val="tx1"/>
                </a:solidFill>
                <a:effectLst/>
              </a:rPr>
              <a:t>Zikmund Lucemburský</a:t>
            </a:r>
            <a:r>
              <a:rPr lang="cs-CZ" sz="1100" dirty="0" smtClean="0">
                <a:solidFill>
                  <a:schemeClr val="tx1"/>
                </a:solidFill>
                <a:effectLst/>
              </a:rPr>
              <a:t> [online]. [cit. 15.1.2013]. Dostupný na WWW: http://cs.wikipedia.org/wiki/Zikmund_Lucembursk%C3%BD </a:t>
            </a:r>
          </a:p>
          <a:p>
            <a:pPr algn="l"/>
            <a:r>
              <a:rPr lang="cs-CZ" sz="1100" dirty="0" smtClean="0">
                <a:solidFill>
                  <a:schemeClr val="tx1"/>
                </a:solidFill>
              </a:rPr>
              <a:t>ANONYMOUS. </a:t>
            </a:r>
            <a:r>
              <a:rPr lang="cs-CZ" sz="1100" i="1" dirty="0" err="1" smtClean="0">
                <a:solidFill>
                  <a:schemeClr val="tx1"/>
                </a:solidFill>
              </a:rPr>
              <a:t>Wikimedia</a:t>
            </a:r>
            <a:r>
              <a:rPr lang="cs-CZ" sz="1100" i="1" dirty="0" smtClean="0">
                <a:solidFill>
                  <a:schemeClr val="tx1"/>
                </a:solidFill>
              </a:rPr>
              <a:t> </a:t>
            </a:r>
            <a:r>
              <a:rPr lang="cs-CZ" sz="1100" i="1" dirty="0" err="1" smtClean="0">
                <a:solidFill>
                  <a:schemeClr val="tx1"/>
                </a:solidFill>
              </a:rPr>
              <a:t>Commons</a:t>
            </a:r>
            <a:r>
              <a:rPr lang="cs-CZ" sz="1100" dirty="0" smtClean="0">
                <a:solidFill>
                  <a:schemeClr val="tx1"/>
                </a:solidFill>
              </a:rPr>
              <a:t> [online]. [cit. 15.1.2013]. Dostupný na WWW: http://commons.wikimedia.org/wiki/File:Zikmund_Zho%C5%99elecka_radnice.jpg</a:t>
            </a:r>
          </a:p>
          <a:p>
            <a:pPr algn="l"/>
            <a:r>
              <a:rPr lang="pt-BR" sz="1100" dirty="0" smtClean="0">
                <a:solidFill>
                  <a:schemeClr val="tx1"/>
                </a:solidFill>
              </a:rPr>
              <a:t>MISTR T</a:t>
            </a:r>
            <a:r>
              <a:rPr lang="cs-CZ" sz="1100" dirty="0" smtClean="0">
                <a:solidFill>
                  <a:schemeClr val="tx1"/>
                </a:solidFill>
              </a:rPr>
              <a:t>H</a:t>
            </a:r>
            <a:r>
              <a:rPr lang="pt-BR" sz="1100" dirty="0" smtClean="0">
                <a:solidFill>
                  <a:schemeClr val="tx1"/>
                </a:solidFill>
              </a:rPr>
              <a:t>EODORIK. </a:t>
            </a:r>
            <a:r>
              <a:rPr lang="pt-BR" sz="1100" i="1" dirty="0" smtClean="0">
                <a:solidFill>
                  <a:schemeClr val="tx1"/>
                </a:solidFill>
              </a:rPr>
              <a:t>Wikimedia Commons</a:t>
            </a:r>
            <a:r>
              <a:rPr lang="pt-BR" sz="1100" dirty="0" smtClean="0">
                <a:solidFill>
                  <a:schemeClr val="tx1"/>
                </a:solidFill>
              </a:rPr>
              <a:t> [online]. [cit. </a:t>
            </a:r>
            <a:r>
              <a:rPr lang="cs-CZ" sz="1100" dirty="0" smtClean="0">
                <a:solidFill>
                  <a:schemeClr val="tx1"/>
                </a:solidFill>
              </a:rPr>
              <a:t>15</a:t>
            </a:r>
            <a:r>
              <a:rPr lang="pt-BR" sz="1100" dirty="0" smtClean="0">
                <a:solidFill>
                  <a:schemeClr val="tx1"/>
                </a:solidFill>
              </a:rPr>
              <a:t>.</a:t>
            </a:r>
            <a:r>
              <a:rPr lang="cs-CZ" sz="1100" dirty="0" smtClean="0">
                <a:solidFill>
                  <a:schemeClr val="tx1"/>
                </a:solidFill>
              </a:rPr>
              <a:t>1</a:t>
            </a:r>
            <a:r>
              <a:rPr lang="pt-BR" sz="1100" dirty="0" smtClean="0">
                <a:solidFill>
                  <a:schemeClr val="tx1"/>
                </a:solidFill>
              </a:rPr>
              <a:t>.201</a:t>
            </a:r>
            <a:r>
              <a:rPr lang="cs-CZ" sz="1100" dirty="0" smtClean="0">
                <a:solidFill>
                  <a:schemeClr val="tx1"/>
                </a:solidFill>
              </a:rPr>
              <a:t>3</a:t>
            </a:r>
            <a:r>
              <a:rPr lang="pt-BR" sz="1100" dirty="0" smtClean="0">
                <a:solidFill>
                  <a:schemeClr val="tx1"/>
                </a:solidFill>
              </a:rPr>
              <a:t>]. Dostupný na WWW: http://commons.wikimedia.org/wiki/File:Charles_IV-John_Ocko_votive_picture-fragment.jpg</a:t>
            </a:r>
            <a:endParaRPr lang="cs-CZ" sz="1100" dirty="0" smtClean="0">
              <a:solidFill>
                <a:schemeClr val="tx1"/>
              </a:solidFill>
            </a:endParaRPr>
          </a:p>
          <a:p>
            <a:pPr algn="l"/>
            <a:r>
              <a:rPr lang="cs-CZ" sz="1100" dirty="0" smtClean="0">
                <a:solidFill>
                  <a:schemeClr val="tx1"/>
                </a:solidFill>
                <a:effectLst/>
              </a:rPr>
              <a:t>MICHAELSANDERS. </a:t>
            </a:r>
            <a:r>
              <a:rPr lang="cs-CZ" sz="1100" i="1" dirty="0" err="1" smtClean="0">
                <a:solidFill>
                  <a:schemeClr val="tx1"/>
                </a:solidFill>
                <a:effectLst/>
              </a:rPr>
              <a:t>Wikimedia</a:t>
            </a:r>
            <a:r>
              <a:rPr lang="cs-CZ" sz="1100" i="1" dirty="0" smtClean="0">
                <a:solidFill>
                  <a:schemeClr val="tx1"/>
                </a:solidFill>
                <a:effectLst/>
              </a:rPr>
              <a:t> </a:t>
            </a:r>
            <a:r>
              <a:rPr lang="cs-CZ" sz="1100" i="1" dirty="0" err="1" smtClean="0">
                <a:solidFill>
                  <a:schemeClr val="tx1"/>
                </a:solidFill>
                <a:effectLst/>
              </a:rPr>
              <a:t>Commons</a:t>
            </a:r>
            <a:r>
              <a:rPr lang="cs-CZ" sz="1100" dirty="0" smtClean="0">
                <a:solidFill>
                  <a:schemeClr val="tx1"/>
                </a:solidFill>
                <a:effectLst/>
              </a:rPr>
              <a:t> [online]. [cit. 15.1.2013]. Dostupný na WWW: http://commons.wikimedia.org/wiki/File:Eli%C5%A1ka_Pomo%C5%99ansk%C3%A1.jpg </a:t>
            </a:r>
          </a:p>
          <a:p>
            <a:pPr algn="l"/>
            <a:r>
              <a:rPr lang="cs-CZ" sz="1100" dirty="0" smtClean="0">
                <a:solidFill>
                  <a:schemeClr val="tx1"/>
                </a:solidFill>
                <a:effectLst/>
              </a:rPr>
              <a:t>PETRUSSILESIUS. </a:t>
            </a:r>
            <a:r>
              <a:rPr lang="cs-CZ" sz="1100" i="1" dirty="0" err="1" smtClean="0">
                <a:solidFill>
                  <a:schemeClr val="tx1"/>
                </a:solidFill>
                <a:effectLst/>
              </a:rPr>
              <a:t>Wikimedia</a:t>
            </a:r>
            <a:r>
              <a:rPr lang="cs-CZ" sz="1100" i="1" dirty="0" smtClean="0">
                <a:solidFill>
                  <a:schemeClr val="tx1"/>
                </a:solidFill>
                <a:effectLst/>
              </a:rPr>
              <a:t> </a:t>
            </a:r>
            <a:r>
              <a:rPr lang="cs-CZ" sz="1100" i="1" dirty="0" err="1" smtClean="0">
                <a:solidFill>
                  <a:schemeClr val="tx1"/>
                </a:solidFill>
                <a:effectLst/>
              </a:rPr>
              <a:t>Commons</a:t>
            </a:r>
            <a:r>
              <a:rPr lang="cs-CZ" sz="1100" dirty="0" smtClean="0">
                <a:solidFill>
                  <a:schemeClr val="tx1"/>
                </a:solidFill>
                <a:effectLst/>
              </a:rPr>
              <a:t> [online]. [cit. 15.1.2013]. Dostupný na WWW: http://commons.wikimedia.org/wiki/File:VaclavnaVotobraze.jpg </a:t>
            </a:r>
            <a:endParaRPr lang="cs-CZ" sz="1100" dirty="0" smtClean="0">
              <a:solidFill>
                <a:schemeClr val="tx1"/>
              </a:solidFill>
            </a:endParaRPr>
          </a:p>
          <a:p>
            <a:pPr algn="l"/>
            <a:r>
              <a:rPr lang="cs-CZ" sz="1100" dirty="0" smtClean="0">
                <a:solidFill>
                  <a:schemeClr val="tx1"/>
                </a:solidFill>
                <a:effectLst/>
              </a:rPr>
              <a:t>PARLÉŘOVA HUŤ. </a:t>
            </a:r>
            <a:r>
              <a:rPr lang="cs-CZ" sz="1100" i="1" dirty="0" err="1" smtClean="0">
                <a:solidFill>
                  <a:schemeClr val="tx1"/>
                </a:solidFill>
                <a:effectLst/>
              </a:rPr>
              <a:t>Wikimedia</a:t>
            </a:r>
            <a:r>
              <a:rPr lang="cs-CZ" sz="1100" i="1" dirty="0" smtClean="0">
                <a:solidFill>
                  <a:schemeClr val="tx1"/>
                </a:solidFill>
                <a:effectLst/>
              </a:rPr>
              <a:t> </a:t>
            </a:r>
            <a:r>
              <a:rPr lang="cs-CZ" sz="1100" i="1" dirty="0" err="1" smtClean="0">
                <a:solidFill>
                  <a:schemeClr val="tx1"/>
                </a:solidFill>
                <a:effectLst/>
              </a:rPr>
              <a:t>Commons</a:t>
            </a:r>
            <a:r>
              <a:rPr lang="cs-CZ" sz="1100" dirty="0" smtClean="0">
                <a:solidFill>
                  <a:schemeClr val="tx1"/>
                </a:solidFill>
                <a:effectLst/>
              </a:rPr>
              <a:t> [online]. [cit. 15.1.2013]. Dostupný na WWW: http://commons.wikimedia.org/wiki/File:Honzik_vit.jpg </a:t>
            </a:r>
          </a:p>
          <a:p>
            <a:pPr algn="l"/>
            <a:r>
              <a:rPr lang="cs-CZ" sz="1100" dirty="0" smtClean="0">
                <a:solidFill>
                  <a:schemeClr val="tx1"/>
                </a:solidFill>
                <a:effectLst/>
              </a:rPr>
              <a:t>MICHAELSANDERS. </a:t>
            </a:r>
            <a:r>
              <a:rPr lang="cs-CZ" sz="1100" i="1" dirty="0" err="1" smtClean="0">
                <a:solidFill>
                  <a:schemeClr val="tx1"/>
                </a:solidFill>
                <a:effectLst/>
              </a:rPr>
              <a:t>Wikimedia</a:t>
            </a:r>
            <a:r>
              <a:rPr lang="cs-CZ" sz="1100" i="1" dirty="0" smtClean="0">
                <a:solidFill>
                  <a:schemeClr val="tx1"/>
                </a:solidFill>
                <a:effectLst/>
              </a:rPr>
              <a:t> </a:t>
            </a:r>
            <a:r>
              <a:rPr lang="cs-CZ" sz="1100" i="1" dirty="0" err="1" smtClean="0">
                <a:solidFill>
                  <a:schemeClr val="tx1"/>
                </a:solidFill>
                <a:effectLst/>
              </a:rPr>
              <a:t>Commons</a:t>
            </a:r>
            <a:r>
              <a:rPr lang="cs-CZ" sz="1100" dirty="0" smtClean="0">
                <a:solidFill>
                  <a:schemeClr val="tx1"/>
                </a:solidFill>
                <a:effectLst/>
              </a:rPr>
              <a:t> [online]. [cit. 15.1.2013]. Dostupný na WWW: http://commons.wikimedia.org/wiki/File:Anna_von_Schweidnitz.jpg </a:t>
            </a:r>
          </a:p>
          <a:p>
            <a:pPr algn="l"/>
            <a:r>
              <a:rPr lang="cs-CZ" sz="1100" dirty="0">
                <a:solidFill>
                  <a:schemeClr val="tx1"/>
                </a:solidFill>
              </a:rPr>
              <a:t>PISANELLO. </a:t>
            </a:r>
            <a:r>
              <a:rPr lang="cs-CZ" sz="1100" i="1" dirty="0" err="1">
                <a:solidFill>
                  <a:schemeClr val="tx1"/>
                </a:solidFill>
              </a:rPr>
              <a:t>Wikimedia</a:t>
            </a:r>
            <a:r>
              <a:rPr lang="cs-CZ" sz="1100" i="1" dirty="0">
                <a:solidFill>
                  <a:schemeClr val="tx1"/>
                </a:solidFill>
              </a:rPr>
              <a:t> </a:t>
            </a:r>
            <a:r>
              <a:rPr lang="cs-CZ" sz="1100" i="1" dirty="0" err="1">
                <a:solidFill>
                  <a:schemeClr val="tx1"/>
                </a:solidFill>
              </a:rPr>
              <a:t>Commons</a:t>
            </a:r>
            <a:r>
              <a:rPr lang="cs-CZ" sz="1100" dirty="0">
                <a:solidFill>
                  <a:schemeClr val="tx1"/>
                </a:solidFill>
              </a:rPr>
              <a:t> [online]. [cit. </a:t>
            </a:r>
            <a:r>
              <a:rPr lang="cs-CZ" sz="1100" dirty="0" smtClean="0">
                <a:solidFill>
                  <a:schemeClr val="tx1"/>
                </a:solidFill>
              </a:rPr>
              <a:t>15.1.2013]. </a:t>
            </a:r>
            <a:r>
              <a:rPr lang="cs-CZ" sz="1100" dirty="0">
                <a:solidFill>
                  <a:schemeClr val="tx1"/>
                </a:solidFill>
              </a:rPr>
              <a:t>Dostupný na WWW: http://en.wikipedia.org/wiki/File:Pisanello_024b.jpg </a:t>
            </a:r>
            <a:endParaRPr lang="cs-CZ" sz="1100" dirty="0" smtClean="0">
              <a:solidFill>
                <a:schemeClr val="tx1"/>
              </a:solidFill>
            </a:endParaRPr>
          </a:p>
          <a:p>
            <a:pPr algn="l"/>
            <a:r>
              <a:rPr lang="cs-CZ" sz="1100" dirty="0">
                <a:solidFill>
                  <a:schemeClr val="tx1"/>
                </a:solidFill>
              </a:rPr>
              <a:t>THUROCZ, Johannes. </a:t>
            </a:r>
            <a:r>
              <a:rPr lang="cs-CZ" sz="1100" i="1" dirty="0" err="1">
                <a:solidFill>
                  <a:schemeClr val="tx1"/>
                </a:solidFill>
              </a:rPr>
              <a:t>Wikimedia</a:t>
            </a:r>
            <a:r>
              <a:rPr lang="cs-CZ" sz="1100" i="1" dirty="0">
                <a:solidFill>
                  <a:schemeClr val="tx1"/>
                </a:solidFill>
              </a:rPr>
              <a:t> </a:t>
            </a:r>
            <a:r>
              <a:rPr lang="cs-CZ" sz="1100" i="1" dirty="0" err="1">
                <a:solidFill>
                  <a:schemeClr val="tx1"/>
                </a:solidFill>
              </a:rPr>
              <a:t>Commons</a:t>
            </a:r>
            <a:r>
              <a:rPr lang="cs-CZ" sz="1100" dirty="0">
                <a:solidFill>
                  <a:schemeClr val="tx1"/>
                </a:solidFill>
              </a:rPr>
              <a:t> [online]. [cit. </a:t>
            </a:r>
            <a:r>
              <a:rPr lang="cs-CZ" sz="1100" dirty="0" smtClean="0">
                <a:solidFill>
                  <a:schemeClr val="tx1"/>
                </a:solidFill>
              </a:rPr>
              <a:t>15.1.2013]. </a:t>
            </a:r>
            <a:r>
              <a:rPr lang="cs-CZ" sz="1100" dirty="0">
                <a:solidFill>
                  <a:schemeClr val="tx1"/>
                </a:solidFill>
              </a:rPr>
              <a:t>Dostupný na WWW: http://sk.wikipedia.org/wiki/S%C3%BAbor:M%C3%A1ria_Thur%C3%B3czy.jpg </a:t>
            </a:r>
            <a:endParaRPr lang="cs-CZ" sz="1100" dirty="0" smtClean="0">
              <a:solidFill>
                <a:schemeClr val="tx1"/>
              </a:solidFill>
            </a:endParaRPr>
          </a:p>
          <a:p>
            <a:pPr algn="l"/>
            <a:r>
              <a:rPr lang="cs-CZ" sz="1100" dirty="0">
                <a:solidFill>
                  <a:schemeClr val="tx1"/>
                </a:solidFill>
              </a:rPr>
              <a:t>KOLEKTIV AUTORŮ. </a:t>
            </a:r>
            <a:r>
              <a:rPr lang="cs-CZ" sz="1100" i="1" dirty="0">
                <a:solidFill>
                  <a:schemeClr val="tx1"/>
                </a:solidFill>
              </a:rPr>
              <a:t>Atlas světových dějin - 1. díl</a:t>
            </a:r>
            <a:r>
              <a:rPr lang="cs-CZ" sz="1100" dirty="0">
                <a:solidFill>
                  <a:schemeClr val="tx1"/>
                </a:solidFill>
              </a:rPr>
              <a:t>. Praha: Kartografie Praha, 2003, ISBN </a:t>
            </a:r>
            <a:r>
              <a:rPr lang="cs-CZ" sz="1100" dirty="0" smtClean="0">
                <a:solidFill>
                  <a:schemeClr val="tx1"/>
                </a:solidFill>
              </a:rPr>
              <a:t>80-7011-343-X</a:t>
            </a:r>
          </a:p>
          <a:p>
            <a:pPr algn="l"/>
            <a:r>
              <a:rPr lang="cs-CZ" sz="1100" dirty="0">
                <a:solidFill>
                  <a:schemeClr val="tx1"/>
                </a:solidFill>
              </a:rPr>
              <a:t>AUTOR NEUVEDEN. </a:t>
            </a:r>
            <a:r>
              <a:rPr lang="cs-CZ" sz="1100" i="1" dirty="0" err="1">
                <a:solidFill>
                  <a:schemeClr val="tx1"/>
                </a:solidFill>
              </a:rPr>
              <a:t>Wikimedia</a:t>
            </a:r>
            <a:r>
              <a:rPr lang="cs-CZ" sz="1100" i="1" dirty="0">
                <a:solidFill>
                  <a:schemeClr val="tx1"/>
                </a:solidFill>
              </a:rPr>
              <a:t> </a:t>
            </a:r>
            <a:r>
              <a:rPr lang="cs-CZ" sz="1100" i="1" dirty="0" err="1">
                <a:solidFill>
                  <a:schemeClr val="tx1"/>
                </a:solidFill>
              </a:rPr>
              <a:t>Commons</a:t>
            </a:r>
            <a:r>
              <a:rPr lang="cs-CZ" sz="1100" dirty="0">
                <a:solidFill>
                  <a:schemeClr val="tx1"/>
                </a:solidFill>
              </a:rPr>
              <a:t> [online]. [cit. </a:t>
            </a:r>
            <a:r>
              <a:rPr lang="cs-CZ" sz="1100" dirty="0" smtClean="0">
                <a:solidFill>
                  <a:schemeClr val="tx1"/>
                </a:solidFill>
              </a:rPr>
              <a:t>15.1.2013]. </a:t>
            </a:r>
            <a:r>
              <a:rPr lang="cs-CZ" sz="1100" dirty="0">
                <a:solidFill>
                  <a:schemeClr val="tx1"/>
                </a:solidFill>
              </a:rPr>
              <a:t>Dostupný na WWW: http://commons.wikimedia.org/wiki/File:Crown,_</a:t>
            </a:r>
            <a:r>
              <a:rPr lang="cs-CZ" sz="1100" dirty="0" smtClean="0">
                <a:solidFill>
                  <a:schemeClr val="tx1"/>
                </a:solidFill>
              </a:rPr>
              <a:t>Sword_and_Globus_Cruciger_of_Hungary2.jpg</a:t>
            </a:r>
          </a:p>
          <a:p>
            <a:pPr algn="l"/>
            <a:r>
              <a:rPr lang="en-US" sz="1100" dirty="0">
                <a:solidFill>
                  <a:schemeClr val="tx1"/>
                </a:solidFill>
              </a:rPr>
              <a:t>KABEL, Matthias. </a:t>
            </a:r>
            <a:r>
              <a:rPr lang="en-US" sz="1100" i="1" dirty="0">
                <a:solidFill>
                  <a:schemeClr val="tx1"/>
                </a:solidFill>
              </a:rPr>
              <a:t>Wikimedia Commons</a:t>
            </a:r>
            <a:r>
              <a:rPr lang="en-US" sz="1100" dirty="0">
                <a:solidFill>
                  <a:schemeClr val="tx1"/>
                </a:solidFill>
              </a:rPr>
              <a:t> [online]. [cit. </a:t>
            </a:r>
            <a:r>
              <a:rPr lang="cs-CZ" sz="1100" dirty="0" smtClean="0">
                <a:solidFill>
                  <a:schemeClr val="tx1"/>
                </a:solidFill>
              </a:rPr>
              <a:t>15</a:t>
            </a:r>
            <a:r>
              <a:rPr lang="en-US" sz="1100" dirty="0" smtClean="0">
                <a:solidFill>
                  <a:schemeClr val="tx1"/>
                </a:solidFill>
              </a:rPr>
              <a:t>.</a:t>
            </a:r>
            <a:r>
              <a:rPr lang="cs-CZ" sz="1100" dirty="0" smtClean="0">
                <a:solidFill>
                  <a:schemeClr val="tx1"/>
                </a:solidFill>
              </a:rPr>
              <a:t>1</a:t>
            </a:r>
            <a:r>
              <a:rPr lang="en-US" sz="1100" dirty="0" smtClean="0">
                <a:solidFill>
                  <a:schemeClr val="tx1"/>
                </a:solidFill>
              </a:rPr>
              <a:t>.201</a:t>
            </a:r>
            <a:r>
              <a:rPr lang="cs-CZ" sz="1100" dirty="0">
                <a:solidFill>
                  <a:schemeClr val="tx1"/>
                </a:solidFill>
              </a:rPr>
              <a:t>3</a:t>
            </a:r>
            <a:r>
              <a:rPr lang="en-US" sz="1100" dirty="0">
                <a:solidFill>
                  <a:schemeClr val="tx1"/>
                </a:solidFill>
              </a:rPr>
              <a:t>]. </a:t>
            </a:r>
            <a:r>
              <a:rPr lang="en-US" sz="1100" dirty="0" err="1">
                <a:solidFill>
                  <a:schemeClr val="tx1"/>
                </a:solidFill>
              </a:rPr>
              <a:t>Dostupný</a:t>
            </a:r>
            <a:r>
              <a:rPr lang="en-US" sz="1100" dirty="0">
                <a:solidFill>
                  <a:schemeClr val="tx1"/>
                </a:solidFill>
              </a:rPr>
              <a:t> </a:t>
            </a:r>
            <a:r>
              <a:rPr lang="en-US" sz="1100" dirty="0" err="1">
                <a:solidFill>
                  <a:schemeClr val="tx1"/>
                </a:solidFill>
              </a:rPr>
              <a:t>na</a:t>
            </a:r>
            <a:r>
              <a:rPr lang="en-US" sz="1100" dirty="0">
                <a:solidFill>
                  <a:schemeClr val="tx1"/>
                </a:solidFill>
              </a:rPr>
              <a:t> WWW: http://commons.wikimedia.org/wiki/File:Imperial_Crown_of_the_Holy_Roman_Empire_left.jpg </a:t>
            </a:r>
            <a:endParaRPr lang="cs-CZ" sz="1100" dirty="0" smtClean="0">
              <a:solidFill>
                <a:schemeClr val="tx1"/>
              </a:solidFill>
            </a:endParaRPr>
          </a:p>
          <a:p>
            <a:pPr algn="l"/>
            <a:r>
              <a:rPr lang="cs-CZ" sz="1100" dirty="0">
                <a:solidFill>
                  <a:schemeClr val="tx1"/>
                </a:solidFill>
              </a:rPr>
              <a:t>SAUBER, Wolfgang. </a:t>
            </a:r>
            <a:r>
              <a:rPr lang="cs-CZ" sz="1100" i="1" dirty="0" err="1">
                <a:solidFill>
                  <a:schemeClr val="tx1"/>
                </a:solidFill>
              </a:rPr>
              <a:t>Wikimedia</a:t>
            </a:r>
            <a:r>
              <a:rPr lang="cs-CZ" sz="1100" i="1" dirty="0">
                <a:solidFill>
                  <a:schemeClr val="tx1"/>
                </a:solidFill>
              </a:rPr>
              <a:t> </a:t>
            </a:r>
            <a:r>
              <a:rPr lang="cs-CZ" sz="1100" i="1" dirty="0" err="1">
                <a:solidFill>
                  <a:schemeClr val="tx1"/>
                </a:solidFill>
              </a:rPr>
              <a:t>Commons</a:t>
            </a:r>
            <a:r>
              <a:rPr lang="cs-CZ" sz="1100" dirty="0">
                <a:solidFill>
                  <a:schemeClr val="tx1"/>
                </a:solidFill>
              </a:rPr>
              <a:t> [online]. [cit. </a:t>
            </a:r>
            <a:r>
              <a:rPr lang="cs-CZ" sz="1100" dirty="0" smtClean="0">
                <a:solidFill>
                  <a:schemeClr val="tx1"/>
                </a:solidFill>
              </a:rPr>
              <a:t>15.1.2013]. </a:t>
            </a:r>
            <a:r>
              <a:rPr lang="cs-CZ" sz="1100" dirty="0">
                <a:solidFill>
                  <a:schemeClr val="tx1"/>
                </a:solidFill>
              </a:rPr>
              <a:t>Dostupný na WWW: http://commons.wikimedia.org/wiki/File:B%C3%B6hmen_Reichskleinodien_-_Krone_1.jpg </a:t>
            </a:r>
            <a:endParaRPr lang="cs-CZ" sz="1100" dirty="0" smtClean="0">
              <a:solidFill>
                <a:schemeClr val="tx1"/>
              </a:solidFill>
            </a:endParaRPr>
          </a:p>
          <a:p>
            <a:pPr algn="l"/>
            <a:r>
              <a:rPr lang="en-US" sz="1100" dirty="0">
                <a:solidFill>
                  <a:schemeClr val="tx1"/>
                </a:solidFill>
              </a:rPr>
              <a:t>UNKNOWN. </a:t>
            </a:r>
            <a:r>
              <a:rPr lang="en-US" sz="1100" i="1" dirty="0">
                <a:solidFill>
                  <a:schemeClr val="tx1"/>
                </a:solidFill>
              </a:rPr>
              <a:t>Wikimedia Commons</a:t>
            </a:r>
            <a:r>
              <a:rPr lang="en-US" sz="1100" dirty="0">
                <a:solidFill>
                  <a:schemeClr val="tx1"/>
                </a:solidFill>
              </a:rPr>
              <a:t> [online]. [cit. </a:t>
            </a:r>
            <a:r>
              <a:rPr lang="en-US" sz="1100" dirty="0" smtClean="0">
                <a:solidFill>
                  <a:schemeClr val="tx1"/>
                </a:solidFill>
              </a:rPr>
              <a:t>1</a:t>
            </a:r>
            <a:r>
              <a:rPr lang="cs-CZ" sz="1100" dirty="0" smtClean="0">
                <a:solidFill>
                  <a:schemeClr val="tx1"/>
                </a:solidFill>
              </a:rPr>
              <a:t>5</a:t>
            </a:r>
            <a:r>
              <a:rPr lang="en-US" sz="1100" dirty="0" smtClean="0">
                <a:solidFill>
                  <a:schemeClr val="tx1"/>
                </a:solidFill>
              </a:rPr>
              <a:t>.</a:t>
            </a:r>
            <a:r>
              <a:rPr lang="cs-CZ" sz="1100" dirty="0" smtClean="0">
                <a:solidFill>
                  <a:schemeClr val="tx1"/>
                </a:solidFill>
              </a:rPr>
              <a:t>1</a:t>
            </a:r>
            <a:r>
              <a:rPr lang="en-US" sz="1100" dirty="0" smtClean="0">
                <a:solidFill>
                  <a:schemeClr val="tx1"/>
                </a:solidFill>
              </a:rPr>
              <a:t>.201</a:t>
            </a:r>
            <a:r>
              <a:rPr lang="cs-CZ" sz="1100" dirty="0" smtClean="0">
                <a:solidFill>
                  <a:schemeClr val="tx1"/>
                </a:solidFill>
              </a:rPr>
              <a:t>3</a:t>
            </a:r>
            <a:r>
              <a:rPr lang="en-US" sz="1100" dirty="0" smtClean="0">
                <a:solidFill>
                  <a:schemeClr val="tx1"/>
                </a:solidFill>
              </a:rPr>
              <a:t>]. </a:t>
            </a:r>
            <a:r>
              <a:rPr lang="en-US" sz="1100" dirty="0" err="1">
                <a:solidFill>
                  <a:schemeClr val="tx1"/>
                </a:solidFill>
              </a:rPr>
              <a:t>Dostupný</a:t>
            </a:r>
            <a:r>
              <a:rPr lang="en-US" sz="1100" dirty="0">
                <a:solidFill>
                  <a:schemeClr val="tx1"/>
                </a:solidFill>
              </a:rPr>
              <a:t> </a:t>
            </a:r>
            <a:r>
              <a:rPr lang="en-US" sz="1100" dirty="0" err="1">
                <a:solidFill>
                  <a:schemeClr val="tx1"/>
                </a:solidFill>
              </a:rPr>
              <a:t>na</a:t>
            </a:r>
            <a:r>
              <a:rPr lang="en-US" sz="1100" dirty="0">
                <a:solidFill>
                  <a:schemeClr val="tx1"/>
                </a:solidFill>
              </a:rPr>
              <a:t> WWW: http://commons.wikimedia.org/wiki/File:Jo%C5%A1t_Lucembursk%C3%BD.jpg </a:t>
            </a:r>
            <a:endParaRPr lang="cs-CZ" sz="1100" dirty="0" smtClean="0">
              <a:solidFill>
                <a:schemeClr val="tx1"/>
              </a:solidFill>
            </a:endParaRPr>
          </a:p>
          <a:p>
            <a:pPr algn="l"/>
            <a:r>
              <a:rPr lang="cs-CZ" sz="1100" dirty="0">
                <a:solidFill>
                  <a:schemeClr val="tx1"/>
                </a:solidFill>
              </a:rPr>
              <a:t>AUTOR NEUVEDEN. </a:t>
            </a:r>
            <a:r>
              <a:rPr lang="cs-CZ" sz="1100" i="1" dirty="0" err="1">
                <a:solidFill>
                  <a:schemeClr val="tx1"/>
                </a:solidFill>
              </a:rPr>
              <a:t>Wikimedia</a:t>
            </a:r>
            <a:r>
              <a:rPr lang="cs-CZ" sz="1100" i="1" dirty="0">
                <a:solidFill>
                  <a:schemeClr val="tx1"/>
                </a:solidFill>
              </a:rPr>
              <a:t> </a:t>
            </a:r>
            <a:r>
              <a:rPr lang="cs-CZ" sz="1100" i="1" dirty="0" err="1">
                <a:solidFill>
                  <a:schemeClr val="tx1"/>
                </a:solidFill>
              </a:rPr>
              <a:t>Commons</a:t>
            </a:r>
            <a:r>
              <a:rPr lang="cs-CZ" sz="1100" dirty="0">
                <a:solidFill>
                  <a:schemeClr val="tx1"/>
                </a:solidFill>
              </a:rPr>
              <a:t> [online]. [cit. </a:t>
            </a:r>
            <a:r>
              <a:rPr lang="cs-CZ" sz="1100" dirty="0" smtClean="0">
                <a:solidFill>
                  <a:schemeClr val="tx1"/>
                </a:solidFill>
              </a:rPr>
              <a:t>15.1.2013]. </a:t>
            </a:r>
            <a:r>
              <a:rPr lang="cs-CZ" sz="1100" dirty="0">
                <a:solidFill>
                  <a:schemeClr val="tx1"/>
                </a:solidFill>
              </a:rPr>
              <a:t>Dostupný na WWW: http://en.wikipedia.org/wiki/File:Ruprecht_III_(Pfalz).jpg </a:t>
            </a:r>
            <a:endParaRPr lang="cs-CZ" sz="1100" dirty="0" smtClean="0">
              <a:solidFill>
                <a:schemeClr val="tx1"/>
              </a:solidFill>
            </a:endParaRPr>
          </a:p>
          <a:p>
            <a:pPr algn="l"/>
            <a:r>
              <a:rPr lang="cs-CZ" sz="1100" dirty="0">
                <a:solidFill>
                  <a:schemeClr val="tx1"/>
                </a:solidFill>
              </a:rPr>
              <a:t>MEISTER DER CHRONIK DES KONZILS VON KONSTANZ. </a:t>
            </a:r>
            <a:r>
              <a:rPr lang="cs-CZ" sz="1100" i="1" dirty="0" err="1">
                <a:solidFill>
                  <a:schemeClr val="tx1"/>
                </a:solidFill>
              </a:rPr>
              <a:t>Wikimedia</a:t>
            </a:r>
            <a:r>
              <a:rPr lang="cs-CZ" sz="1100" i="1" dirty="0">
                <a:solidFill>
                  <a:schemeClr val="tx1"/>
                </a:solidFill>
              </a:rPr>
              <a:t> </a:t>
            </a:r>
            <a:r>
              <a:rPr lang="cs-CZ" sz="1100" i="1" dirty="0" err="1">
                <a:solidFill>
                  <a:schemeClr val="tx1"/>
                </a:solidFill>
              </a:rPr>
              <a:t>Commons</a:t>
            </a:r>
            <a:r>
              <a:rPr lang="cs-CZ" sz="1100" dirty="0">
                <a:solidFill>
                  <a:schemeClr val="tx1"/>
                </a:solidFill>
              </a:rPr>
              <a:t> [online]. [cit. </a:t>
            </a:r>
            <a:r>
              <a:rPr lang="cs-CZ" sz="1100" dirty="0" smtClean="0">
                <a:solidFill>
                  <a:schemeClr val="tx1"/>
                </a:solidFill>
              </a:rPr>
              <a:t>15.1.2013]. </a:t>
            </a:r>
            <a:r>
              <a:rPr lang="cs-CZ" sz="1100" dirty="0">
                <a:solidFill>
                  <a:schemeClr val="tx1"/>
                </a:solidFill>
              </a:rPr>
              <a:t>Dostupný na WWW: http://commons.wikimedia.org/wiki/File:Barbara_of_Celje_-_</a:t>
            </a:r>
            <a:r>
              <a:rPr lang="cs-CZ" sz="1100" dirty="0" smtClean="0">
                <a:solidFill>
                  <a:schemeClr val="tx1"/>
                </a:solidFill>
              </a:rPr>
              <a:t>Meister_der_Chronik_des_Konzils_von_Konstanz_001.jpg</a:t>
            </a:r>
          </a:p>
          <a:p>
            <a:pPr algn="l"/>
            <a:r>
              <a:rPr lang="cs-CZ" sz="1100" dirty="0">
                <a:solidFill>
                  <a:schemeClr val="tx1"/>
                </a:solidFill>
              </a:rPr>
              <a:t>STEAKLEY, James. </a:t>
            </a:r>
            <a:r>
              <a:rPr lang="cs-CZ" sz="1100" i="1" dirty="0" err="1">
                <a:solidFill>
                  <a:schemeClr val="tx1"/>
                </a:solidFill>
              </a:rPr>
              <a:t>Wikimedia</a:t>
            </a:r>
            <a:r>
              <a:rPr lang="cs-CZ" sz="1100" i="1" dirty="0">
                <a:solidFill>
                  <a:schemeClr val="tx1"/>
                </a:solidFill>
              </a:rPr>
              <a:t> </a:t>
            </a:r>
            <a:r>
              <a:rPr lang="cs-CZ" sz="1100" i="1" dirty="0" err="1">
                <a:solidFill>
                  <a:schemeClr val="tx1"/>
                </a:solidFill>
              </a:rPr>
              <a:t>Commons</a:t>
            </a:r>
            <a:r>
              <a:rPr lang="cs-CZ" sz="1100" dirty="0">
                <a:solidFill>
                  <a:schemeClr val="tx1"/>
                </a:solidFill>
              </a:rPr>
              <a:t> [online]. [cit. </a:t>
            </a:r>
            <a:r>
              <a:rPr lang="cs-CZ" sz="1100" dirty="0" smtClean="0">
                <a:solidFill>
                  <a:schemeClr val="tx1"/>
                </a:solidFill>
              </a:rPr>
              <a:t>15.1.2013]. </a:t>
            </a:r>
            <a:r>
              <a:rPr lang="cs-CZ" sz="1100" dirty="0">
                <a:solidFill>
                  <a:schemeClr val="tx1"/>
                </a:solidFill>
              </a:rPr>
              <a:t>Dostupný na WWW: http://sk.wikipedia.org/wiki/S%C3%BAbor:Iron_Crown.JPG </a:t>
            </a:r>
            <a:endParaRPr lang="cs-CZ" sz="1100" dirty="0">
              <a:solidFill>
                <a:schemeClr val="tx1"/>
              </a:solidFill>
            </a:endParaRPr>
          </a:p>
          <a:p>
            <a:pPr algn="l"/>
            <a:endParaRPr lang="cs-CZ" sz="1100" dirty="0" smtClean="0">
              <a:solidFill>
                <a:schemeClr val="tx1"/>
              </a:solidFill>
            </a:endParaRPr>
          </a:p>
          <a:p>
            <a:pPr algn="l"/>
            <a:endParaRPr lang="cs-CZ" sz="1200" dirty="0" smtClean="0">
              <a:solidFill>
                <a:schemeClr val="tx1"/>
              </a:solidFill>
            </a:endParaRPr>
          </a:p>
          <a:p>
            <a:endParaRPr lang="cs-CZ" sz="1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9646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5002"/>
            <a:ext cx="7772400" cy="1102519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ZIKMUND LUCEMBURSKÝ</a:t>
            </a:r>
            <a:br>
              <a:rPr lang="cs-CZ" dirty="0" smtClean="0">
                <a:solidFill>
                  <a:srgbClr val="FFFF00"/>
                </a:solidFill>
              </a:rPr>
            </a:br>
            <a:r>
              <a:rPr lang="cs-CZ" dirty="0" smtClean="0">
                <a:solidFill>
                  <a:schemeClr val="bg1"/>
                </a:solidFill>
              </a:rPr>
              <a:t>ZDROJE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0" y="1059582"/>
            <a:ext cx="9144000" cy="4248472"/>
          </a:xfrm>
        </p:spPr>
        <p:txBody>
          <a:bodyPr>
            <a:normAutofit/>
          </a:bodyPr>
          <a:lstStyle/>
          <a:p>
            <a:pPr algn="l"/>
            <a:r>
              <a:rPr lang="cs-CZ" sz="1100" dirty="0">
                <a:solidFill>
                  <a:schemeClr val="tx1"/>
                </a:solidFill>
              </a:rPr>
              <a:t>AUTOR NEUVEDEN. </a:t>
            </a:r>
            <a:r>
              <a:rPr lang="cs-CZ" sz="1100" i="1" dirty="0" err="1">
                <a:solidFill>
                  <a:schemeClr val="tx1"/>
                </a:solidFill>
              </a:rPr>
              <a:t>Wikimedia</a:t>
            </a:r>
            <a:r>
              <a:rPr lang="cs-CZ" sz="1100" i="1" dirty="0">
                <a:solidFill>
                  <a:schemeClr val="tx1"/>
                </a:solidFill>
              </a:rPr>
              <a:t> </a:t>
            </a:r>
            <a:r>
              <a:rPr lang="cs-CZ" sz="1100" i="1" dirty="0" err="1">
                <a:solidFill>
                  <a:schemeClr val="tx1"/>
                </a:solidFill>
              </a:rPr>
              <a:t>Commons</a:t>
            </a:r>
            <a:r>
              <a:rPr lang="cs-CZ" sz="1100" dirty="0">
                <a:solidFill>
                  <a:schemeClr val="tx1"/>
                </a:solidFill>
              </a:rPr>
              <a:t> [online]. [cit. </a:t>
            </a:r>
            <a:r>
              <a:rPr lang="cs-CZ" sz="1100" dirty="0" smtClean="0">
                <a:solidFill>
                  <a:schemeClr val="tx1"/>
                </a:solidFill>
              </a:rPr>
              <a:t>15.1.2013</a:t>
            </a:r>
            <a:r>
              <a:rPr lang="cs-CZ" sz="1100" dirty="0">
                <a:solidFill>
                  <a:schemeClr val="tx1"/>
                </a:solidFill>
              </a:rPr>
              <a:t>]. Dostupný na WWW: http://commons.wikimedia.org/wiki/File:Johannes_XXIII_Gegenpapst.jpg  </a:t>
            </a:r>
          </a:p>
          <a:p>
            <a:pPr algn="l"/>
            <a:r>
              <a:rPr lang="cs-CZ" sz="1100" dirty="0">
                <a:solidFill>
                  <a:schemeClr val="tx1"/>
                </a:solidFill>
              </a:rPr>
              <a:t>SEGUR, </a:t>
            </a:r>
            <a:r>
              <a:rPr lang="cs-CZ" sz="1100" dirty="0" err="1">
                <a:solidFill>
                  <a:schemeClr val="tx1"/>
                </a:solidFill>
              </a:rPr>
              <a:t>Henri</a:t>
            </a:r>
            <a:r>
              <a:rPr lang="cs-CZ" sz="1100" dirty="0">
                <a:solidFill>
                  <a:schemeClr val="tx1"/>
                </a:solidFill>
              </a:rPr>
              <a:t>. </a:t>
            </a:r>
            <a:r>
              <a:rPr lang="cs-CZ" sz="1100" i="1" dirty="0" err="1">
                <a:solidFill>
                  <a:schemeClr val="tx1"/>
                </a:solidFill>
              </a:rPr>
              <a:t>Wikimedia</a:t>
            </a:r>
            <a:r>
              <a:rPr lang="cs-CZ" sz="1100" i="1" dirty="0">
                <a:solidFill>
                  <a:schemeClr val="tx1"/>
                </a:solidFill>
              </a:rPr>
              <a:t> </a:t>
            </a:r>
            <a:r>
              <a:rPr lang="cs-CZ" sz="1100" i="1" dirty="0" err="1">
                <a:solidFill>
                  <a:schemeClr val="tx1"/>
                </a:solidFill>
              </a:rPr>
              <a:t>Commons</a:t>
            </a:r>
            <a:r>
              <a:rPr lang="cs-CZ" sz="1100" dirty="0">
                <a:solidFill>
                  <a:schemeClr val="tx1"/>
                </a:solidFill>
              </a:rPr>
              <a:t> [online]. [cit. </a:t>
            </a:r>
            <a:r>
              <a:rPr lang="cs-CZ" sz="1100" dirty="0" smtClean="0">
                <a:solidFill>
                  <a:schemeClr val="tx1"/>
                </a:solidFill>
              </a:rPr>
              <a:t>15.1.2013</a:t>
            </a:r>
            <a:r>
              <a:rPr lang="cs-CZ" sz="1100" dirty="0">
                <a:solidFill>
                  <a:schemeClr val="tx1"/>
                </a:solidFill>
              </a:rPr>
              <a:t>]. Dostupný na WWW: http://en.wikipedia.org/wiki/File:Pape_avignon_benoit13.jpg </a:t>
            </a:r>
          </a:p>
          <a:p>
            <a:pPr algn="l"/>
            <a:r>
              <a:rPr lang="cs-CZ" sz="1100" dirty="0">
                <a:solidFill>
                  <a:schemeClr val="tx1"/>
                </a:solidFill>
              </a:rPr>
              <a:t>AUTOR NEUVEDEN. </a:t>
            </a:r>
            <a:r>
              <a:rPr lang="cs-CZ" sz="1100" i="1" dirty="0" err="1">
                <a:solidFill>
                  <a:schemeClr val="tx1"/>
                </a:solidFill>
              </a:rPr>
              <a:t>Wikimedia</a:t>
            </a:r>
            <a:r>
              <a:rPr lang="cs-CZ" sz="1100" i="1" dirty="0">
                <a:solidFill>
                  <a:schemeClr val="tx1"/>
                </a:solidFill>
              </a:rPr>
              <a:t> </a:t>
            </a:r>
            <a:r>
              <a:rPr lang="cs-CZ" sz="1100" i="1" dirty="0" err="1">
                <a:solidFill>
                  <a:schemeClr val="tx1"/>
                </a:solidFill>
              </a:rPr>
              <a:t>Commons</a:t>
            </a:r>
            <a:r>
              <a:rPr lang="cs-CZ" sz="1100" dirty="0">
                <a:solidFill>
                  <a:schemeClr val="tx1"/>
                </a:solidFill>
              </a:rPr>
              <a:t> [online]. [</a:t>
            </a:r>
            <a:r>
              <a:rPr lang="cs-CZ" sz="1100" dirty="0" smtClean="0">
                <a:solidFill>
                  <a:schemeClr val="tx1"/>
                </a:solidFill>
              </a:rPr>
              <a:t>cit.15.1.2013</a:t>
            </a:r>
            <a:r>
              <a:rPr lang="cs-CZ" sz="1100" dirty="0">
                <a:solidFill>
                  <a:schemeClr val="tx1"/>
                </a:solidFill>
              </a:rPr>
              <a:t>]. Dostupný na WWW: http://</a:t>
            </a:r>
            <a:r>
              <a:rPr lang="cs-CZ" sz="1100" dirty="0" smtClean="0">
                <a:solidFill>
                  <a:schemeClr val="tx1"/>
                </a:solidFill>
              </a:rPr>
              <a:t>en.wikipedia.org/wiki/File:Gregory_xii.jpg</a:t>
            </a:r>
          </a:p>
          <a:p>
            <a:pPr algn="l"/>
            <a:r>
              <a:rPr lang="cs-CZ" sz="1100" dirty="0">
                <a:solidFill>
                  <a:schemeClr val="tx1"/>
                </a:solidFill>
              </a:rPr>
              <a:t>AUTOR NEUVEDEN. </a:t>
            </a:r>
            <a:r>
              <a:rPr lang="cs-CZ" sz="1100" i="1" dirty="0" err="1">
                <a:solidFill>
                  <a:schemeClr val="tx1"/>
                </a:solidFill>
              </a:rPr>
              <a:t>Wikiímedia</a:t>
            </a:r>
            <a:r>
              <a:rPr lang="cs-CZ" sz="1100" i="1" dirty="0">
                <a:solidFill>
                  <a:schemeClr val="tx1"/>
                </a:solidFill>
              </a:rPr>
              <a:t> </a:t>
            </a:r>
            <a:r>
              <a:rPr lang="cs-CZ" sz="1100" i="1" dirty="0" err="1">
                <a:solidFill>
                  <a:schemeClr val="tx1"/>
                </a:solidFill>
              </a:rPr>
              <a:t>Commons</a:t>
            </a:r>
            <a:r>
              <a:rPr lang="cs-CZ" sz="1100" dirty="0">
                <a:solidFill>
                  <a:schemeClr val="tx1"/>
                </a:solidFill>
              </a:rPr>
              <a:t> [online]. [cit. </a:t>
            </a:r>
            <a:r>
              <a:rPr lang="cs-CZ" sz="1100" dirty="0" smtClean="0">
                <a:solidFill>
                  <a:schemeClr val="tx1"/>
                </a:solidFill>
              </a:rPr>
              <a:t>15.1.2013</a:t>
            </a:r>
            <a:r>
              <a:rPr lang="cs-CZ" sz="1100" dirty="0">
                <a:solidFill>
                  <a:schemeClr val="tx1"/>
                </a:solidFill>
              </a:rPr>
              <a:t>]. Dostupný na WWW: http://commons.wikimedia.org/wiki/File:Jan_Hus_2.jpg </a:t>
            </a:r>
            <a:endParaRPr lang="cs-CZ" sz="1100" dirty="0" smtClean="0">
              <a:solidFill>
                <a:schemeClr val="tx1"/>
              </a:solidFill>
            </a:endParaRPr>
          </a:p>
          <a:p>
            <a:pPr algn="l"/>
            <a:r>
              <a:rPr lang="cs-CZ" sz="1100" dirty="0">
                <a:solidFill>
                  <a:schemeClr val="tx1"/>
                </a:solidFill>
              </a:rPr>
              <a:t>AUTOR NEUVEDEN. </a:t>
            </a:r>
            <a:r>
              <a:rPr lang="cs-CZ" sz="1100" i="1" dirty="0" err="1">
                <a:solidFill>
                  <a:schemeClr val="tx1"/>
                </a:solidFill>
              </a:rPr>
              <a:t>Wikimedia</a:t>
            </a:r>
            <a:r>
              <a:rPr lang="cs-CZ" sz="1100" i="1" dirty="0">
                <a:solidFill>
                  <a:schemeClr val="tx1"/>
                </a:solidFill>
              </a:rPr>
              <a:t> </a:t>
            </a:r>
            <a:r>
              <a:rPr lang="cs-CZ" sz="1100" i="1" dirty="0" err="1">
                <a:solidFill>
                  <a:schemeClr val="tx1"/>
                </a:solidFill>
              </a:rPr>
              <a:t>Commons</a:t>
            </a:r>
            <a:r>
              <a:rPr lang="cs-CZ" sz="1100" dirty="0">
                <a:solidFill>
                  <a:schemeClr val="tx1"/>
                </a:solidFill>
              </a:rPr>
              <a:t> [online]. [cit. </a:t>
            </a:r>
            <a:r>
              <a:rPr lang="cs-CZ" sz="1100" dirty="0" smtClean="0">
                <a:solidFill>
                  <a:schemeClr val="tx1"/>
                </a:solidFill>
              </a:rPr>
              <a:t>15.1.2013]. </a:t>
            </a:r>
            <a:r>
              <a:rPr lang="cs-CZ" sz="1100" dirty="0">
                <a:solidFill>
                  <a:schemeClr val="tx1"/>
                </a:solidFill>
              </a:rPr>
              <a:t>Dostupný na WWW: http://af.wikipedia.org/wiki/L%C3%AAer:Martin_V.jpg </a:t>
            </a:r>
          </a:p>
          <a:p>
            <a:pPr algn="l"/>
            <a:endParaRPr lang="cs-CZ" sz="1100" dirty="0">
              <a:solidFill>
                <a:schemeClr val="tx1"/>
              </a:solidFill>
            </a:endParaRPr>
          </a:p>
          <a:p>
            <a:pPr algn="l"/>
            <a:endParaRPr lang="cs-CZ" sz="1100" dirty="0" smtClean="0">
              <a:solidFill>
                <a:schemeClr val="tx1"/>
              </a:solidFill>
            </a:endParaRPr>
          </a:p>
          <a:p>
            <a:endParaRPr lang="cs-CZ" sz="1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0697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1145</TotalTime>
  <Words>2685</Words>
  <Application>Microsoft Office PowerPoint</Application>
  <PresentationFormat>Předvádění na obrazovce (16:9)</PresentationFormat>
  <Paragraphs>194</Paragraphs>
  <Slides>24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24</vt:i4>
      </vt:variant>
    </vt:vector>
  </HeadingPairs>
  <TitlesOfParts>
    <vt:vector size="25" baseType="lpstr">
      <vt:lpstr>Motiv systému Office</vt:lpstr>
      <vt:lpstr>Prezentace aplikace PowerPoint</vt:lpstr>
      <vt:lpstr>ZIKMUND LUCEMBURSKÝ</vt:lpstr>
      <vt:lpstr>ZIKMUND LUCEMBURSKÝ PŘEDSTAVENÍ OSOBNOSTI</vt:lpstr>
      <vt:lpstr>ZIKMUND LUCEMBURSKÝ RODOVÉ POMĚRY</vt:lpstr>
      <vt:lpstr>ZIKMUND LUCEMBURSKÝ PŘEDKOVÉ NA ČESKÉM TRŮNU</vt:lpstr>
      <vt:lpstr>ZIKMUND LUCEMBURSKÝ PŘED NÁSTUPEM NA TRŮN</vt:lpstr>
      <vt:lpstr>ZIKMUND LUCEMBURSKÝ ZISK UHERSKÉ KORUNY</vt:lpstr>
      <vt:lpstr>ZIKMUND LUCEMBURSKÝ MILOSTNÁ VSUVKA</vt:lpstr>
      <vt:lpstr>ZIKMUND LUCEMBURSKÝ ZISK ŘÍŠSKÉ KORUNY</vt:lpstr>
      <vt:lpstr>ZIKMUND LUCEMBURSKÝ ZISK ŘÍŠSKÉ KORUNY</vt:lpstr>
      <vt:lpstr>ZIKMUND LUCEMBURSKÝ ZISK ŘÍŠSKÉ KORUNY</vt:lpstr>
      <vt:lpstr>ZIKMUND LUCEMBURSKÝ ZISK ČESKÉ KORUNY</vt:lpstr>
      <vt:lpstr>ZIKMUND LUCEMBURSKÝ ZISK ČESKÉ KORUNY</vt:lpstr>
      <vt:lpstr>ZIKMUND LUCEMBURSKÝ ZISK LOMBARDSKÉ KORUNY</vt:lpstr>
      <vt:lpstr>ZIKMUND LUCEMBURSKÝ ZIKMUNDOVY KORUNY</vt:lpstr>
      <vt:lpstr>ZIKMUND LUCEMBURSKÝ ZIKMUND A KOSTNICKÝ KONCIL</vt:lpstr>
      <vt:lpstr>ZIKMUND LUCEMBURSKÝ ZIKMUND A KOSTNICKÝ KONCIL</vt:lpstr>
      <vt:lpstr>ZIKMUND LUCEMBURSKÝ ZIKMUND A KOSTNICKÝ KONCIL</vt:lpstr>
      <vt:lpstr>ZIKMUND LUCEMBURSKÝ ZIKMUND A KOSTNICKÝ KONCIL</vt:lpstr>
      <vt:lpstr>ZIKMUND LUCEMBURSKÝ ZIKMUND A KOSTNICKÝ KONCIL</vt:lpstr>
      <vt:lpstr>ZIKMUND LUCEMBURSKÝ KONEC LUCEMBURKŮ V ČECHÁCH</vt:lpstr>
      <vt:lpstr>ZIKMUND LUCEMBURSKÝ </vt:lpstr>
      <vt:lpstr>ZIKMUND LUCEMBURSKÝ ZDROJE</vt:lpstr>
      <vt:lpstr>ZIKMUND LUCEMBURSKÝ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ZIKMUND LUCEMBURSKÝ</dc:title>
  <dc:creator>Dušan</dc:creator>
  <cp:lastModifiedBy>Dušan</cp:lastModifiedBy>
  <cp:revision>107</cp:revision>
  <dcterms:created xsi:type="dcterms:W3CDTF">2014-04-14T12:28:40Z</dcterms:created>
  <dcterms:modified xsi:type="dcterms:W3CDTF">2014-04-16T21:10:32Z</dcterms:modified>
</cp:coreProperties>
</file>