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2" r:id="rId3"/>
    <p:sldId id="258" r:id="rId4"/>
    <p:sldId id="263" r:id="rId5"/>
    <p:sldId id="259" r:id="rId6"/>
    <p:sldId id="264" r:id="rId7"/>
    <p:sldId id="260" r:id="rId8"/>
    <p:sldId id="257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93771F-2AA8-477C-AF91-FBA433971A5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9A9D02-57B9-4DC8-B19B-0782EC54E6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9561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9A9D02-57B9-4DC8-B19B-0782EC54E6E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9A9D02-57B9-4DC8-B19B-0782EC54E6E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9A9D02-57B9-4DC8-B19B-0782EC54E6E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9A9D02-57B9-4DC8-B19B-0782EC54E6E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9A9D02-57B9-4DC8-B19B-0782EC54E6E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9A9D02-57B9-4DC8-B19B-0782EC54E6E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9A9D02-57B9-4DC8-B19B-0782EC54E6E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9A9D02-57B9-4DC8-B19B-0782EC54E6E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9A9D02-57B9-4DC8-B19B-0782EC54E6E1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776E-5AC6-4066-A602-FB420CADE4A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E18D0-11D5-48B5-9EE7-BF99ECBAD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776E-5AC6-4066-A602-FB420CADE4A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E18D0-11D5-48B5-9EE7-BF99ECBAD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776E-5AC6-4066-A602-FB420CADE4A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E18D0-11D5-48B5-9EE7-BF99ECBAD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776E-5AC6-4066-A602-FB420CADE4A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E18D0-11D5-48B5-9EE7-BF99ECBAD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776E-5AC6-4066-A602-FB420CADE4A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E18D0-11D5-48B5-9EE7-BF99ECBAD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776E-5AC6-4066-A602-FB420CADE4A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E18D0-11D5-48B5-9EE7-BF99ECBAD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776E-5AC6-4066-A602-FB420CADE4A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E18D0-11D5-48B5-9EE7-BF99ECBAD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776E-5AC6-4066-A602-FB420CADE4A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E18D0-11D5-48B5-9EE7-BF99ECBAD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776E-5AC6-4066-A602-FB420CADE4A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65E18D0-11D5-48B5-9EE7-BF99ECBAD6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776E-5AC6-4066-A602-FB420CADE4A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E18D0-11D5-48B5-9EE7-BF99ECBAD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6776E-5AC6-4066-A602-FB420CADE4A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E18D0-11D5-48B5-9EE7-BF99ECBAD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9E6776E-5AC6-4066-A602-FB420CADE4A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65E18D0-11D5-48B5-9EE7-BF99ECBAD6B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685800" y="6453336"/>
            <a:ext cx="3670176" cy="720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371600" y="6525344"/>
            <a:ext cx="4352528" cy="7200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6672"/>
            <a:ext cx="6264696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5244832"/>
              </p:ext>
            </p:extLst>
          </p:nvPr>
        </p:nvGraphicFramePr>
        <p:xfrm>
          <a:off x="611560" y="2276870"/>
          <a:ext cx="7128792" cy="37227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913352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8175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21.3.2012</a:t>
                      </a:r>
                    </a:p>
                  </a:txBody>
                  <a:tcPr/>
                </a:tc>
              </a:tr>
              <a:tr h="58175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VY_32_INOVACE_17_DĚJEPIS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8175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Středověk – Doba Rudolfa II.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8175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Rudolfa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Doba vlády</a:t>
            </a:r>
            <a:r>
              <a:rPr lang="cs-CZ" dirty="0" smtClean="0"/>
              <a:t>: 1576-1611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Tituly</a:t>
            </a:r>
            <a:r>
              <a:rPr lang="cs-CZ" dirty="0" smtClean="0"/>
              <a:t>: král uherský, český, císař římský</a:t>
            </a:r>
          </a:p>
          <a:p>
            <a:pPr>
              <a:buNone/>
            </a:pPr>
            <a:r>
              <a:rPr lang="cs-CZ" dirty="0" smtClean="0"/>
              <a:t>O svoji vládu se musel podělit s bratrem Matyášem, od roku 1608 vládl pouze v Čechách, Lužici a Slezsku.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Sídelní město</a:t>
            </a:r>
            <a:r>
              <a:rPr lang="cs-CZ" dirty="0" smtClean="0"/>
              <a:t>: Praha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Rudolf II.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Milena\Desktop\Hans_von_Aachen_0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844824"/>
            <a:ext cx="3752850" cy="4608513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u="sng" dirty="0" smtClean="0"/>
              <a:t>Charakter vlády:</a:t>
            </a:r>
          </a:p>
          <a:p>
            <a:pPr>
              <a:buNone/>
            </a:pPr>
            <a:r>
              <a:rPr lang="cs-CZ" dirty="0" smtClean="0"/>
              <a:t>-  podporoval umění, sbíral obrazy(</a:t>
            </a:r>
            <a:r>
              <a:rPr lang="cs-CZ" dirty="0" err="1" smtClean="0"/>
              <a:t>Tizian</a:t>
            </a:r>
            <a:r>
              <a:rPr lang="cs-CZ" dirty="0" smtClean="0"/>
              <a:t>, </a:t>
            </a:r>
            <a:r>
              <a:rPr lang="cs-CZ" dirty="0" err="1" smtClean="0"/>
              <a:t>Raffael</a:t>
            </a:r>
            <a:r>
              <a:rPr lang="cs-CZ" dirty="0" smtClean="0"/>
              <a:t>, </a:t>
            </a:r>
            <a:r>
              <a:rPr lang="cs-CZ" dirty="0" err="1" smtClean="0"/>
              <a:t>Leonardo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Vinci,….)</a:t>
            </a:r>
          </a:p>
          <a:p>
            <a:pPr>
              <a:buNone/>
            </a:pPr>
            <a:r>
              <a:rPr lang="cs-CZ" dirty="0" smtClean="0"/>
              <a:t>-  zval do Prahy umělce </a:t>
            </a:r>
          </a:p>
          <a:p>
            <a:pPr>
              <a:buNone/>
            </a:pPr>
            <a:r>
              <a:rPr lang="cs-CZ" dirty="0" smtClean="0"/>
              <a:t>-   vytvořil velké sbírky na Pražském hradě</a:t>
            </a:r>
          </a:p>
          <a:p>
            <a:pPr>
              <a:buNone/>
            </a:pPr>
            <a:r>
              <a:rPr lang="cs-CZ" dirty="0" smtClean="0"/>
              <a:t>-   podporoval alchymii, astronomii a matematiku</a:t>
            </a:r>
          </a:p>
          <a:p>
            <a:pPr>
              <a:buNone/>
            </a:pPr>
            <a:r>
              <a:rPr lang="cs-CZ" dirty="0" smtClean="0"/>
              <a:t>-  v Praze pobývali alchymista E. </a:t>
            </a:r>
            <a:r>
              <a:rPr lang="cs-CZ" smtClean="0"/>
              <a:t>Kelly</a:t>
            </a:r>
            <a:r>
              <a:rPr lang="cs-CZ" dirty="0" smtClean="0"/>
              <a:t>, hvězdáři Tycho de Brahe, J. </a:t>
            </a:r>
            <a:r>
              <a:rPr lang="cs-CZ" dirty="0" err="1" smtClean="0"/>
              <a:t>Kepler</a:t>
            </a:r>
            <a:r>
              <a:rPr lang="cs-CZ" dirty="0" smtClean="0"/>
              <a:t>,……</a:t>
            </a:r>
          </a:p>
          <a:p>
            <a:pPr>
              <a:buNone/>
            </a:pPr>
            <a:r>
              <a:rPr lang="cs-CZ" dirty="0" smtClean="0"/>
              <a:t>-  Jan </a:t>
            </a:r>
            <a:r>
              <a:rPr lang="cs-CZ" dirty="0" err="1" smtClean="0"/>
              <a:t>Jesenius</a:t>
            </a:r>
            <a:r>
              <a:rPr lang="cs-CZ" dirty="0" smtClean="0"/>
              <a:t> provedl v Praze v roce 1600</a:t>
            </a:r>
          </a:p>
          <a:p>
            <a:pPr>
              <a:buNone/>
            </a:pPr>
            <a:r>
              <a:rPr lang="cs-CZ" dirty="0" smtClean="0"/>
              <a:t>    první veřejnou pitvu</a:t>
            </a:r>
          </a:p>
          <a:p>
            <a:pPr>
              <a:buNone/>
            </a:pPr>
            <a:r>
              <a:rPr lang="cs-CZ" dirty="0" smtClean="0"/>
              <a:t>-   S dobou Rudolfa II. je spjata konstrukce </a:t>
            </a:r>
            <a:r>
              <a:rPr lang="cs-CZ" dirty="0" err="1" smtClean="0"/>
              <a:t>Goléma</a:t>
            </a:r>
            <a:r>
              <a:rPr lang="cs-CZ" dirty="0" smtClean="0"/>
              <a:t>. Podle pověsti ho sestrojil </a:t>
            </a:r>
            <a:r>
              <a:rPr lang="cs-CZ" dirty="0" err="1" smtClean="0"/>
              <a:t>Jehúda</a:t>
            </a:r>
            <a:r>
              <a:rPr lang="cs-CZ" dirty="0" smtClean="0"/>
              <a:t> L“</a:t>
            </a:r>
            <a:r>
              <a:rPr lang="cs-CZ" dirty="0" err="1" smtClean="0"/>
              <a:t>ow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Rudolf II. od malíře </a:t>
            </a:r>
            <a:r>
              <a:rPr lang="cs-CZ" sz="2800" dirty="0" err="1" smtClean="0"/>
              <a:t>Arcimbolda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Milena\Desktop\488px-Arcimboldovertemn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1988840"/>
            <a:ext cx="3312368" cy="439248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 Čechách sílil katolicismus, proto se vytváří stavovská opozice. </a:t>
            </a:r>
          </a:p>
          <a:p>
            <a:pPr>
              <a:buNone/>
            </a:pPr>
            <a:r>
              <a:rPr lang="cs-CZ" dirty="0" smtClean="0"/>
              <a:t>Roku 1609 vydal Rudolf II. Majestát = </a:t>
            </a:r>
          </a:p>
          <a:p>
            <a:pPr>
              <a:buNone/>
            </a:pPr>
            <a:r>
              <a:rPr lang="cs-CZ" dirty="0" smtClean="0"/>
              <a:t>listina, která potvrzovala náboženskou svobodu.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Úkoly</a:t>
            </a:r>
            <a:r>
              <a:rPr lang="cs-CZ" dirty="0" smtClean="0"/>
              <a:t>:</a:t>
            </a:r>
          </a:p>
          <a:p>
            <a:pPr marL="514350" indent="-514350">
              <a:buNone/>
            </a:pPr>
            <a:r>
              <a:rPr lang="cs-CZ" dirty="0" smtClean="0"/>
              <a:t>1.    Zjisti, co je Česká konfese.</a:t>
            </a:r>
          </a:p>
          <a:p>
            <a:pPr marL="514350" indent="-514350">
              <a:buNone/>
            </a:pPr>
            <a:r>
              <a:rPr lang="cs-CZ" dirty="0" smtClean="0"/>
              <a:t>2.   Vyhledej ve </a:t>
            </a:r>
            <a:r>
              <a:rPr lang="cs-CZ" dirty="0" err="1" smtClean="0"/>
              <a:t>Wikipedii</a:t>
            </a:r>
            <a:r>
              <a:rPr lang="cs-CZ" dirty="0" smtClean="0"/>
              <a:t>, co je to </a:t>
            </a:r>
            <a:r>
              <a:rPr lang="cs-CZ" dirty="0" err="1" smtClean="0"/>
              <a:t>Codex</a:t>
            </a:r>
            <a:r>
              <a:rPr lang="cs-CZ" dirty="0" smtClean="0"/>
              <a:t> </a:t>
            </a:r>
            <a:r>
              <a:rPr lang="cs-CZ" dirty="0" err="1" smtClean="0"/>
              <a:t>gigas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3.   Zjisti, jaký byl osud Rudolfových sbírek.</a:t>
            </a:r>
          </a:p>
          <a:p>
            <a:pPr marL="514350" indent="-514350"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Do Rudolfovy sbírky patřil také </a:t>
            </a:r>
            <a:r>
              <a:rPr lang="cs-CZ" sz="2800" dirty="0" err="1" smtClean="0"/>
              <a:t>Codex</a:t>
            </a:r>
            <a:r>
              <a:rPr lang="cs-CZ" sz="2800" dirty="0" smtClean="0"/>
              <a:t> </a:t>
            </a:r>
            <a:r>
              <a:rPr lang="cs-CZ" sz="2800" dirty="0" err="1" smtClean="0"/>
              <a:t>gigas</a:t>
            </a:r>
            <a:r>
              <a:rPr lang="cs-CZ" sz="2800" dirty="0" smtClean="0"/>
              <a:t>.</a:t>
            </a:r>
            <a:br>
              <a:rPr lang="cs-CZ" sz="2800" dirty="0" smtClean="0"/>
            </a:b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Milena\Desktop\300px-Devil_codex_Giga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628800"/>
            <a:ext cx="5472608" cy="460851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Citace:</a:t>
            </a:r>
          </a:p>
          <a:p>
            <a:pPr>
              <a:buNone/>
            </a:pPr>
            <a:r>
              <a:rPr lang="cs-CZ" dirty="0" smtClean="0"/>
              <a:t>Soubor:Hans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Aachen</a:t>
            </a:r>
            <a:r>
              <a:rPr lang="cs-CZ" dirty="0" smtClean="0"/>
              <a:t> 003.jpg.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25.8. 2008 [cit. 2012-01-02]. Dostupné z WWW: &lt;http://cs.wikipedia.org/wiki/Soubor:Hans_von_Aachen_003.jpg&gt;.</a:t>
            </a:r>
          </a:p>
          <a:p>
            <a:pPr>
              <a:buNone/>
            </a:pPr>
            <a:r>
              <a:rPr lang="cs-CZ" dirty="0" smtClean="0"/>
              <a:t>Soubor:</a:t>
            </a:r>
            <a:r>
              <a:rPr lang="cs-CZ" dirty="0" err="1" smtClean="0"/>
              <a:t>Arcimboldovertemnus.jpeg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12.11. 2009 [cit. 2012-01-02]. Dostupné z WWW: &lt;http://cs.wikipedia.org/wiki/Soubor:Arcimboldovertemnus.jpeg&gt;.</a:t>
            </a:r>
          </a:p>
          <a:p>
            <a:pPr>
              <a:buNone/>
            </a:pPr>
            <a:r>
              <a:rPr lang="cs-CZ" dirty="0" smtClean="0"/>
              <a:t>Soubor:</a:t>
            </a:r>
            <a:r>
              <a:rPr lang="cs-CZ" dirty="0" err="1" smtClean="0"/>
              <a:t>Devil</a:t>
            </a:r>
            <a:r>
              <a:rPr lang="cs-CZ" dirty="0" smtClean="0"/>
              <a:t> </a:t>
            </a:r>
            <a:r>
              <a:rPr lang="cs-CZ" dirty="0" err="1" smtClean="0"/>
              <a:t>codex</a:t>
            </a:r>
            <a:r>
              <a:rPr lang="cs-CZ" dirty="0" smtClean="0"/>
              <a:t> </a:t>
            </a:r>
            <a:r>
              <a:rPr lang="cs-CZ" dirty="0" err="1" smtClean="0"/>
              <a:t>Gigas.jpg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8.7. 2005 [cit. 2012-01-02]. Dostupné z WWW: &lt;http://cs.wikipedia.org/wiki/Soubor:Devil_codex_Gigas.jpg&gt;.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se seznámí s dobou vlády Rudolfa II.. Uvědomí si význam této doby na kulturní a politický vývoj v Čechách. 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55</TotalTime>
  <Words>308</Words>
  <Application>Microsoft Office PowerPoint</Application>
  <PresentationFormat>Předvádění na obrazovce (4:3)</PresentationFormat>
  <Paragraphs>54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Doba Rudolfa II.</vt:lpstr>
      <vt:lpstr>Rudolf II.</vt:lpstr>
      <vt:lpstr>Prezentace aplikace PowerPoint</vt:lpstr>
      <vt:lpstr>Rudolf II. od malíře Arcimbolda</vt:lpstr>
      <vt:lpstr>Prezentace aplikace PowerPoint</vt:lpstr>
      <vt:lpstr>Do Rudolfovy sbírky patřil také Codex gigas.  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pc</cp:lastModifiedBy>
  <cp:revision>14</cp:revision>
  <dcterms:created xsi:type="dcterms:W3CDTF">2012-01-01T17:20:22Z</dcterms:created>
  <dcterms:modified xsi:type="dcterms:W3CDTF">2012-03-28T09:56:10Z</dcterms:modified>
</cp:coreProperties>
</file>