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3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15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C414E0-3B07-46EF-8DD7-3B7824196028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D84F4-BCB6-4351-BD66-CE9595B917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9560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4D84F4-BCB6-4351-BD66-CE9595B91760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035AD0-1773-4F26-B682-9291FD1E9089}" type="datetimeFigureOut">
              <a:rPr lang="cs-CZ" smtClean="0"/>
              <a:pPr/>
              <a:t>29.3.2012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3AA680C-7A77-4C3F-9821-B66FB4F81E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6021288"/>
            <a:ext cx="7719392" cy="576064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6237312"/>
            <a:ext cx="7935416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6672"/>
            <a:ext cx="6552728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532759"/>
              </p:ext>
            </p:extLst>
          </p:nvPr>
        </p:nvGraphicFramePr>
        <p:xfrm>
          <a:off x="683568" y="2420888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82295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26.3.2012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VY_32_INOVACE_20_DĚJEPIS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 – Vznik germánských říší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Vznik germánských říší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dirty="0"/>
          </a:p>
          <a:p>
            <a:r>
              <a:rPr lang="cs-CZ" b="1" dirty="0"/>
              <a:t>Germáni byli původně </a:t>
            </a:r>
            <a:r>
              <a:rPr lang="cs-CZ" b="1" dirty="0" smtClean="0"/>
              <a:t>zemědělci.</a:t>
            </a:r>
            <a:endParaRPr lang="cs-CZ" b="1" dirty="0"/>
          </a:p>
          <a:p>
            <a:pPr>
              <a:buNone/>
            </a:pPr>
            <a:endParaRPr lang="cs-CZ" b="1" dirty="0"/>
          </a:p>
          <a:p>
            <a:r>
              <a:rPr lang="cs-CZ" b="1" dirty="0"/>
              <a:t>Postupně začali útočit na sousední slabší </a:t>
            </a:r>
            <a:r>
              <a:rPr lang="cs-CZ" b="1" dirty="0" smtClean="0"/>
              <a:t>kmeny.</a:t>
            </a:r>
            <a:endParaRPr lang="cs-CZ" b="1" dirty="0"/>
          </a:p>
          <a:p>
            <a:pPr>
              <a:buNone/>
            </a:pPr>
            <a:endParaRPr lang="cs-CZ" b="1" dirty="0"/>
          </a:p>
          <a:p>
            <a:r>
              <a:rPr lang="cs-CZ" b="1" dirty="0"/>
              <a:t>V čele byl kmenový náčelník (později král) a vojenská družina, kmeny se spojovaly do kmenových </a:t>
            </a:r>
            <a:r>
              <a:rPr lang="cs-CZ" b="1" dirty="0" smtClean="0"/>
              <a:t>svazů.</a:t>
            </a:r>
            <a:endParaRPr lang="cs-CZ" b="1" dirty="0"/>
          </a:p>
          <a:p>
            <a:pPr>
              <a:buNone/>
            </a:pPr>
            <a:endParaRPr lang="cs-CZ" b="1" dirty="0"/>
          </a:p>
          <a:p>
            <a:r>
              <a:rPr lang="cs-CZ" b="1" dirty="0"/>
              <a:t>Kdo nebojoval, odevzdával dávky na </a:t>
            </a:r>
            <a:r>
              <a:rPr lang="cs-CZ" b="1" dirty="0" smtClean="0"/>
              <a:t>ochranu.</a:t>
            </a:r>
            <a:endParaRPr lang="cs-CZ" b="1" dirty="0"/>
          </a:p>
          <a:p>
            <a:pPr>
              <a:buNone/>
            </a:pPr>
            <a:endParaRPr lang="cs-CZ" b="1" dirty="0"/>
          </a:p>
          <a:p>
            <a:r>
              <a:rPr lang="cs-CZ" b="1" dirty="0"/>
              <a:t>Germánské kmeny: Gótové, Sasové, Frankové, Vandalové, </a:t>
            </a:r>
            <a:r>
              <a:rPr lang="cs-CZ" b="1" dirty="0" err="1" smtClean="0"/>
              <a:t>Langobardi</a:t>
            </a:r>
            <a:r>
              <a:rPr lang="cs-CZ" b="1" dirty="0" smtClean="0"/>
              <a:t>.</a:t>
            </a:r>
            <a:endParaRPr lang="cs-CZ" b="1" dirty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None/>
            </a:pPr>
            <a:r>
              <a:rPr lang="cs-CZ" b="1" dirty="0" smtClean="0"/>
              <a:t>1. Označ pravdivý výrok:</a:t>
            </a:r>
          </a:p>
          <a:p>
            <a:pPr marL="514350" indent="-514350">
              <a:buNone/>
            </a:pPr>
            <a:r>
              <a:rPr lang="cs-CZ" b="1" dirty="0"/>
              <a:t> </a:t>
            </a:r>
            <a:r>
              <a:rPr lang="cs-CZ" b="1" dirty="0" smtClean="0"/>
              <a:t>     </a:t>
            </a:r>
            <a:r>
              <a:rPr lang="cs-CZ" dirty="0" smtClean="0"/>
              <a:t>a) Ke stěhování národů dochází ve 3. století.</a:t>
            </a:r>
          </a:p>
          <a:p>
            <a:pPr marL="514350" indent="-514350">
              <a:buNone/>
            </a:pPr>
            <a:r>
              <a:rPr lang="cs-CZ" b="1" dirty="0"/>
              <a:t> </a:t>
            </a:r>
            <a:r>
              <a:rPr lang="cs-CZ" b="1" dirty="0" smtClean="0"/>
              <a:t>          </a:t>
            </a:r>
            <a:r>
              <a:rPr lang="cs-CZ" dirty="0" smtClean="0"/>
              <a:t>ANO-NE</a:t>
            </a:r>
          </a:p>
          <a:p>
            <a:pPr marL="514350" indent="-514350">
              <a:buNone/>
            </a:pPr>
            <a:r>
              <a:rPr lang="cs-CZ" b="1" dirty="0"/>
              <a:t> </a:t>
            </a:r>
            <a:r>
              <a:rPr lang="cs-CZ" b="1" dirty="0" smtClean="0"/>
              <a:t>    </a:t>
            </a:r>
            <a:r>
              <a:rPr lang="cs-CZ" dirty="0" smtClean="0"/>
              <a:t> b)  Stěhování národů způsobili Vandalové.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     ANO-NE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c) Germáni byli původně zemědělci.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     ANO-NE    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d) Z kmenových náčelníků se stali králové.</a:t>
            </a:r>
          </a:p>
          <a:p>
            <a:pPr marL="514350" indent="-514350">
              <a:buNone/>
            </a:pPr>
            <a:r>
              <a:rPr lang="cs-CZ" dirty="0"/>
              <a:t> </a:t>
            </a:r>
            <a:r>
              <a:rPr lang="cs-CZ" dirty="0" smtClean="0"/>
              <a:t>          ANO-NE </a:t>
            </a:r>
          </a:p>
          <a:p>
            <a:pPr marL="514350" indent="-514350">
              <a:buNone/>
            </a:pPr>
            <a:endParaRPr lang="cs-CZ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 marL="514350" indent="-514350">
              <a:buNone/>
            </a:pPr>
            <a:r>
              <a:rPr lang="cs-CZ" b="1" dirty="0" smtClean="0"/>
              <a:t>     </a:t>
            </a:r>
            <a:r>
              <a:rPr lang="cs-CZ" dirty="0" smtClean="0"/>
              <a:t>a) Ke stěhování národů dochází ve 3. století.</a:t>
            </a:r>
          </a:p>
          <a:p>
            <a:pPr marL="514350" indent="-514350">
              <a:buNone/>
            </a:pPr>
            <a:r>
              <a:rPr lang="cs-CZ" b="1" dirty="0" smtClean="0"/>
              <a:t>           </a:t>
            </a:r>
            <a:r>
              <a:rPr lang="cs-CZ" dirty="0" smtClean="0"/>
              <a:t>ANO-</a:t>
            </a:r>
            <a:r>
              <a:rPr lang="cs-CZ" dirty="0" smtClean="0">
                <a:solidFill>
                  <a:srgbClr val="FF0000"/>
                </a:solidFill>
              </a:rPr>
              <a:t>NE</a:t>
            </a:r>
          </a:p>
          <a:p>
            <a:pPr marL="514350" indent="-514350">
              <a:buNone/>
            </a:pPr>
            <a:r>
              <a:rPr lang="cs-CZ" b="1" dirty="0" smtClean="0"/>
              <a:t>     </a:t>
            </a:r>
            <a:r>
              <a:rPr lang="cs-CZ" dirty="0" smtClean="0"/>
              <a:t> b)  Stěhování národů způsobili Vandalové.</a:t>
            </a:r>
          </a:p>
          <a:p>
            <a:pPr marL="514350" indent="-514350">
              <a:buNone/>
            </a:pPr>
            <a:r>
              <a:rPr lang="cs-CZ" dirty="0" smtClean="0"/>
              <a:t>           ANO-</a:t>
            </a:r>
            <a:r>
              <a:rPr lang="cs-CZ" dirty="0" smtClean="0">
                <a:solidFill>
                  <a:srgbClr val="FF0000"/>
                </a:solidFill>
              </a:rPr>
              <a:t>NE</a:t>
            </a:r>
          </a:p>
          <a:p>
            <a:pPr marL="514350" indent="-514350">
              <a:buNone/>
            </a:pPr>
            <a:r>
              <a:rPr lang="cs-CZ" dirty="0" smtClean="0"/>
              <a:t>      c) Germáni byli původně zemědělci.</a:t>
            </a:r>
          </a:p>
          <a:p>
            <a:pPr marL="514350" indent="-514350">
              <a:buNone/>
            </a:pPr>
            <a:r>
              <a:rPr lang="cs-CZ" dirty="0" smtClean="0"/>
              <a:t>           </a:t>
            </a:r>
            <a:r>
              <a:rPr lang="cs-CZ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-NE </a:t>
            </a:r>
          </a:p>
          <a:p>
            <a:pPr marL="514350" indent="-514350">
              <a:buNone/>
            </a:pPr>
            <a:r>
              <a:rPr lang="cs-CZ" dirty="0" smtClean="0"/>
              <a:t>     d) Z kmenových náčelníků se stali králové.</a:t>
            </a:r>
          </a:p>
          <a:p>
            <a:pPr marL="514350" indent="-514350">
              <a:buNone/>
            </a:pPr>
            <a:r>
              <a:rPr lang="cs-CZ" dirty="0" smtClean="0"/>
              <a:t>           </a:t>
            </a:r>
            <a:r>
              <a:rPr lang="cs-CZ" dirty="0" smtClean="0">
                <a:solidFill>
                  <a:srgbClr val="FF0000"/>
                </a:solidFill>
              </a:rPr>
              <a:t>ANO</a:t>
            </a:r>
            <a:r>
              <a:rPr lang="cs-CZ" dirty="0" smtClean="0"/>
              <a:t>-NE </a:t>
            </a:r>
          </a:p>
          <a:p>
            <a:pPr marL="514350" indent="-514350">
              <a:buNone/>
            </a:pPr>
            <a:r>
              <a:rPr lang="cs-CZ" dirty="0" smtClean="0"/>
              <a:t>    </a:t>
            </a:r>
          </a:p>
          <a:p>
            <a:pPr marL="514350" indent="-514350">
              <a:buNone/>
            </a:pPr>
            <a:endParaRPr lang="cs-CZ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2. Doplň z nabídky pod textem:</a:t>
            </a:r>
          </a:p>
          <a:p>
            <a:pPr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</a:t>
            </a:r>
            <a:r>
              <a:rPr lang="cs-CZ" sz="2400" dirty="0" smtClean="0"/>
              <a:t>Z germánských kmenů byli nejsilnější a nejpočetnější  …………………………………….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Na území bývalé ………………………….. zakládali Germáni své říše.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Mezi nejvýznamnější patřila říše Vizigótů v oblasti dnešního ………………………………………..</a:t>
            </a:r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Na území Itálie vznikla říše ………………………..</a:t>
            </a:r>
          </a:p>
          <a:p>
            <a:pPr>
              <a:buNone/>
            </a:pPr>
            <a:r>
              <a:rPr lang="cs-CZ" sz="2400" dirty="0" smtClean="0"/>
              <a:t>    …………………….se dostali do ……………………………, kde vytvořili království.</a:t>
            </a:r>
          </a:p>
          <a:p>
            <a:pPr>
              <a:buNone/>
            </a:pPr>
            <a:r>
              <a:rPr lang="cs-CZ" sz="2400" b="1" dirty="0"/>
              <a:t> </a:t>
            </a:r>
            <a:r>
              <a:rPr lang="cs-CZ" sz="2400" b="1" dirty="0" smtClean="0"/>
              <a:t>    ( Vandalové, </a:t>
            </a:r>
            <a:r>
              <a:rPr lang="cs-CZ" sz="2400" b="1" dirty="0" err="1" smtClean="0"/>
              <a:t>Langobardů</a:t>
            </a:r>
            <a:r>
              <a:rPr lang="cs-CZ" sz="2400" b="1" dirty="0" smtClean="0"/>
              <a:t>, Španělska, severní Afriky, Gótové, římské říše)</a:t>
            </a:r>
          </a:p>
          <a:p>
            <a:pPr>
              <a:buNone/>
            </a:pPr>
            <a:endParaRPr lang="cs-CZ" sz="2800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>
              <a:buNone/>
            </a:pPr>
            <a:r>
              <a:rPr lang="cs-CZ" b="1" dirty="0" smtClean="0"/>
              <a:t>    </a:t>
            </a:r>
            <a:r>
              <a:rPr lang="cs-CZ" dirty="0" smtClean="0"/>
              <a:t>Z germánských kmenů byli nejsilnější a nejpočetnější </a:t>
            </a:r>
            <a:r>
              <a:rPr lang="cs-CZ" dirty="0" smtClean="0">
                <a:solidFill>
                  <a:srgbClr val="FF0000"/>
                </a:solidFill>
              </a:rPr>
              <a:t>Gótové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Na území bývalé </a:t>
            </a:r>
            <a:r>
              <a:rPr lang="cs-CZ" dirty="0" smtClean="0">
                <a:solidFill>
                  <a:srgbClr val="FF0000"/>
                </a:solidFill>
              </a:rPr>
              <a:t>římské říše </a:t>
            </a:r>
            <a:r>
              <a:rPr lang="cs-CZ" dirty="0" smtClean="0"/>
              <a:t>zakládali Germáni své říše.</a:t>
            </a:r>
          </a:p>
          <a:p>
            <a:pPr>
              <a:buNone/>
            </a:pPr>
            <a:r>
              <a:rPr lang="cs-CZ" dirty="0" smtClean="0"/>
              <a:t>    Mezi nejvýznamnější patřila říše Vizigótů v oblasti dnešního </a:t>
            </a:r>
            <a:r>
              <a:rPr lang="cs-CZ" dirty="0" smtClean="0">
                <a:solidFill>
                  <a:srgbClr val="FF0000"/>
                </a:solidFill>
              </a:rPr>
              <a:t>Španělska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Na území Itálie vznikla říše </a:t>
            </a:r>
            <a:r>
              <a:rPr lang="cs-CZ" dirty="0" err="1" smtClean="0">
                <a:solidFill>
                  <a:srgbClr val="FF0000"/>
                </a:solidFill>
              </a:rPr>
              <a:t>Langobardů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dirty="0" smtClean="0">
                <a:solidFill>
                  <a:srgbClr val="FF0000"/>
                </a:solidFill>
              </a:rPr>
              <a:t>Vandalové</a:t>
            </a:r>
            <a:r>
              <a:rPr lang="cs-CZ" dirty="0" smtClean="0"/>
              <a:t> se dostali do </a:t>
            </a:r>
            <a:r>
              <a:rPr lang="cs-CZ" dirty="0" smtClean="0">
                <a:solidFill>
                  <a:srgbClr val="FF0000"/>
                </a:solidFill>
              </a:rPr>
              <a:t>severní Afriky</a:t>
            </a:r>
            <a:r>
              <a:rPr lang="cs-CZ" dirty="0" smtClean="0"/>
              <a:t>, kde vytvořili království.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 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 smtClean="0"/>
              <a:t> </a:t>
            </a:r>
          </a:p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 formováním </a:t>
            </a:r>
            <a:r>
              <a:rPr lang="cs-CZ" smtClean="0"/>
              <a:t>nové </a:t>
            </a:r>
            <a:r>
              <a:rPr lang="cs-CZ" smtClean="0"/>
              <a:t>raně středověké </a:t>
            </a:r>
            <a:r>
              <a:rPr lang="cs-CZ" dirty="0" smtClean="0"/>
              <a:t>Evropy po rozpadu římské říše a následně si učivo upevní v cvičeních.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32</TotalTime>
  <Words>322</Words>
  <Application>Microsoft Office PowerPoint</Application>
  <PresentationFormat>Předvádění na obrazovce (4:3)</PresentationFormat>
  <Paragraphs>62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Prezentace aplikace PowerPoint</vt:lpstr>
      <vt:lpstr>Vznik germánských říší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Vesna202261</cp:lastModifiedBy>
  <cp:revision>9</cp:revision>
  <dcterms:created xsi:type="dcterms:W3CDTF">2011-11-03T09:27:43Z</dcterms:created>
  <dcterms:modified xsi:type="dcterms:W3CDTF">2012-03-29T08:37:32Z</dcterms:modified>
</cp:coreProperties>
</file>