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6" r:id="rId9"/>
    <p:sldId id="268" r:id="rId10"/>
    <p:sldId id="265" r:id="rId11"/>
    <p:sldId id="267" r:id="rId12"/>
    <p:sldId id="264" r:id="rId13"/>
    <p:sldId id="270" r:id="rId14"/>
    <p:sldId id="271" r:id="rId15"/>
    <p:sldId id="269" r:id="rId16"/>
    <p:sldId id="272" r:id="rId17"/>
    <p:sldId id="273" r:id="rId18"/>
    <p:sldId id="274" r:id="rId19"/>
    <p:sldId id="275" r:id="rId20"/>
    <p:sldId id="259" r:id="rId21"/>
  </p:sldIdLst>
  <p:sldSz cx="9144000" cy="5143500" type="screen16x9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29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93394-692D-4AD7-8171-4DFF05319A39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3DE89-0D03-4B55-8BED-C568C96306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D41C2-07E1-461E-B4C5-CE46E6B468B4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A591E-FCD5-4CDD-B410-2152087598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F9BA9-736D-468C-A975-70F54CFFB193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C6B42-3B3C-42D7-A5D3-4670A4E5D5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2E3C0-4337-40D2-915F-1E8A8E5BD856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AE21-2257-46A0-BC26-EC2434187B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04F72-37B6-4E9F-A67B-25B1D6C5ED5E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EE209-1A27-410A-9D39-92B303C76D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4A9F-7081-4779-A858-726D5DA2DD99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1C775-B6B5-4DAB-9E72-4AAB8CB5D2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E5107-0D14-4F59-AA37-58AED3544972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E89B6-F406-41E7-A605-FB46C815EE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FE726-03FF-47BD-85BE-1E0EE6F2AEF2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59584-D847-4DEA-A35B-1672CF6BC9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6E4AE-0511-4BF5-ABFB-9E11C9C49D5C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B4F14-D11D-4EE4-9502-C714BABD1F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E30DD-90BB-49CE-8A7E-6BD75F591766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53D7D-534F-44BD-B841-08057A2DFB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0CAEE-BB1E-4728-AE1F-5A2A7B1E2952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5ADE0-15AD-4C28-A8E3-055B8C3718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A74167-5BB0-43C8-AE5E-3DF2FBEDAFDA}" type="datetimeFigureOut">
              <a:rPr lang="cs-CZ"/>
              <a:pPr>
                <a:defRPr/>
              </a:pPr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B0ED88-A5ED-4588-B476-43A8749020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ommons.wikimedia.org/wiki/File:VaclavnaVotobraze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1/Eli%C5%A1ka_Pomo%C5%99ansk%C3%A1.jpg" TargetMode="External"/><Relationship Id="rId13" Type="http://schemas.openxmlformats.org/officeDocument/2006/relationships/image" Target="../media/image4.jpe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hyperlink" Target="http://commons.wikimedia.org/wiki/File:VaclavnaVotobraze.jpg" TargetMode="External"/><Relationship Id="rId2" Type="http://schemas.openxmlformats.org/officeDocument/2006/relationships/hyperlink" Target="http://upload.wikimedia.org/wikipedia/commons/8/82/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a/af/Anna_von_Schweidnitz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5" Type="http://schemas.openxmlformats.org/officeDocument/2006/relationships/image" Target="../media/image10.jpeg"/><Relationship Id="rId10" Type="http://schemas.openxmlformats.org/officeDocument/2006/relationships/hyperlink" Target="http://commons.wikimedia.org/wiki/File:Charles_IV-John_Ocko_votive_picture-fragment.jpg" TargetMode="External"/><Relationship Id="rId4" Type="http://schemas.openxmlformats.org/officeDocument/2006/relationships/hyperlink" Target="http://upload.wikimedia.org/wikipedia/commons/9/90/Eliska_Vit.jpg" TargetMode="External"/><Relationship Id="rId9" Type="http://schemas.openxmlformats.org/officeDocument/2006/relationships/image" Target="../media/image8.jpeg"/><Relationship Id="rId14" Type="http://schemas.openxmlformats.org/officeDocument/2006/relationships/hyperlink" Target="http://upload.wikimedia.org/wikipedia/commons/a/a9/Zikmund_Zho%C5%99elecka_radnice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upload.wikimedia.org/wikipedia/commons/8/82/Honzik_vit.jpg" TargetMode="External"/><Relationship Id="rId7" Type="http://schemas.openxmlformats.org/officeDocument/2006/relationships/hyperlink" Target="http://commons.wikimedia.org/wiki/File:VaclavnaVotobraze.jp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hyperlink" Target="http://commons.wikimedia.org/wiki/File:Charles_IV-John_Ocko_votive_picture-fragment.jpg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hyperlink" Target="http://upload.wikimedia.org/wikipedia/commons/a/a9/Zikmund_Zho%C5%99elecka_radnice.jp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ommons.wikimedia.org/wiki/File:Charles_IV-John_Ocko_votive_picture-fragmen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4.jpeg"/><Relationship Id="rId4" Type="http://schemas.openxmlformats.org/officeDocument/2006/relationships/hyperlink" Target="http://commons.wikimedia.org/wiki/File:VaclavnaVotobraze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en.wikipedia.org/wiki/File:Joanna_of_Bavaria.jpg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1/Imperial_Crown_of_the_Holy_Roman_Empire_left.jp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hyperlink" Target="http://upload.wikimedia.org/wikipedia/commons/b/bd/B%C3%B6hmen_Reichskleinodien_-_Krone_1.jpg" TargetMode="Externa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upload.wikimedia.org/wikipedia/commons/5/51/Imperial_Crown_of_the_Holy_Roman_Empire_left.jpg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hyperlink" Target="http://upload.wikimedia.org/wikipedia/commons/a/a9/Zikmund_Zho%C5%99elecka_radnice.jpg" TargetMode="External"/><Relationship Id="rId3" Type="http://schemas.openxmlformats.org/officeDocument/2006/relationships/image" Target="../media/image19.jpeg"/><Relationship Id="rId7" Type="http://schemas.openxmlformats.org/officeDocument/2006/relationships/hyperlink" Target="http://commons.wikimedia.org/wiki/File:VaclavnaVotobraze.jpg" TargetMode="External"/><Relationship Id="rId12" Type="http://schemas.openxmlformats.org/officeDocument/2006/relationships/image" Target="../media/image22.jpeg"/><Relationship Id="rId2" Type="http://schemas.openxmlformats.org/officeDocument/2006/relationships/hyperlink" Target="http://upload.wikimedia.org/wikipedia/commons/5/51/Imperial_Crown_of_the_Holy_Roman_Empire_lef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hyperlink" Target="http://upload.wikimedia.org/wikipedia/commons/3/39/Jo%C5%A1t_Lucembursk%C3%BD.jpg" TargetMode="External"/><Relationship Id="rId5" Type="http://schemas.openxmlformats.org/officeDocument/2006/relationships/image" Target="../media/image9.jpeg"/><Relationship Id="rId10" Type="http://schemas.openxmlformats.org/officeDocument/2006/relationships/image" Target="../media/image21.jpeg"/><Relationship Id="rId4" Type="http://schemas.openxmlformats.org/officeDocument/2006/relationships/hyperlink" Target="http://commons.wikimedia.org/wiki/File:Charles_IV-John_Ocko_votive_picture-fragment.jpg" TargetMode="External"/><Relationship Id="rId9" Type="http://schemas.openxmlformats.org/officeDocument/2006/relationships/hyperlink" Target="http://upload.wikimedia.org/wikipedia/commons/9/94/Ruprecht_III_(Pfalz).jpg" TargetMode="External"/><Relationship Id="rId1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hyperlink" Target="http://upload.wikimedia.org/wikipedia/commons/c/cd/ZofieBav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9/Zikmund_Zho%C5%99elecka_radnice.jpg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22.jpeg"/><Relationship Id="rId12" Type="http://schemas.openxmlformats.org/officeDocument/2006/relationships/image" Target="../media/image27.png"/><Relationship Id="rId2" Type="http://schemas.openxmlformats.org/officeDocument/2006/relationships/hyperlink" Target="http://commons.wikimedia.org/wiki/File:Charles_IV-John_Ocko_votive_picture-fragmen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3/39/Jo%C5%A1t_Lucembursk%C3%BD.jpg" TargetMode="External"/><Relationship Id="rId11" Type="http://schemas.openxmlformats.org/officeDocument/2006/relationships/image" Target="../media/image26.jpeg"/><Relationship Id="rId5" Type="http://schemas.openxmlformats.org/officeDocument/2006/relationships/image" Target="../media/image4.jpeg"/><Relationship Id="rId10" Type="http://schemas.openxmlformats.org/officeDocument/2006/relationships/hyperlink" Target="http://upload.wikimedia.org/wikipedia/commons/8/82/Honzik_vit.jpg" TargetMode="External"/><Relationship Id="rId4" Type="http://schemas.openxmlformats.org/officeDocument/2006/relationships/hyperlink" Target="http://commons.wikimedia.org/wiki/File:VaclavnaVotobraze.jpg" TargetMode="External"/><Relationship Id="rId9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hyperlink" Target="http://upload.wikimedia.org/wikipedia/commons/c/c2/Jan_Nepomucky_Vizovice_02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hyperlink" Target="http://commons.wikimedia.org/wiki/File:Dekret_kutnohorsk%C3%BD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b/bd/B%C3%B6hmen_Reichskleinodien_-_Krone_1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hyperlink" Target="http://commons.wikimedia.org/wiki/File:Jan_Hus_2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/>
          </a:p>
        </p:txBody>
      </p:sp>
      <p:sp>
        <p:nvSpPr>
          <p:cNvPr id="13315" name="Nadpis 5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endParaRPr lang="cs-CZ" smtClean="0"/>
          </a:p>
        </p:txBody>
      </p:sp>
      <p:grpSp>
        <p:nvGrpSpPr>
          <p:cNvPr id="13316" name="Skupina 6"/>
          <p:cNvGrpSpPr>
            <a:grpSpLocks/>
          </p:cNvGrpSpPr>
          <p:nvPr/>
        </p:nvGrpSpPr>
        <p:grpSpPr bwMode="auto">
          <a:xfrm>
            <a:off x="122238" y="188913"/>
            <a:ext cx="8883650" cy="1531937"/>
            <a:chOff x="-92650" y="483518"/>
            <a:chExt cx="8883709" cy="1531420"/>
          </a:xfrm>
        </p:grpSpPr>
        <p:pic>
          <p:nvPicPr>
            <p:cNvPr id="13349" name="Obrázek 7" descr="Výřez obrazovky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99592" y="483518"/>
              <a:ext cx="6614081" cy="1531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50" name="Obrázek 33" descr="loga soukrškolyvjpeg.jpg"/>
            <p:cNvPicPr>
              <a:picLocks noChangeAspect="1"/>
            </p:cNvPicPr>
            <p:nvPr/>
          </p:nvPicPr>
          <p:blipFill>
            <a:blip r:embed="rId3"/>
            <a:srcRect r="73221" b="6723"/>
            <a:stretch>
              <a:fillRect/>
            </a:stretch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51" name="Obrázek 33" descr="loga soukrškolyvjpeg.jpg"/>
            <p:cNvPicPr>
              <a:picLocks noChangeAspect="1"/>
            </p:cNvPicPr>
            <p:nvPr/>
          </p:nvPicPr>
          <p:blipFill>
            <a:blip r:embed="rId4"/>
            <a:srcRect l="86334" b="10297"/>
            <a:stretch>
              <a:fillRect/>
            </a:stretch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Obdélník 10"/>
            <p:cNvSpPr/>
            <p:nvPr/>
          </p:nvSpPr>
          <p:spPr>
            <a:xfrm>
              <a:off x="-92650" y="1481718"/>
              <a:ext cx="992194" cy="5332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aphicFrame>
        <p:nvGraphicFramePr>
          <p:cNvPr id="12" name="Group 43"/>
          <p:cNvGraphicFramePr>
            <a:graphicFrameLocks/>
          </p:cNvGraphicFramePr>
          <p:nvPr/>
        </p:nvGraphicFramePr>
        <p:xfrm>
          <a:off x="636588" y="1790700"/>
          <a:ext cx="7870825" cy="3297238"/>
        </p:xfrm>
        <a:graphic>
          <a:graphicData uri="http://schemas.openxmlformats.org/drawingml/2006/table">
            <a:tbl>
              <a:tblPr/>
              <a:tblGrid>
                <a:gridCol w="2006713"/>
                <a:gridCol w="5864738"/>
              </a:tblGrid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Dějepis (klíčová aktivita III/2)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Václav IV.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01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je součástí série učebních materiálů, představující žákům dobu Lucemburků na českém trůně. Jedním z nich byl i Václav IV., jehož historické hodnocení bývá často rozporuplné. Cílem prezentace je tak (pokud možno) vytvořit objektivní obraz jeho osobnosti.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18. 1. 2013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VÁCLAV IV.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300788" y="4524375"/>
            <a:ext cx="2592387" cy="3429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PŘEDSTAVENÍ OSOBNOSTI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0825" y="1192213"/>
            <a:ext cx="7200900" cy="3611562"/>
          </a:xfrm>
        </p:spPr>
        <p:txBody>
          <a:bodyPr rtlCol="0">
            <a:normAutofit fontScale="92500" lnSpcReduction="10000"/>
          </a:bodyPr>
          <a:lstStyle/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2400" dirty="0" smtClean="0">
                <a:solidFill>
                  <a:srgbClr val="002060"/>
                </a:solidFill>
              </a:rPr>
              <a:t>Václav IV</a:t>
            </a:r>
            <a:r>
              <a:rPr lang="cs-CZ" sz="2400" dirty="0" smtClean="0">
                <a:solidFill>
                  <a:schemeClr val="tx1"/>
                </a:solidFill>
              </a:rPr>
              <a:t>. </a:t>
            </a:r>
            <a:r>
              <a:rPr lang="cs-CZ" sz="2400" dirty="0" smtClean="0">
                <a:solidFill>
                  <a:schemeClr val="bg1"/>
                </a:solidFill>
              </a:rPr>
              <a:t>(žil v letech 1361 – 1419) byl nejstarším synem „otce vlasti“ Karla IV., stal se proto (v duchu středověkých zásad) po jeho smrti </a:t>
            </a:r>
            <a:r>
              <a:rPr lang="cs-CZ" sz="2400" dirty="0" smtClean="0">
                <a:solidFill>
                  <a:schemeClr val="tx2"/>
                </a:solidFill>
              </a:rPr>
              <a:t>českým králem i králem ve Svaté říši římské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patřil tedy do královské dynastie </a:t>
            </a:r>
            <a:r>
              <a:rPr lang="cs-CZ" sz="2400" dirty="0" smtClean="0">
                <a:solidFill>
                  <a:srgbClr val="002060"/>
                </a:solidFill>
              </a:rPr>
              <a:t>Lucemburků, </a:t>
            </a:r>
            <a:r>
              <a:rPr lang="cs-CZ" sz="2400" dirty="0" smtClean="0">
                <a:solidFill>
                  <a:schemeClr val="bg1"/>
                </a:solidFill>
              </a:rPr>
              <a:t>jeho dědečkem byl </a:t>
            </a:r>
            <a:r>
              <a:rPr lang="cs-CZ" sz="2400" dirty="0" smtClean="0">
                <a:solidFill>
                  <a:srgbClr val="002060"/>
                </a:solidFill>
              </a:rPr>
              <a:t>Jan Lucemburský, </a:t>
            </a:r>
            <a:r>
              <a:rPr lang="cs-CZ" sz="2400" dirty="0" smtClean="0">
                <a:solidFill>
                  <a:schemeClr val="bg1"/>
                </a:solidFill>
              </a:rPr>
              <a:t>babičkou </a:t>
            </a:r>
            <a:r>
              <a:rPr lang="cs-CZ" sz="2400" dirty="0" smtClean="0">
                <a:solidFill>
                  <a:srgbClr val="002060"/>
                </a:solidFill>
              </a:rPr>
              <a:t>Eliška Přemyslovna, </a:t>
            </a:r>
            <a:r>
              <a:rPr lang="cs-CZ" sz="2400" dirty="0" smtClean="0">
                <a:solidFill>
                  <a:schemeClr val="bg1"/>
                </a:solidFill>
              </a:rPr>
              <a:t>matkou pak Karlova třetí žena </a:t>
            </a:r>
            <a:r>
              <a:rPr lang="cs-CZ" sz="2400" dirty="0" smtClean="0">
                <a:solidFill>
                  <a:srgbClr val="002060"/>
                </a:solidFill>
              </a:rPr>
              <a:t>Anna Svidnická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velká rivalita pak panovala mezi Václavem a jeho nevlastním bratrem </a:t>
            </a:r>
            <a:r>
              <a:rPr lang="cs-CZ" sz="2400" dirty="0" smtClean="0">
                <a:solidFill>
                  <a:srgbClr val="002060"/>
                </a:solidFill>
              </a:rPr>
              <a:t>Zikmundem </a:t>
            </a:r>
            <a:r>
              <a:rPr lang="cs-CZ" sz="2400" dirty="0" smtClean="0">
                <a:solidFill>
                  <a:schemeClr val="bg1"/>
                </a:solidFill>
              </a:rPr>
              <a:t>a jejich bratrancem </a:t>
            </a:r>
            <a:r>
              <a:rPr lang="cs-CZ" sz="2400" dirty="0" smtClean="0">
                <a:solidFill>
                  <a:srgbClr val="002060"/>
                </a:solidFill>
              </a:rPr>
              <a:t>Joštem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rgbClr val="002060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rgbClr val="002060"/>
                </a:solidFill>
              </a:rPr>
              <a:t>  </a:t>
            </a:r>
            <a:endParaRPr lang="cs-CZ" sz="2400" dirty="0">
              <a:solidFill>
                <a:srgbClr val="002060"/>
              </a:solidFill>
            </a:endParaRPr>
          </a:p>
        </p:txBody>
      </p:sp>
      <p:pic>
        <p:nvPicPr>
          <p:cNvPr id="15364" name="Picture 4" descr="http://upload.wikimedia.org/wikipedia/commons/9/9b/VaclavnaVotobraze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t="2" b="365"/>
          <a:stretch>
            <a:fillRect/>
          </a:stretch>
        </p:blipFill>
        <p:spPr bwMode="auto">
          <a:xfrm>
            <a:off x="7540625" y="1112838"/>
            <a:ext cx="1304925" cy="365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64638" cy="5168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RODOVÉ POMĚRY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2771775" y="1243013"/>
            <a:ext cx="0" cy="371157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6372225" y="1243013"/>
            <a:ext cx="0" cy="371157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>
            <a:grpSpLocks/>
          </p:cNvGrpSpPr>
          <p:nvPr/>
        </p:nvGrpSpPr>
        <p:grpSpPr bwMode="auto">
          <a:xfrm>
            <a:off x="0" y="1225550"/>
            <a:ext cx="3348038" cy="3573463"/>
            <a:chOff x="0" y="1225035"/>
            <a:chExt cx="3347864" cy="3574630"/>
          </a:xfrm>
        </p:grpSpPr>
        <p:cxnSp>
          <p:nvCxnSpPr>
            <p:cNvPr id="11" name="Přímá spojnice se šipkou 10"/>
            <p:cNvCxnSpPr/>
            <p:nvPr/>
          </p:nvCxnSpPr>
          <p:spPr>
            <a:xfrm>
              <a:off x="679415" y="2509742"/>
              <a:ext cx="0" cy="925814"/>
            </a:xfrm>
            <a:prstGeom prst="straightConnector1">
              <a:avLst/>
            </a:prstGeom>
            <a:ln w="19050">
              <a:solidFill>
                <a:srgbClr val="FFFF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ál 11"/>
            <p:cNvSpPr/>
            <p:nvPr/>
          </p:nvSpPr>
          <p:spPr>
            <a:xfrm>
              <a:off x="34923" y="2716185"/>
              <a:ext cx="1287396" cy="48275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manželé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3" name="Přímá spojnice se šipkou 12"/>
            <p:cNvCxnSpPr/>
            <p:nvPr/>
          </p:nvCxnSpPr>
          <p:spPr>
            <a:xfrm>
              <a:off x="1322319" y="2938507"/>
              <a:ext cx="2025545" cy="0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ál 13"/>
            <p:cNvSpPr/>
            <p:nvPr/>
          </p:nvSpPr>
          <p:spPr>
            <a:xfrm>
              <a:off x="1763621" y="2716185"/>
              <a:ext cx="1287395" cy="48275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syn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16431" name="Skupina 14"/>
            <p:cNvGrpSpPr>
              <a:grpSpLocks/>
            </p:cNvGrpSpPr>
            <p:nvPr/>
          </p:nvGrpSpPr>
          <p:grpSpPr bwMode="auto">
            <a:xfrm>
              <a:off x="0" y="1225035"/>
              <a:ext cx="2646675" cy="3574630"/>
              <a:chOff x="0" y="1225035"/>
              <a:chExt cx="2646675" cy="3574630"/>
            </a:xfrm>
          </p:grpSpPr>
          <p:sp>
            <p:nvSpPr>
              <p:cNvPr id="16" name="Podnadpis 2"/>
              <p:cNvSpPr txBox="1">
                <a:spLocks/>
              </p:cNvSpPr>
              <p:nvPr/>
            </p:nvSpPr>
            <p:spPr>
              <a:xfrm>
                <a:off x="1322319" y="1225035"/>
                <a:ext cx="1296919" cy="119101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Jan Lucemburský – dědeček Zikmunda             i Václava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7" name="Podnadpis 2"/>
              <p:cNvSpPr txBox="1">
                <a:spLocks/>
              </p:cNvSpPr>
              <p:nvPr/>
            </p:nvSpPr>
            <p:spPr>
              <a:xfrm>
                <a:off x="1350893" y="3608651"/>
                <a:ext cx="1295332" cy="119101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Eliška </a:t>
                </a:r>
                <a:r>
                  <a:rPr lang="cs-CZ" sz="15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</a:t>
                </a: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řemyslovna – babička Zikmunda            i Václava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16434" name="Skupina 17"/>
              <p:cNvGrpSpPr>
                <a:grpSpLocks/>
              </p:cNvGrpSpPr>
              <p:nvPr/>
            </p:nvGrpSpPr>
            <p:grpSpPr bwMode="auto">
              <a:xfrm>
                <a:off x="20468" y="1225581"/>
                <a:ext cx="1254192" cy="1209134"/>
                <a:chOff x="20468" y="1225581"/>
                <a:chExt cx="1254192" cy="1209134"/>
              </a:xfrm>
            </p:grpSpPr>
            <p:pic>
              <p:nvPicPr>
                <p:cNvPr id="16438" name="Picture 8" descr="File:Honzik vit.jpg">
                  <a:hlinkClick r:id="rId2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 t="10280" b="11568"/>
                <a:stretch>
                  <a:fillRect/>
                </a:stretch>
              </p:blipFill>
              <p:spPr bwMode="auto">
                <a:xfrm>
                  <a:off x="107504" y="1225581"/>
                  <a:ext cx="1080120" cy="118127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3" name="Podnadpis 2"/>
                <p:cNvSpPr txBox="1">
                  <a:spLocks/>
                </p:cNvSpPr>
                <p:nvPr/>
              </p:nvSpPr>
              <p:spPr>
                <a:xfrm>
                  <a:off x="20637" y="2092093"/>
                  <a:ext cx="1254060" cy="343012"/>
                </a:xfrm>
                <a:prstGeom prst="rect">
                  <a:avLst/>
                </a:prstGeom>
              </p:spPr>
              <p:txBody>
                <a:bodyPr/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 fontAlgn="auto">
                    <a:spcAft>
                      <a:spcPts val="0"/>
                    </a:spcAft>
                    <a:defRPr/>
                  </a:pP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(1296-1346)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6435" name="Skupina 18"/>
              <p:cNvGrpSpPr>
                <a:grpSpLocks/>
              </p:cNvGrpSpPr>
              <p:nvPr/>
            </p:nvGrpSpPr>
            <p:grpSpPr bwMode="auto">
              <a:xfrm>
                <a:off x="0" y="3602419"/>
                <a:ext cx="1254192" cy="1197245"/>
                <a:chOff x="0" y="3602419"/>
                <a:chExt cx="1254192" cy="1197245"/>
              </a:xfrm>
            </p:grpSpPr>
            <p:pic>
              <p:nvPicPr>
                <p:cNvPr id="16436" name="Picture 10" descr="File:Eliska Vit.jpg">
                  <a:hlinkClick r:id="rId4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 l="16602" t="9589" r="36058" b="11440"/>
                <a:stretch>
                  <a:fillRect/>
                </a:stretch>
              </p:blipFill>
              <p:spPr bwMode="auto">
                <a:xfrm>
                  <a:off x="96338" y="3602419"/>
                  <a:ext cx="1080120" cy="11972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" name="Podnadpis 2"/>
                <p:cNvSpPr txBox="1">
                  <a:spLocks/>
                </p:cNvSpPr>
                <p:nvPr/>
              </p:nvSpPr>
              <p:spPr>
                <a:xfrm>
                  <a:off x="0" y="4456653"/>
                  <a:ext cx="1254060" cy="341424"/>
                </a:xfrm>
                <a:prstGeom prst="rect">
                  <a:avLst/>
                </a:prstGeom>
              </p:spPr>
              <p:txBody>
                <a:bodyPr/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 fontAlgn="auto">
                    <a:spcAft>
                      <a:spcPts val="0"/>
                    </a:spcAft>
                    <a:defRPr/>
                  </a:pP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(1292-1330)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24" name="Skupina 23"/>
          <p:cNvGrpSpPr>
            <a:grpSpLocks/>
          </p:cNvGrpSpPr>
          <p:nvPr/>
        </p:nvGrpSpPr>
        <p:grpSpPr bwMode="auto">
          <a:xfrm>
            <a:off x="3405188" y="1225550"/>
            <a:ext cx="3987800" cy="3762375"/>
            <a:chOff x="3404844" y="1225581"/>
            <a:chExt cx="3987404" cy="3762055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6155708" y="1424002"/>
              <a:ext cx="374613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6155708" y="2787548"/>
              <a:ext cx="360327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flipV="1">
              <a:off x="6517622" y="1424002"/>
              <a:ext cx="12699" cy="1363546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/>
            <p:nvPr/>
          </p:nvCxnSpPr>
          <p:spPr>
            <a:xfrm>
              <a:off x="6516035" y="1792271"/>
              <a:ext cx="871450" cy="0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6160470" y="3435193"/>
              <a:ext cx="374613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6160470" y="4798740"/>
              <a:ext cx="360326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 flipV="1">
              <a:off x="6523971" y="3435193"/>
              <a:ext cx="11112" cy="1363547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/>
            <p:cNvCxnSpPr/>
            <p:nvPr/>
          </p:nvCxnSpPr>
          <p:spPr>
            <a:xfrm>
              <a:off x="6520797" y="3803462"/>
              <a:ext cx="871451" cy="0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ál 32"/>
            <p:cNvSpPr/>
            <p:nvPr/>
          </p:nvSpPr>
          <p:spPr>
            <a:xfrm>
              <a:off x="6625561" y="1568452"/>
              <a:ext cx="576206" cy="49684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3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syn</a:t>
              </a:r>
              <a:endParaRPr lang="cs-CZ" sz="1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" name="Ovál 33"/>
            <p:cNvSpPr/>
            <p:nvPr/>
          </p:nvSpPr>
          <p:spPr>
            <a:xfrm>
              <a:off x="6668420" y="3547896"/>
              <a:ext cx="576205" cy="49684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3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syn</a:t>
              </a:r>
              <a:endParaRPr lang="cs-CZ" sz="1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16414" name="Skupina 34"/>
            <p:cNvGrpSpPr>
              <a:grpSpLocks/>
            </p:cNvGrpSpPr>
            <p:nvPr/>
          </p:nvGrpSpPr>
          <p:grpSpPr bwMode="auto">
            <a:xfrm>
              <a:off x="3404844" y="1225581"/>
              <a:ext cx="2751332" cy="3762055"/>
              <a:chOff x="3404844" y="1225581"/>
              <a:chExt cx="2751332" cy="3762055"/>
            </a:xfrm>
          </p:grpSpPr>
          <p:sp>
            <p:nvSpPr>
              <p:cNvPr id="36" name="Podnadpis 2"/>
              <p:cNvSpPr txBox="1">
                <a:spLocks/>
              </p:cNvSpPr>
              <p:nvPr/>
            </p:nvSpPr>
            <p:spPr>
              <a:xfrm>
                <a:off x="4787419" y="2511347"/>
                <a:ext cx="1368289" cy="1142903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Karel IV. – otec Zikmunda            i Václava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7" name="Podnadpis 2"/>
              <p:cNvSpPr txBox="1">
                <a:spLocks/>
              </p:cNvSpPr>
              <p:nvPr/>
            </p:nvSpPr>
            <p:spPr>
              <a:xfrm>
                <a:off x="4787419" y="1225581"/>
                <a:ext cx="1368289" cy="1142903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Anna Svidnická – třetí žena Karla IV., matka Václava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8" name="Podnadpis 2"/>
              <p:cNvSpPr txBox="1">
                <a:spLocks/>
              </p:cNvSpPr>
              <p:nvPr/>
            </p:nvSpPr>
            <p:spPr>
              <a:xfrm>
                <a:off x="4787419" y="3820923"/>
                <a:ext cx="1368289" cy="1142903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5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Alžběta Pomořanská – čtvrtá žena Karla IV., matka Zikmunda </a:t>
                </a:r>
                <a:endParaRPr lang="cs-CZ" sz="15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16418" name="Skupina 38"/>
              <p:cNvGrpSpPr>
                <a:grpSpLocks/>
              </p:cNvGrpSpPr>
              <p:nvPr/>
            </p:nvGrpSpPr>
            <p:grpSpPr bwMode="auto">
              <a:xfrm>
                <a:off x="3404844" y="1225581"/>
                <a:ext cx="1254192" cy="1191037"/>
                <a:chOff x="3404844" y="1225581"/>
                <a:chExt cx="1254192" cy="1191037"/>
              </a:xfrm>
            </p:grpSpPr>
            <p:pic>
              <p:nvPicPr>
                <p:cNvPr id="16425" name="Picture 6" descr="File:Anna von Schweidnitz.jpg">
                  <a:hlinkClick r:id="rId6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 b="29355"/>
                <a:stretch>
                  <a:fillRect/>
                </a:stretch>
              </p:blipFill>
              <p:spPr bwMode="auto">
                <a:xfrm>
                  <a:off x="3491880" y="1225581"/>
                  <a:ext cx="1080120" cy="11910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7" name="Podnadpis 2"/>
                <p:cNvSpPr txBox="1">
                  <a:spLocks/>
                </p:cNvSpPr>
                <p:nvPr/>
              </p:nvSpPr>
              <p:spPr>
                <a:xfrm>
                  <a:off x="3404844" y="2073234"/>
                  <a:ext cx="1254001" cy="342871"/>
                </a:xfrm>
                <a:prstGeom prst="rect">
                  <a:avLst/>
                </a:prstGeom>
              </p:spPr>
              <p:txBody>
                <a:bodyPr/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 fontAlgn="auto">
                    <a:spcAft>
                      <a:spcPts val="0"/>
                    </a:spcAft>
                    <a:defRPr/>
                  </a:pP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(1339-1362)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6419" name="Skupina 39"/>
              <p:cNvGrpSpPr>
                <a:grpSpLocks/>
              </p:cNvGrpSpPr>
              <p:nvPr/>
            </p:nvGrpSpPr>
            <p:grpSpPr bwMode="auto">
              <a:xfrm>
                <a:off x="3413424" y="3796598"/>
                <a:ext cx="1254192" cy="1191038"/>
                <a:chOff x="3413424" y="3796598"/>
                <a:chExt cx="1254192" cy="1191038"/>
              </a:xfrm>
            </p:grpSpPr>
            <p:pic>
              <p:nvPicPr>
                <p:cNvPr id="16423" name="Picture 2" descr="File:Eliška Pomořanská.jpg">
                  <a:hlinkClick r:id="rId8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/>
                <a:srcRect b="32388"/>
                <a:stretch>
                  <a:fillRect/>
                </a:stretch>
              </p:blipFill>
              <p:spPr bwMode="auto">
                <a:xfrm>
                  <a:off x="3500460" y="3796598"/>
                  <a:ext cx="1080120" cy="11910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5" name="Podnadpis 2"/>
                <p:cNvSpPr txBox="1">
                  <a:spLocks/>
                </p:cNvSpPr>
                <p:nvPr/>
              </p:nvSpPr>
              <p:spPr>
                <a:xfrm>
                  <a:off x="3412780" y="4644765"/>
                  <a:ext cx="1254001" cy="342871"/>
                </a:xfrm>
                <a:prstGeom prst="rect">
                  <a:avLst/>
                </a:prstGeom>
              </p:spPr>
              <p:txBody>
                <a:bodyPr/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 fontAlgn="auto">
                    <a:spcAft>
                      <a:spcPts val="0"/>
                    </a:spcAft>
                    <a:defRPr/>
                  </a:pP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(1347-1393)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6420" name="Skupina 40"/>
              <p:cNvGrpSpPr>
                <a:grpSpLocks/>
              </p:cNvGrpSpPr>
              <p:nvPr/>
            </p:nvGrpSpPr>
            <p:grpSpPr bwMode="auto">
              <a:xfrm>
                <a:off x="3438200" y="2510000"/>
                <a:ext cx="1254192" cy="1176278"/>
                <a:chOff x="3438200" y="2510000"/>
                <a:chExt cx="1254192" cy="1176278"/>
              </a:xfrm>
            </p:grpSpPr>
            <p:pic>
              <p:nvPicPr>
                <p:cNvPr id="16421" name="Picture 2" descr="http://upload.wikimedia.org/wikipedia/commons/thumb/1/16/Charles_IV-John_Ocko_votive_picture-fragment.jpg/200px-Charles_IV-John_Ocko_votive_picture-fragment.jpg">
                  <a:hlinkClick r:id="rId10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11"/>
                <a:srcRect l="3902" r="11552" b="34700"/>
                <a:stretch>
                  <a:fillRect/>
                </a:stretch>
              </p:blipFill>
              <p:spPr bwMode="auto">
                <a:xfrm>
                  <a:off x="3491880" y="2510000"/>
                  <a:ext cx="1080120" cy="1176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3" name="Podnadpis 2"/>
                <p:cNvSpPr txBox="1">
                  <a:spLocks/>
                </p:cNvSpPr>
                <p:nvPr/>
              </p:nvSpPr>
              <p:spPr>
                <a:xfrm>
                  <a:off x="3438178" y="3316141"/>
                  <a:ext cx="1254001" cy="342871"/>
                </a:xfrm>
                <a:prstGeom prst="rect">
                  <a:avLst/>
                </a:prstGeom>
              </p:spPr>
              <p:txBody>
                <a:bodyPr/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 fontAlgn="auto">
                    <a:spcAft>
                      <a:spcPts val="0"/>
                    </a:spcAft>
                    <a:defRPr/>
                  </a:pP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(1316-1378)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48" name="Skupina 47"/>
          <p:cNvGrpSpPr>
            <a:grpSpLocks/>
          </p:cNvGrpSpPr>
          <p:nvPr/>
        </p:nvGrpSpPr>
        <p:grpSpPr bwMode="auto">
          <a:xfrm>
            <a:off x="7297738" y="1190625"/>
            <a:ext cx="1727200" cy="3779838"/>
            <a:chOff x="7297052" y="1189854"/>
            <a:chExt cx="1727416" cy="3780982"/>
          </a:xfrm>
        </p:grpSpPr>
        <p:sp>
          <p:nvSpPr>
            <p:cNvPr id="49" name="Podnadpis 2"/>
            <p:cNvSpPr txBox="1">
              <a:spLocks/>
            </p:cNvSpPr>
            <p:nvPr/>
          </p:nvSpPr>
          <p:spPr>
            <a:xfrm>
              <a:off x="7403427" y="2596805"/>
              <a:ext cx="1109802" cy="341416"/>
            </a:xfrm>
            <a:prstGeom prst="rect">
              <a:avLst/>
            </a:prstGeom>
            <a:solidFill>
              <a:srgbClr val="FF0000"/>
            </a:solidFill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Václav IV.</a:t>
              </a:r>
              <a:endPara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" name="Podnadpis 2"/>
            <p:cNvSpPr txBox="1">
              <a:spLocks/>
            </p:cNvSpPr>
            <p:nvPr/>
          </p:nvSpPr>
          <p:spPr>
            <a:xfrm>
              <a:off x="7355796" y="4627832"/>
              <a:ext cx="1111389" cy="343004"/>
            </a:xfrm>
            <a:prstGeom prst="rect">
              <a:avLst/>
            </a:prstGeom>
            <a:solidFill>
              <a:srgbClr val="FF0000"/>
            </a:solidFill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Zikmund</a:t>
              </a:r>
              <a:endPara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51" name="Přímá spojnice 50"/>
            <p:cNvCxnSpPr/>
            <p:nvPr/>
          </p:nvCxnSpPr>
          <p:spPr>
            <a:xfrm>
              <a:off x="8457659" y="1734532"/>
              <a:ext cx="374697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>
              <a:off x="8440195" y="3821138"/>
              <a:ext cx="392161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 flipV="1">
              <a:off x="8832356" y="1734532"/>
              <a:ext cx="0" cy="2086606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ál 53"/>
            <p:cNvSpPr/>
            <p:nvPr/>
          </p:nvSpPr>
          <p:spPr>
            <a:xfrm rot="16200000">
              <a:off x="7918482" y="2535710"/>
              <a:ext cx="1727723" cy="48424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</a:t>
              </a:r>
              <a:r>
                <a: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evlastní bratři</a:t>
              </a:r>
              <a:endPara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16398" name="Skupina 54"/>
            <p:cNvGrpSpPr>
              <a:grpSpLocks/>
            </p:cNvGrpSpPr>
            <p:nvPr/>
          </p:nvGrpSpPr>
          <p:grpSpPr bwMode="auto">
            <a:xfrm>
              <a:off x="7297828" y="1189854"/>
              <a:ext cx="1254192" cy="1206761"/>
              <a:chOff x="7297828" y="1189854"/>
              <a:chExt cx="1254192" cy="1206761"/>
            </a:xfrm>
          </p:grpSpPr>
          <p:pic>
            <p:nvPicPr>
              <p:cNvPr id="16402" name="Picture 4" descr="http://upload.wikimedia.org/wikipedia/commons/9/9b/VaclavnaVotobraze.jpg">
                <a:hlinkClick r:id="rId12"/>
              </p:cNvPr>
              <p:cNvPicPr>
                <a:picLocks noChangeAspect="1" noChangeArrowheads="1"/>
              </p:cNvPicPr>
              <p:nvPr/>
            </p:nvPicPr>
            <p:blipFill>
              <a:blip r:embed="rId13"/>
              <a:srcRect b="63745"/>
              <a:stretch>
                <a:fillRect/>
              </a:stretch>
            </p:blipFill>
            <p:spPr bwMode="auto">
              <a:xfrm>
                <a:off x="7387309" y="1189854"/>
                <a:ext cx="1080120" cy="12042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0" name="Podnadpis 2"/>
              <p:cNvSpPr txBox="1">
                <a:spLocks/>
              </p:cNvSpPr>
              <p:nvPr/>
            </p:nvSpPr>
            <p:spPr>
              <a:xfrm>
                <a:off x="7297052" y="2053715"/>
                <a:ext cx="1254282" cy="343004"/>
              </a:xfrm>
              <a:prstGeom prst="rect">
                <a:avLst/>
              </a:prstGeom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 fontAlgn="auto">
                  <a:spcAft>
                    <a:spcPts val="0"/>
                  </a:spcAft>
                  <a:defRPr/>
                </a:pPr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(1361-1419)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6399" name="Skupina 55"/>
            <p:cNvGrpSpPr>
              <a:grpSpLocks/>
            </p:cNvGrpSpPr>
            <p:nvPr/>
          </p:nvGrpSpPr>
          <p:grpSpPr bwMode="auto">
            <a:xfrm>
              <a:off x="7297052" y="3199655"/>
              <a:ext cx="1254192" cy="1192462"/>
              <a:chOff x="7297052" y="3199655"/>
              <a:chExt cx="1254192" cy="1192462"/>
            </a:xfrm>
          </p:grpSpPr>
          <p:pic>
            <p:nvPicPr>
              <p:cNvPr id="16400" name="Picture 4" descr="File:Zikmund Zhořelecka radnice.jpg">
                <a:hlinkClick r:id="rId14"/>
              </p:cNvPr>
              <p:cNvPicPr>
                <a:picLocks noChangeAspect="1" noChangeArrowheads="1"/>
              </p:cNvPicPr>
              <p:nvPr/>
            </p:nvPicPr>
            <p:blipFill>
              <a:blip r:embed="rId15"/>
              <a:srcRect b="9564"/>
              <a:stretch>
                <a:fillRect/>
              </a:stretch>
            </p:blipFill>
            <p:spPr bwMode="auto">
              <a:xfrm>
                <a:off x="7390998" y="3199655"/>
                <a:ext cx="1076432" cy="1192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8" name="Podnadpis 2"/>
              <p:cNvSpPr txBox="1">
                <a:spLocks/>
              </p:cNvSpPr>
              <p:nvPr/>
            </p:nvSpPr>
            <p:spPr>
              <a:xfrm>
                <a:off x="7297052" y="4030752"/>
                <a:ext cx="1254282" cy="341415"/>
              </a:xfrm>
              <a:prstGeom prst="rect">
                <a:avLst/>
              </a:prstGeom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 fontAlgn="auto">
                  <a:spcAft>
                    <a:spcPts val="0"/>
                  </a:spcAft>
                  <a:defRPr/>
                </a:pPr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(1368-1437)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64638" cy="5168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396875" y="-15875"/>
            <a:ext cx="993775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4300" dirty="0" smtClean="0">
                <a:solidFill>
                  <a:srgbClr val="002060"/>
                </a:solidFill>
              </a:rPr>
              <a:t>PŘEDKOVÉ A NÁSLEDNÍCI NA ČESKÉM TRŮNU</a:t>
            </a:r>
            <a:endParaRPr lang="cs-CZ" sz="4300" dirty="0">
              <a:solidFill>
                <a:srgbClr val="002060"/>
              </a:solidFill>
            </a:endParaRPr>
          </a:p>
        </p:txBody>
      </p:sp>
      <p:sp>
        <p:nvSpPr>
          <p:cNvPr id="17411" name="Podnadpis 2"/>
          <p:cNvSpPr>
            <a:spLocks noGrp="1"/>
          </p:cNvSpPr>
          <p:nvPr>
            <p:ph type="subTitle" idx="1"/>
          </p:nvPr>
        </p:nvSpPr>
        <p:spPr>
          <a:xfrm>
            <a:off x="107950" y="1203325"/>
            <a:ext cx="6624638" cy="3940175"/>
          </a:xfrm>
        </p:spPr>
        <p:txBody>
          <a:bodyPr/>
          <a:lstStyle/>
          <a:p>
            <a:pPr algn="l">
              <a:buClr>
                <a:schemeClr val="tx1"/>
              </a:buClr>
            </a:pPr>
            <a:r>
              <a:rPr lang="cs-CZ" sz="1900" smtClean="0">
                <a:solidFill>
                  <a:schemeClr val="bg1"/>
                </a:solidFill>
              </a:rPr>
              <a:t> </a:t>
            </a:r>
            <a:r>
              <a:rPr lang="cs-CZ" sz="1900" smtClean="0">
                <a:solidFill>
                  <a:schemeClr val="tx1"/>
                </a:solidFill>
              </a:rPr>
              <a:t> </a:t>
            </a:r>
            <a:endParaRPr lang="cs-CZ" sz="1900" smtClean="0">
              <a:solidFill>
                <a:schemeClr val="bg1"/>
              </a:solidFill>
            </a:endParaRPr>
          </a:p>
          <a:p>
            <a:endParaRPr lang="cs-CZ" sz="1200" smtClean="0">
              <a:solidFill>
                <a:schemeClr val="tx1"/>
              </a:solidFill>
            </a:endParaRPr>
          </a:p>
        </p:txBody>
      </p:sp>
      <p:grpSp>
        <p:nvGrpSpPr>
          <p:cNvPr id="62" name="Skupina 61"/>
          <p:cNvGrpSpPr>
            <a:grpSpLocks/>
          </p:cNvGrpSpPr>
          <p:nvPr/>
        </p:nvGrpSpPr>
        <p:grpSpPr bwMode="auto">
          <a:xfrm>
            <a:off x="85725" y="1085850"/>
            <a:ext cx="8985250" cy="3389313"/>
            <a:chOff x="86457" y="1086336"/>
            <a:chExt cx="8983914" cy="3388692"/>
          </a:xfrm>
        </p:grpSpPr>
        <p:grpSp>
          <p:nvGrpSpPr>
            <p:cNvPr id="17415" name="Skupina 62"/>
            <p:cNvGrpSpPr>
              <a:grpSpLocks/>
            </p:cNvGrpSpPr>
            <p:nvPr/>
          </p:nvGrpSpPr>
          <p:grpSpPr bwMode="auto">
            <a:xfrm>
              <a:off x="86457" y="1086336"/>
              <a:ext cx="8983914" cy="3388692"/>
              <a:chOff x="86457" y="1086336"/>
              <a:chExt cx="8983914" cy="3388692"/>
            </a:xfrm>
          </p:grpSpPr>
          <p:grpSp>
            <p:nvGrpSpPr>
              <p:cNvPr id="17419" name="Skupina 66"/>
              <p:cNvGrpSpPr>
                <a:grpSpLocks/>
              </p:cNvGrpSpPr>
              <p:nvPr/>
            </p:nvGrpSpPr>
            <p:grpSpPr bwMode="auto">
              <a:xfrm>
                <a:off x="86457" y="1086336"/>
                <a:ext cx="8983914" cy="3388692"/>
                <a:chOff x="76728" y="1453059"/>
                <a:chExt cx="8983914" cy="3388692"/>
              </a:xfrm>
            </p:grpSpPr>
            <p:grpSp>
              <p:nvGrpSpPr>
                <p:cNvPr id="17422" name="Skupina 69"/>
                <p:cNvGrpSpPr>
                  <a:grpSpLocks/>
                </p:cNvGrpSpPr>
                <p:nvPr/>
              </p:nvGrpSpPr>
              <p:grpSpPr bwMode="auto">
                <a:xfrm>
                  <a:off x="76728" y="1453059"/>
                  <a:ext cx="8983914" cy="2267603"/>
                  <a:chOff x="76728" y="1038164"/>
                  <a:chExt cx="8983914" cy="2267603"/>
                </a:xfrm>
              </p:grpSpPr>
              <p:grpSp>
                <p:nvGrpSpPr>
                  <p:cNvPr id="17428" name="Skupina 75"/>
                  <p:cNvGrpSpPr>
                    <a:grpSpLocks/>
                  </p:cNvGrpSpPr>
                  <p:nvPr/>
                </p:nvGrpSpPr>
                <p:grpSpPr bwMode="auto">
                  <a:xfrm>
                    <a:off x="76728" y="1174663"/>
                    <a:ext cx="8983914" cy="2131104"/>
                    <a:chOff x="75093" y="961350"/>
                    <a:chExt cx="8983914" cy="2131104"/>
                  </a:xfrm>
                </p:grpSpPr>
                <p:grpSp>
                  <p:nvGrpSpPr>
                    <p:cNvPr id="17430" name="Skupina 7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5093" y="961350"/>
                      <a:ext cx="8983914" cy="1524558"/>
                      <a:chOff x="176532" y="1338035"/>
                      <a:chExt cx="8983914" cy="1524558"/>
                    </a:xfrm>
                  </p:grpSpPr>
                  <p:grpSp>
                    <p:nvGrpSpPr>
                      <p:cNvPr id="17436" name="Skupina 8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7247687" y="1350741"/>
                        <a:ext cx="1912759" cy="1511852"/>
                        <a:chOff x="7255863" y="1381687"/>
                        <a:chExt cx="1912759" cy="1511852"/>
                      </a:xfrm>
                    </p:grpSpPr>
                    <p:grpSp>
                      <p:nvGrpSpPr>
                        <p:cNvPr id="17447" name="Skupina 9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7267638" y="2429630"/>
                          <a:ext cx="1900984" cy="463909"/>
                          <a:chOff x="5427561" y="2655521"/>
                          <a:chExt cx="2761570" cy="673923"/>
                        </a:xfrm>
                      </p:grpSpPr>
                      <p:sp>
                        <p:nvSpPr>
                          <p:cNvPr id="102" name="Obdélník 101"/>
                          <p:cNvSpPr/>
                          <p:nvPr/>
                        </p:nvSpPr>
                        <p:spPr>
                          <a:xfrm>
                            <a:off x="5426749" y="2680314"/>
                            <a:ext cx="2155950" cy="627163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r>
                              <a:rPr lang="cs-CZ" sz="1000" b="1" dirty="0"/>
                              <a:t>JIŘÍ Z PODĚBRAD        21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03" name="Rovnoramenný trojúhelník 102"/>
                          <p:cNvSpPr/>
                          <p:nvPr/>
                        </p:nvSpPr>
                        <p:spPr>
                          <a:xfrm rot="5400000">
                            <a:off x="7552734" y="2694138"/>
                            <a:ext cx="673278" cy="59951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7448" name="Skupina 95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7267637" y="1902808"/>
                          <a:ext cx="1896912" cy="463909"/>
                          <a:chOff x="5427561" y="2632442"/>
                          <a:chExt cx="2755655" cy="673923"/>
                        </a:xfrm>
                      </p:grpSpPr>
                      <p:sp>
                        <p:nvSpPr>
                          <p:cNvPr id="100" name="Obdélník 99"/>
                          <p:cNvSpPr/>
                          <p:nvPr/>
                        </p:nvSpPr>
                        <p:spPr>
                          <a:xfrm>
                            <a:off x="5426751" y="2677796"/>
                            <a:ext cx="2155950" cy="629470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r>
                              <a:rPr lang="cs-CZ" sz="1200" b="1" dirty="0"/>
                              <a:t>ZEMAN                </a:t>
                            </a:r>
                            <a:r>
                              <a:rPr lang="cs-CZ" sz="1200" b="1" dirty="0"/>
                              <a:t>5</a:t>
                            </a:r>
                            <a:r>
                              <a:rPr lang="cs-CZ" sz="1200" b="1" dirty="0"/>
                              <a:t>96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01" name="Rovnoramenný trojúhelník 100"/>
                          <p:cNvSpPr/>
                          <p:nvPr/>
                        </p:nvSpPr>
                        <p:spPr>
                          <a:xfrm rot="5400000">
                            <a:off x="7544665" y="2669716"/>
                            <a:ext cx="675585" cy="59951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7449" name="Skupina 96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7255863" y="1381687"/>
                          <a:ext cx="1896912" cy="501992"/>
                          <a:chOff x="5427561" y="2618652"/>
                          <a:chExt cx="2755654" cy="729246"/>
                        </a:xfrm>
                      </p:grpSpPr>
                      <p:sp>
                        <p:nvSpPr>
                          <p:cNvPr id="98" name="Obdélník 97"/>
                          <p:cNvSpPr/>
                          <p:nvPr/>
                        </p:nvSpPr>
                        <p:spPr>
                          <a:xfrm>
                            <a:off x="5427715" y="2678591"/>
                            <a:ext cx="2155947" cy="627163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r>
                              <a:rPr lang="cs-CZ" sz="1200" b="1" dirty="0"/>
                              <a:t>KRÁČMAR           601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99" name="Rovnoramenný trojúhelník 98"/>
                          <p:cNvSpPr/>
                          <p:nvPr/>
                        </p:nvSpPr>
                        <p:spPr>
                          <a:xfrm rot="5400000">
                            <a:off x="7519112" y="2683192"/>
                            <a:ext cx="728616" cy="59951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endParaRPr lang="cs-CZ"/>
                          </a:p>
                        </p:txBody>
                      </p:sp>
                    </p:grpSp>
                  </p:grpSp>
                  <p:grpSp>
                    <p:nvGrpSpPr>
                      <p:cNvPr id="17437" name="Skupina 8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76532" y="1338035"/>
                        <a:ext cx="1923861" cy="1477532"/>
                        <a:chOff x="176532" y="1338035"/>
                        <a:chExt cx="1923861" cy="1477532"/>
                      </a:xfrm>
                    </p:grpSpPr>
                    <p:grpSp>
                      <p:nvGrpSpPr>
                        <p:cNvPr id="17438" name="Skupina 85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194362" y="2351658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93" name="Obdélník 92"/>
                          <p:cNvSpPr/>
                          <p:nvPr/>
                        </p:nvSpPr>
                        <p:spPr>
                          <a:xfrm>
                            <a:off x="5364817" y="2679455"/>
                            <a:ext cx="2155948" cy="627163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r>
                              <a:rPr lang="cs-CZ" sz="1200" b="1" dirty="0"/>
                              <a:t>375?        SV. VÁCLAV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94" name="Rovnoramenný trojúhelník 93"/>
                          <p:cNvSpPr/>
                          <p:nvPr/>
                        </p:nvSpPr>
                        <p:spPr>
                          <a:xfrm rot="5400000">
                            <a:off x="7483884" y="2693279"/>
                            <a:ext cx="673278" cy="59951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7439" name="Skupina 86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176532" y="1840029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91" name="Obdélník 90"/>
                          <p:cNvSpPr/>
                          <p:nvPr/>
                        </p:nvSpPr>
                        <p:spPr>
                          <a:xfrm>
                            <a:off x="5364278" y="2677945"/>
                            <a:ext cx="2155950" cy="629470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r>
                              <a:rPr lang="cs-CZ" sz="1200" b="1" dirty="0"/>
                              <a:t>420?            BOŘIVOJ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92" name="Rovnoramenný trojúhelník 91"/>
                          <p:cNvSpPr/>
                          <p:nvPr/>
                        </p:nvSpPr>
                        <p:spPr>
                          <a:xfrm rot="5400000">
                            <a:off x="7482193" y="2692922"/>
                            <a:ext cx="675585" cy="59951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7440" name="Skupina 87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203481" y="1338035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89" name="Obdélník 88"/>
                          <p:cNvSpPr/>
                          <p:nvPr/>
                        </p:nvSpPr>
                        <p:spPr>
                          <a:xfrm>
                            <a:off x="5364229" y="2678578"/>
                            <a:ext cx="2155948" cy="627163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r>
                              <a:rPr lang="cs-CZ" sz="1200" b="1" dirty="0"/>
                              <a:t>???   PŘEMYSL ORÁČ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90" name="Rovnoramenný trojúhelník 89"/>
                          <p:cNvSpPr/>
                          <p:nvPr/>
                        </p:nvSpPr>
                        <p:spPr>
                          <a:xfrm rot="5400000">
                            <a:off x="7483296" y="2692402"/>
                            <a:ext cx="673278" cy="59951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fontAlgn="auto"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defRPr/>
                            </a:pPr>
                            <a:endParaRPr lang="cs-CZ"/>
                          </a:p>
                        </p:txBody>
                      </p:sp>
                    </p:grpSp>
                  </p:grpSp>
                </p:grpSp>
                <p:grpSp>
                  <p:nvGrpSpPr>
                    <p:cNvPr id="17431" name="Skupina 7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47002" y="2590093"/>
                      <a:ext cx="4539587" cy="502361"/>
                      <a:chOff x="2108243" y="2915865"/>
                      <a:chExt cx="4539587" cy="502361"/>
                    </a:xfrm>
                  </p:grpSpPr>
                  <p:sp>
                    <p:nvSpPr>
                      <p:cNvPr id="80" name="Obdélník 79"/>
                      <p:cNvSpPr/>
                      <p:nvPr/>
                    </p:nvSpPr>
                    <p:spPr>
                      <a:xfrm>
                        <a:off x="2107716" y="2915599"/>
                        <a:ext cx="1299970" cy="50314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/>
                      <a:lstStyle/>
                      <a:p>
                        <a:pPr algn="ctr" fontAlgn="auto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r>
                          <a:rPr lang="cs-CZ" sz="1600" dirty="0">
                            <a:solidFill>
                              <a:schemeClr val="tx1"/>
                            </a:solidFill>
                          </a:rPr>
                          <a:t>Jan Lucemburský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81" name="Obdélník 80"/>
                      <p:cNvSpPr/>
                      <p:nvPr/>
                    </p:nvSpPr>
                    <p:spPr>
                      <a:xfrm>
                        <a:off x="3407686" y="2915599"/>
                        <a:ext cx="1079340" cy="50314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/>
                      <a:lstStyle/>
                      <a:p>
                        <a:pPr algn="ctr" fontAlgn="auto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r>
                          <a:rPr lang="cs-CZ" sz="1600" dirty="0">
                            <a:solidFill>
                              <a:schemeClr val="tx1"/>
                            </a:solidFill>
                          </a:rPr>
                          <a:t>Karel IV.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82" name="Obdélník 81"/>
                      <p:cNvSpPr/>
                      <p:nvPr/>
                    </p:nvSpPr>
                    <p:spPr>
                      <a:xfrm>
                        <a:off x="6031433" y="2915599"/>
                        <a:ext cx="615858" cy="50314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/>
                      <a:lstStyle/>
                      <a:p>
                        <a:pPr algn="ctr" fontAlgn="auto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r>
                          <a:rPr lang="cs-CZ" sz="900" dirty="0">
                            <a:solidFill>
                              <a:schemeClr val="tx1"/>
                            </a:solidFill>
                          </a:rPr>
                          <a:t>Zikmund</a:t>
                        </a:r>
                        <a:endParaRPr lang="cs-CZ" sz="9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83" name="Obdélník 82"/>
                      <p:cNvSpPr/>
                      <p:nvPr/>
                    </p:nvSpPr>
                    <p:spPr>
                      <a:xfrm>
                        <a:off x="4493374" y="2915599"/>
                        <a:ext cx="1538058" cy="50314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/>
                      <a:lstStyle/>
                      <a:p>
                        <a:pPr algn="ctr" fontAlgn="auto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r>
                          <a:rPr lang="cs-CZ" sz="1600" dirty="0">
                            <a:solidFill>
                              <a:schemeClr val="tx1"/>
                            </a:solidFill>
                          </a:rPr>
                          <a:t>Václav IV.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</p:grpSp>
              </p:grpSp>
              <p:sp>
                <p:nvSpPr>
                  <p:cNvPr id="77" name="Podnadpis 2"/>
                  <p:cNvSpPr txBox="1">
                    <a:spLocks/>
                  </p:cNvSpPr>
                  <p:nvPr/>
                </p:nvSpPr>
                <p:spPr>
                  <a:xfrm>
                    <a:off x="2267152" y="1038164"/>
                    <a:ext cx="4680842" cy="599965"/>
                  </a:xfrm>
                  <a:prstGeom prst="rect">
                    <a:avLst/>
                  </a:prstGeom>
                </p:spPr>
                <p:txBody>
                  <a:bodyPr/>
                  <a:lstStyle>
                    <a:lvl1pPr marL="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32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8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4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fontAlgn="auto">
                      <a:spcAft>
                        <a:spcPts val="0"/>
                      </a:spcAft>
                      <a:defRPr/>
                    </a:pPr>
                    <a:endParaRPr lang="cs-CZ" sz="2800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  <p:pic>
              <p:nvPicPr>
                <p:cNvPr id="17423" name="Obrázek 70" descr="Výřez obrazovky"/>
                <p:cNvPicPr>
                  <a:picLocks noChangeAspect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1688731" y="3898644"/>
                  <a:ext cx="5811061" cy="9431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7424" name="Picture 8" descr="File:Honzik vit.jpg">
                  <a:hlinkClick r:id="rId3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 t="10280" b="11568"/>
                <a:stretch>
                  <a:fillRect/>
                </a:stretch>
              </p:blipFill>
              <p:spPr bwMode="auto">
                <a:xfrm>
                  <a:off x="2286721" y="2044856"/>
                  <a:ext cx="823058" cy="90014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7425" name="Picture 2" descr="http://upload.wikimedia.org/wikipedia/commons/thumb/1/16/Charles_IV-John_Ocko_votive_picture-fragment.jpg/200px-Charles_IV-John_Ocko_votive_picture-fragment.jpg">
                  <a:hlinkClick r:id="rId5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/>
                <a:srcRect l="3902" r="11552" b="34700"/>
                <a:stretch>
                  <a:fillRect/>
                </a:stretch>
              </p:blipFill>
              <p:spPr bwMode="auto">
                <a:xfrm>
                  <a:off x="3470502" y="2048033"/>
                  <a:ext cx="834842" cy="9091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7426" name="Picture 4" descr="http://upload.wikimedia.org/wikipedia/commons/9/9b/VaclavnaVotobraze.jpg">
                  <a:hlinkClick r:id="rId7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 b="63745"/>
                <a:stretch>
                  <a:fillRect/>
                </a:stretch>
              </p:blipFill>
              <p:spPr bwMode="auto">
                <a:xfrm>
                  <a:off x="4785240" y="2017291"/>
                  <a:ext cx="836177" cy="9322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7427" name="Picture 4" descr="File:Zikmund Zhořelecka radnice.jpg">
                  <a:hlinkClick r:id="rId9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10"/>
                <a:srcRect b="9564"/>
                <a:stretch>
                  <a:fillRect/>
                </a:stretch>
              </p:blipFill>
              <p:spPr bwMode="auto">
                <a:xfrm>
                  <a:off x="5861879" y="2030887"/>
                  <a:ext cx="836177" cy="9263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cxnSp>
            <p:nvCxnSpPr>
              <p:cNvPr id="68" name="Přímá spojnice se šipkou 67"/>
              <p:cNvCxnSpPr>
                <a:stCxn id="82" idx="3"/>
              </p:cNvCxnSpPr>
              <p:nvPr/>
            </p:nvCxnSpPr>
            <p:spPr>
              <a:xfrm>
                <a:off x="6597414" y="3102092"/>
                <a:ext cx="1934875" cy="15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Přímá spojnice se šipkou 68"/>
              <p:cNvCxnSpPr/>
              <p:nvPr/>
            </p:nvCxnSpPr>
            <p:spPr>
              <a:xfrm flipH="1">
                <a:off x="113441" y="3094156"/>
                <a:ext cx="1944398" cy="9523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16" name="Skupina 63"/>
            <p:cNvGrpSpPr>
              <a:grpSpLocks/>
            </p:cNvGrpSpPr>
            <p:nvPr/>
          </p:nvGrpSpPr>
          <p:grpSpPr bwMode="auto">
            <a:xfrm>
              <a:off x="310607" y="2922318"/>
              <a:ext cx="8040221" cy="363969"/>
              <a:chOff x="310607" y="2922318"/>
              <a:chExt cx="8040221" cy="363969"/>
            </a:xfrm>
          </p:grpSpPr>
          <p:sp>
            <p:nvSpPr>
              <p:cNvPr id="65" name="Podnadpis 2"/>
              <p:cNvSpPr txBox="1">
                <a:spLocks/>
              </p:cNvSpPr>
              <p:nvPr/>
            </p:nvSpPr>
            <p:spPr>
              <a:xfrm>
                <a:off x="6779950" y="2922738"/>
                <a:ext cx="1571391" cy="341249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Habsburkové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66" name="Podnadpis 2"/>
              <p:cNvSpPr txBox="1">
                <a:spLocks/>
              </p:cNvSpPr>
              <p:nvPr/>
            </p:nvSpPr>
            <p:spPr>
              <a:xfrm>
                <a:off x="310262" y="2944959"/>
                <a:ext cx="1571391" cy="341249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Přemyslovci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104" name="Podnadpis 2"/>
          <p:cNvSpPr txBox="1">
            <a:spLocks/>
          </p:cNvSpPr>
          <p:nvPr/>
        </p:nvSpPr>
        <p:spPr>
          <a:xfrm>
            <a:off x="2254250" y="1092200"/>
            <a:ext cx="4679950" cy="600075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LUCEMBURKOVÉ NA TRŮNU</a:t>
            </a:r>
            <a:endParaRPr lang="cs-CZ" sz="28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Podnadpis 2"/>
          <p:cNvSpPr txBox="1">
            <a:spLocks/>
          </p:cNvSpPr>
          <p:nvPr/>
        </p:nvSpPr>
        <p:spPr>
          <a:xfrm>
            <a:off x="0" y="4459288"/>
            <a:ext cx="9144000" cy="600075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časová osa doby vlády Lucemburků  – „silniční“ ukazatelé počítají léta od konce panování či do začátku panování významných osob historie (počítáno od prvního či posledního Lucemburka)</a:t>
            </a:r>
            <a:r>
              <a:rPr lang="cs-CZ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endParaRPr lang="cs-CZ" sz="18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CHARAKTEROVÉ RYSY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8863"/>
            <a:ext cx="9144000" cy="4084637"/>
          </a:xfrm>
        </p:spPr>
        <p:txBody>
          <a:bodyPr rtlCol="0">
            <a:noAutofit/>
          </a:bodyPr>
          <a:lstStyle/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protože byl </a:t>
            </a:r>
            <a:r>
              <a:rPr lang="cs-CZ" sz="1650" dirty="0" smtClean="0">
                <a:solidFill>
                  <a:srgbClr val="002060"/>
                </a:solidFill>
              </a:rPr>
              <a:t>Václav IV</a:t>
            </a:r>
            <a:r>
              <a:rPr lang="cs-CZ" sz="1650" dirty="0" smtClean="0">
                <a:solidFill>
                  <a:schemeClr val="tx1"/>
                </a:solidFill>
              </a:rPr>
              <a:t>. </a:t>
            </a:r>
            <a:r>
              <a:rPr lang="cs-CZ" sz="1650" dirty="0" smtClean="0">
                <a:solidFill>
                  <a:schemeClr val="bg1"/>
                </a:solidFill>
              </a:rPr>
              <a:t>synem jedné z největších osobností českých dějin, nevyhne se srovnání se svým otcem, </a:t>
            </a:r>
            <a:r>
              <a:rPr lang="cs-CZ" sz="1650" dirty="0">
                <a:solidFill>
                  <a:srgbClr val="002060"/>
                </a:solidFill>
              </a:rPr>
              <a:t>K</a:t>
            </a:r>
            <a:r>
              <a:rPr lang="cs-CZ" sz="1650" dirty="0" smtClean="0">
                <a:solidFill>
                  <a:srgbClr val="002060"/>
                </a:solidFill>
              </a:rPr>
              <a:t>arlem IV.</a:t>
            </a: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 smtClean="0">
                <a:solidFill>
                  <a:srgbClr val="002060"/>
                </a:solidFill>
              </a:rPr>
              <a:t>o Václavovi </a:t>
            </a:r>
            <a:r>
              <a:rPr lang="cs-CZ" sz="1650" dirty="0" smtClean="0">
                <a:solidFill>
                  <a:schemeClr val="bg1"/>
                </a:solidFill>
              </a:rPr>
              <a:t>se tak tvrdí, že byl</a:t>
            </a:r>
            <a:r>
              <a:rPr lang="cs-CZ" sz="1650" dirty="0" smtClean="0">
                <a:solidFill>
                  <a:srgbClr val="002060"/>
                </a:solidFill>
              </a:rPr>
              <a:t> otcem protěžovaný </a:t>
            </a:r>
            <a:r>
              <a:rPr lang="cs-CZ" sz="1650" dirty="0" smtClean="0">
                <a:solidFill>
                  <a:schemeClr val="bg1"/>
                </a:solidFill>
              </a:rPr>
              <a:t>(jakožto prvorozený)</a:t>
            </a:r>
            <a:r>
              <a:rPr lang="cs-CZ" sz="1650" dirty="0" smtClean="0">
                <a:solidFill>
                  <a:srgbClr val="002060"/>
                </a:solidFill>
              </a:rPr>
              <a:t>,</a:t>
            </a:r>
            <a:r>
              <a:rPr lang="cs-CZ" sz="1650" dirty="0" smtClean="0">
                <a:solidFill>
                  <a:schemeClr val="bg1"/>
                </a:solidFill>
              </a:rPr>
              <a:t> </a:t>
            </a:r>
            <a:r>
              <a:rPr lang="cs-CZ" sz="1650" dirty="0" smtClean="0">
                <a:solidFill>
                  <a:srgbClr val="002060"/>
                </a:solidFill>
              </a:rPr>
              <a:t>neschopný, váhavý, líný, psychicky nevyrovnaný atd.</a:t>
            </a: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měl velmi rád lov a dobré pití, </a:t>
            </a:r>
            <a:r>
              <a:rPr lang="cs-CZ" sz="1650" dirty="0" smtClean="0">
                <a:solidFill>
                  <a:srgbClr val="002060"/>
                </a:solidFill>
              </a:rPr>
              <a:t>řešení problémů se však vyhýbal</a:t>
            </a: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>
                <a:solidFill>
                  <a:schemeClr val="bg1"/>
                </a:solidFill>
              </a:rPr>
              <a:t>j</a:t>
            </a:r>
            <a:r>
              <a:rPr lang="cs-CZ" sz="1650" dirty="0" smtClean="0">
                <a:solidFill>
                  <a:schemeClr val="bg1"/>
                </a:solidFill>
              </a:rPr>
              <a:t>e zcela zjevné, že </a:t>
            </a:r>
            <a:r>
              <a:rPr lang="cs-CZ" sz="1650" dirty="0" smtClean="0">
                <a:solidFill>
                  <a:srgbClr val="002060"/>
                </a:solidFill>
              </a:rPr>
              <a:t>ve srovnání s otcem ani s nevlastním bratrem Zikmundem jako panovník dobře neobstojí, </a:t>
            </a:r>
            <a:r>
              <a:rPr lang="cs-CZ" sz="1650" dirty="0" smtClean="0">
                <a:solidFill>
                  <a:schemeClr val="bg1"/>
                </a:solidFill>
              </a:rPr>
              <a:t>nicméně přesto je k němu </a:t>
            </a:r>
            <a:r>
              <a:rPr lang="cs-CZ" sz="1650" dirty="0" smtClean="0">
                <a:solidFill>
                  <a:srgbClr val="002060"/>
                </a:solidFill>
              </a:rPr>
              <a:t>historie zřejmě trochu nespravedlivá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>
                <a:solidFill>
                  <a:schemeClr val="bg1"/>
                </a:solidFill>
              </a:rPr>
              <a:t>n</a:t>
            </a:r>
            <a:r>
              <a:rPr lang="cs-CZ" sz="1650" dirty="0" smtClean="0">
                <a:solidFill>
                  <a:schemeClr val="bg1"/>
                </a:solidFill>
              </a:rPr>
              <a:t>astoupit na trůn po Karlu IV. by bylo obtížné pro jakéhokoli panovníka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život „ve stínu slavného otce“ sebou přináší řadu neobjektivních srovnání 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>
                <a:solidFill>
                  <a:srgbClr val="002060"/>
                </a:solidFill>
              </a:rPr>
              <a:t>s</a:t>
            </a:r>
            <a:r>
              <a:rPr lang="cs-CZ" sz="1650" dirty="0" smtClean="0">
                <a:solidFill>
                  <a:srgbClr val="002060"/>
                </a:solidFill>
              </a:rPr>
              <a:t>ituace</a:t>
            </a:r>
            <a:r>
              <a:rPr lang="cs-CZ" sz="1650" dirty="0" smtClean="0">
                <a:solidFill>
                  <a:schemeClr val="bg1"/>
                </a:solidFill>
              </a:rPr>
              <a:t>, v níž Václav vládl (viz další snímky) byla </a:t>
            </a:r>
            <a:r>
              <a:rPr lang="cs-CZ" sz="1650" dirty="0" smtClean="0">
                <a:solidFill>
                  <a:srgbClr val="002060"/>
                </a:solidFill>
              </a:rPr>
              <a:t>výrazně obtížnější než za Karlova panování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>
                <a:solidFill>
                  <a:srgbClr val="002060"/>
                </a:solidFill>
              </a:rPr>
              <a:t>n</a:t>
            </a:r>
            <a:r>
              <a:rPr lang="cs-CZ" sz="1650" dirty="0" smtClean="0">
                <a:solidFill>
                  <a:srgbClr val="002060"/>
                </a:solidFill>
              </a:rPr>
              <a:t>a královských trůnech byla v lidských dějinách bezesporu řada neschopnějších panovníků</a:t>
            </a:r>
            <a:r>
              <a:rPr lang="cs-CZ" sz="1650" dirty="0" smtClean="0">
                <a:solidFill>
                  <a:schemeClr val="bg1"/>
                </a:solidFill>
              </a:rPr>
              <a:t>, na které však „nebylo vidět“ a nijak se do dějin nezapsali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Václav IV. byl bezesporu </a:t>
            </a:r>
            <a:r>
              <a:rPr lang="cs-CZ" sz="1650" dirty="0" smtClean="0">
                <a:solidFill>
                  <a:srgbClr val="002060"/>
                </a:solidFill>
              </a:rPr>
              <a:t>velmi vzdělaný, uměl cizí jazyky, nebyl však vůdčí osobností </a:t>
            </a:r>
            <a:r>
              <a:rPr lang="cs-CZ" sz="1650" dirty="0" smtClean="0">
                <a:solidFill>
                  <a:schemeClr val="bg1"/>
                </a:solidFill>
              </a:rPr>
              <a:t>jako jeho otec či bratr </a:t>
            </a:r>
            <a:endParaRPr lang="cs-CZ" sz="165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CHARAKTEROVÉ RYSY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55650" y="3508375"/>
            <a:ext cx="7632700" cy="15113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2060"/>
                </a:solidFill>
              </a:rPr>
              <a:t>Srovnávat vladařské kvality Václava IV. a Karla IV. je jako vyčítat hokejistům Kazachstánu, že neporazili Českou republiku, když museli navíc dvě třetiny zápasu bruslit do kopce…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rgbClr val="002060"/>
              </a:solidFill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2060"/>
                </a:solidFill>
              </a:rPr>
              <a:t>(autor prezentace při vyučovací hodině v době, kdy český hokej dobýval svět)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1036638" y="2355850"/>
            <a:ext cx="7489825" cy="1139825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1" name="Picture 2" descr="http://upload.wikimedia.org/wikipedia/commons/thumb/1/16/Charles_IV-John_Ocko_votive_picture-fragment.jpg/200px-Charles_IV-John_Ocko_votive_picture-fragmen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3902" r="11552" b="34700"/>
          <a:stretch>
            <a:fillRect/>
          </a:stretch>
        </p:blipFill>
        <p:spPr bwMode="auto">
          <a:xfrm rot="529156">
            <a:off x="1200150" y="1136650"/>
            <a:ext cx="1079500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4" descr="http://upload.wikimedia.org/wikipedia/commons/9/9b/VaclavnaVotobraze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 b="63745"/>
          <a:stretch>
            <a:fillRect/>
          </a:stretch>
        </p:blipFill>
        <p:spPr bwMode="auto">
          <a:xfrm rot="458800">
            <a:off x="7478713" y="2100263"/>
            <a:ext cx="1079500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okej,hokejky,lední hokej,sporty,volný ča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61493">
            <a:off x="3995738" y="1509713"/>
            <a:ext cx="1173162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PŘED NÁSTUPEM NA TRŮN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8863"/>
            <a:ext cx="6443663" cy="4084637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400" smtClean="0">
                <a:solidFill>
                  <a:srgbClr val="002060"/>
                </a:solidFill>
              </a:rPr>
              <a:t>na narození dědice trůnu čekal král Karel IV. poměrně dlouho </a:t>
            </a:r>
            <a:r>
              <a:rPr lang="cs-CZ" sz="1400" smtClean="0">
                <a:solidFill>
                  <a:schemeClr val="bg1"/>
                </a:solidFill>
              </a:rPr>
              <a:t>– poté co mu v roce 1351 zemřel jednoroční syn, se mužského potomka dočkal </a:t>
            </a:r>
            <a:r>
              <a:rPr lang="cs-CZ" sz="1400" smtClean="0">
                <a:solidFill>
                  <a:srgbClr val="002060"/>
                </a:solidFill>
              </a:rPr>
              <a:t>až ve svých 45 letech </a:t>
            </a:r>
            <a:r>
              <a:rPr lang="cs-CZ" sz="1400" smtClean="0">
                <a:solidFill>
                  <a:schemeClr val="bg1"/>
                </a:solidFill>
              </a:rPr>
              <a:t>– v roce 1361 mu ho v Norimberku porodila jeho třetí žena Anna Svidnická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400" smtClean="0">
                <a:solidFill>
                  <a:schemeClr val="bg1"/>
                </a:solidFill>
              </a:rPr>
              <a:t>Karel velmi důsledně dbal na středověkou tradici, proto byl </a:t>
            </a:r>
            <a:r>
              <a:rPr lang="cs-CZ" sz="1400" smtClean="0">
                <a:solidFill>
                  <a:srgbClr val="002060"/>
                </a:solidFill>
              </a:rPr>
              <a:t>Václav IV. odmalička připravován na to, že jako nejstarší převezme otcovo impérium</a:t>
            </a:r>
            <a:r>
              <a:rPr lang="cs-CZ" sz="1400" smtClean="0">
                <a:solidFill>
                  <a:schemeClr val="bg1"/>
                </a:solidFill>
              </a:rPr>
              <a:t>, zatímco pro jeho mladší mužské sourozence (Zikmund, Jan Zhořelecký) chystal Karel role markrabat a vévodů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400" smtClean="0">
                <a:solidFill>
                  <a:schemeClr val="bg1"/>
                </a:solidFill>
              </a:rPr>
              <a:t>zahrnoval Václava neobyčejnou přízní, </a:t>
            </a:r>
            <a:r>
              <a:rPr lang="cs-CZ" sz="1400" smtClean="0">
                <a:solidFill>
                  <a:srgbClr val="002060"/>
                </a:solidFill>
              </a:rPr>
              <a:t>dopřál mu vynikající vzdělání</a:t>
            </a:r>
            <a:r>
              <a:rPr lang="cs-CZ" sz="1400" smtClean="0">
                <a:solidFill>
                  <a:schemeClr val="bg1"/>
                </a:solidFill>
              </a:rPr>
              <a:t> od nejlepších vzdělanců (pražští arcibiskupové </a:t>
            </a:r>
            <a:r>
              <a:rPr lang="cs-CZ" sz="1400" smtClean="0">
                <a:solidFill>
                  <a:srgbClr val="002060"/>
                </a:solidFill>
              </a:rPr>
              <a:t>Arnošt z Pardubic </a:t>
            </a:r>
            <a:r>
              <a:rPr lang="cs-CZ" sz="1400" smtClean="0">
                <a:solidFill>
                  <a:schemeClr val="bg1"/>
                </a:solidFill>
              </a:rPr>
              <a:t>a</a:t>
            </a:r>
            <a:r>
              <a:rPr lang="cs-CZ" sz="1400" smtClean="0">
                <a:solidFill>
                  <a:srgbClr val="002060"/>
                </a:solidFill>
              </a:rPr>
              <a:t> Jan Očko z Vlašimi</a:t>
            </a:r>
            <a:r>
              <a:rPr lang="cs-CZ" sz="1400" smtClean="0">
                <a:solidFill>
                  <a:schemeClr val="bg1"/>
                </a:solidFill>
              </a:rPr>
              <a:t>)    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400" smtClean="0">
                <a:solidFill>
                  <a:schemeClr val="bg1"/>
                </a:solidFill>
              </a:rPr>
              <a:t>už ve dvou letech nechal Václava korunovat českým králem (působil tak vlastně jako „spoluvladař), </a:t>
            </a:r>
            <a:r>
              <a:rPr lang="cs-CZ" sz="1400" smtClean="0">
                <a:solidFill>
                  <a:srgbClr val="002060"/>
                </a:solidFill>
              </a:rPr>
              <a:t>v devíti letech ho oženil s Johannou Bavorskou, dcerou bavorského a holandského panovníka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400" smtClean="0">
                <a:solidFill>
                  <a:schemeClr val="bg1"/>
                </a:solidFill>
              </a:rPr>
              <a:t>rovněž i říšským králem byl Václav korunován ještě za otcova života v roce 1376 =˃ </a:t>
            </a:r>
            <a:r>
              <a:rPr lang="cs-CZ" sz="1400" smtClean="0">
                <a:solidFill>
                  <a:srgbClr val="002060"/>
                </a:solidFill>
              </a:rPr>
              <a:t>když Karel v roce 1378 zemřel, byl už Václav korunovaným králem obou celků a hned se mohl chopit samostatné vlády</a:t>
            </a:r>
            <a:r>
              <a:rPr lang="cs-CZ" sz="1400" smtClean="0">
                <a:solidFill>
                  <a:schemeClr val="bg1"/>
                </a:solidFill>
              </a:rPr>
              <a:t>     </a:t>
            </a:r>
          </a:p>
        </p:txBody>
      </p:sp>
      <p:pic>
        <p:nvPicPr>
          <p:cNvPr id="2050" name="Picture 2" descr="Joanna of Bavari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7813" y="1203325"/>
            <a:ext cx="2192337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6427788" y="4011613"/>
            <a:ext cx="2592387" cy="3429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Johanna Bavorská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VÁCLAVOVY KORUNY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 l="27669" t="9259" r="38913" b="60622"/>
          <a:stretch>
            <a:fillRect/>
          </a:stretch>
        </p:blipFill>
        <p:spPr bwMode="auto">
          <a:xfrm>
            <a:off x="3024188" y="1171575"/>
            <a:ext cx="309562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Skupina 8"/>
          <p:cNvGrpSpPr>
            <a:grpSpLocks/>
          </p:cNvGrpSpPr>
          <p:nvPr/>
        </p:nvGrpSpPr>
        <p:grpSpPr bwMode="auto">
          <a:xfrm>
            <a:off x="661988" y="1262063"/>
            <a:ext cx="3405187" cy="1711325"/>
            <a:chOff x="661697" y="2188184"/>
            <a:chExt cx="3406247" cy="1710608"/>
          </a:xfrm>
        </p:grpSpPr>
        <p:grpSp>
          <p:nvGrpSpPr>
            <p:cNvPr id="21520" name="Skupina 9"/>
            <p:cNvGrpSpPr>
              <a:grpSpLocks/>
            </p:cNvGrpSpPr>
            <p:nvPr/>
          </p:nvGrpSpPr>
          <p:grpSpPr bwMode="auto">
            <a:xfrm>
              <a:off x="661697" y="2188184"/>
              <a:ext cx="1656183" cy="1710608"/>
              <a:chOff x="595028" y="1768949"/>
              <a:chExt cx="1656183" cy="1710608"/>
            </a:xfrm>
          </p:grpSpPr>
          <p:pic>
            <p:nvPicPr>
              <p:cNvPr id="21522" name="Picture 4" descr="File:Imperial Crown of the Holy Roman Empire left.jp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837586" y="1768949"/>
                <a:ext cx="1171068" cy="1096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" name="Podnadpis 2"/>
              <p:cNvSpPr txBox="1">
                <a:spLocks/>
              </p:cNvSpPr>
              <p:nvPr/>
            </p:nvSpPr>
            <p:spPr>
              <a:xfrm>
                <a:off x="595028" y="2832128"/>
                <a:ext cx="1656277" cy="647429"/>
              </a:xfrm>
              <a:prstGeom prst="rect">
                <a:avLst/>
              </a:prstGeom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8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Říšská               koruna</a:t>
                </a:r>
                <a:endParaRPr lang="cs-CZ" sz="18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11" name="Přímá spojnice se šipkou 10"/>
            <p:cNvCxnSpPr>
              <a:stCxn id="12" idx="3"/>
            </p:cNvCxnSpPr>
            <p:nvPr/>
          </p:nvCxnSpPr>
          <p:spPr>
            <a:xfrm>
              <a:off x="2075012" y="2735642"/>
              <a:ext cx="1992932" cy="1099677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5219700" y="1262063"/>
            <a:ext cx="3476625" cy="1774825"/>
            <a:chOff x="5220073" y="1262061"/>
            <a:chExt cx="3475685" cy="1774909"/>
          </a:xfrm>
        </p:grpSpPr>
        <p:grpSp>
          <p:nvGrpSpPr>
            <p:cNvPr id="21516" name="Skupina 14"/>
            <p:cNvGrpSpPr>
              <a:grpSpLocks/>
            </p:cNvGrpSpPr>
            <p:nvPr/>
          </p:nvGrpSpPr>
          <p:grpSpPr bwMode="auto">
            <a:xfrm>
              <a:off x="6524164" y="1262061"/>
              <a:ext cx="2171594" cy="1710608"/>
              <a:chOff x="6621305" y="1262061"/>
              <a:chExt cx="2171594" cy="1710608"/>
            </a:xfrm>
          </p:grpSpPr>
          <p:pic>
            <p:nvPicPr>
              <p:cNvPr id="21518" name="Picture 6" descr="File:Böhmen Reichskleinodien - Krone 1.jpg">
                <a:hlinkClick r:id="rId5"/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 l="11105" t="5322" r="20250" b="7510"/>
              <a:stretch>
                <a:fillRect/>
              </a:stretch>
            </p:blipFill>
            <p:spPr bwMode="auto">
              <a:xfrm>
                <a:off x="7082234" y="1262061"/>
                <a:ext cx="1249735" cy="10612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8" name="Podnadpis 2"/>
              <p:cNvSpPr txBox="1">
                <a:spLocks/>
              </p:cNvSpPr>
              <p:nvPr/>
            </p:nvSpPr>
            <p:spPr>
              <a:xfrm>
                <a:off x="6621786" y="2324148"/>
                <a:ext cx="2171113" cy="647731"/>
              </a:xfrm>
              <a:prstGeom prst="rect">
                <a:avLst/>
              </a:prstGeom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8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Svatováclavská koruna českých králů</a:t>
                </a:r>
                <a:endParaRPr lang="cs-CZ" sz="18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cxnSp>
          <p:nvCxnSpPr>
            <p:cNvPr id="16" name="Přímá spojnice se šipkou 15"/>
            <p:cNvCxnSpPr/>
            <p:nvPr/>
          </p:nvCxnSpPr>
          <p:spPr>
            <a:xfrm flipH="1">
              <a:off x="5220073" y="1792311"/>
              <a:ext cx="1764823" cy="1244659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>
            <a:grpSpLocks/>
          </p:cNvGrpSpPr>
          <p:nvPr/>
        </p:nvGrpSpPr>
        <p:grpSpPr bwMode="auto">
          <a:xfrm>
            <a:off x="0" y="3006725"/>
            <a:ext cx="2916238" cy="2093913"/>
            <a:chOff x="104283" y="3651870"/>
            <a:chExt cx="6732959" cy="1368152"/>
          </a:xfrm>
        </p:grpSpPr>
        <p:sp>
          <p:nvSpPr>
            <p:cNvPr id="21" name="Zaoblený obdélník 20"/>
            <p:cNvSpPr/>
            <p:nvPr/>
          </p:nvSpPr>
          <p:spPr>
            <a:xfrm>
              <a:off x="250891" y="3651870"/>
              <a:ext cx="6586351" cy="136815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400" b="1" dirty="0">
                  <a:solidFill>
                    <a:srgbClr val="002060"/>
                  </a:solidFill>
                </a:rPr>
                <a:t>Svatá říše římská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</p:txBody>
        </p:sp>
        <p:sp>
          <p:nvSpPr>
            <p:cNvPr id="23" name="Podnadpis 2"/>
            <p:cNvSpPr txBox="1">
              <a:spLocks/>
            </p:cNvSpPr>
            <p:nvPr/>
          </p:nvSpPr>
          <p:spPr>
            <a:xfrm>
              <a:off x="104283" y="3863472"/>
              <a:ext cx="6443408" cy="1096389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cs-CZ" sz="1200" dirty="0" smtClean="0">
                  <a:solidFill>
                    <a:srgbClr val="002060"/>
                  </a:solidFill>
                </a:rPr>
                <a:t>nadnárodní </a:t>
              </a:r>
              <a:r>
                <a:rPr lang="cs-CZ" sz="1200" dirty="0">
                  <a:solidFill>
                    <a:srgbClr val="002060"/>
                  </a:solidFill>
                </a:rPr>
                <a:t>útvar založený v 10. století východofranckým králem </a:t>
              </a:r>
              <a:r>
                <a:rPr lang="cs-CZ" sz="1200" dirty="0" smtClean="0">
                  <a:solidFill>
                    <a:srgbClr val="002060"/>
                  </a:solidFill>
                </a:rPr>
                <a:t> Otou </a:t>
              </a:r>
              <a:r>
                <a:rPr lang="cs-CZ" sz="1200" dirty="0">
                  <a:solidFill>
                    <a:srgbClr val="002060"/>
                  </a:solidFill>
                </a:rPr>
                <a:t>I., </a:t>
              </a:r>
              <a:r>
                <a:rPr lang="cs-CZ" sz="1200" dirty="0" smtClean="0">
                  <a:solidFill>
                    <a:srgbClr val="002060"/>
                  </a:solidFill>
                </a:rPr>
                <a:t>existoval </a:t>
              </a:r>
              <a:r>
                <a:rPr lang="cs-CZ" sz="1200" dirty="0" err="1" smtClean="0">
                  <a:solidFill>
                    <a:srgbClr val="002060"/>
                  </a:solidFill>
                </a:rPr>
                <a:t>aaž</a:t>
              </a:r>
              <a:r>
                <a:rPr lang="cs-CZ" sz="1200" dirty="0" smtClean="0">
                  <a:solidFill>
                    <a:srgbClr val="002060"/>
                  </a:solidFill>
                </a:rPr>
                <a:t> </a:t>
              </a:r>
              <a:r>
                <a:rPr lang="cs-CZ" sz="1200" dirty="0">
                  <a:solidFill>
                    <a:srgbClr val="002060"/>
                  </a:solidFill>
                </a:rPr>
                <a:t>do roku 1806, kdy padla v Napoleonských válkách</a:t>
              </a:r>
            </a:p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cs-CZ" sz="1200" dirty="0">
                  <a:solidFill>
                    <a:srgbClr val="002060"/>
                  </a:solidFill>
                </a:rPr>
                <a:t>jejím těžištěm byly německy mluvící státy, patřily k ní však např.  i </a:t>
              </a:r>
              <a:r>
                <a:rPr lang="cs-CZ" sz="1200" dirty="0" smtClean="0">
                  <a:solidFill>
                    <a:srgbClr val="002060"/>
                  </a:solidFill>
                </a:rPr>
                <a:t>České </a:t>
              </a:r>
              <a:r>
                <a:rPr lang="cs-CZ" sz="1200" dirty="0">
                  <a:solidFill>
                    <a:srgbClr val="002060"/>
                  </a:solidFill>
                </a:rPr>
                <a:t>země, část Itálie a Francie, Belgie atd</a:t>
              </a:r>
              <a:r>
                <a:rPr lang="cs-CZ" sz="1200" dirty="0" smtClean="0">
                  <a:solidFill>
                    <a:srgbClr val="002060"/>
                  </a:solidFill>
                </a:rPr>
                <a:t>.</a:t>
              </a:r>
            </a:p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cs-CZ" sz="1200" dirty="0">
                  <a:solidFill>
                    <a:srgbClr val="002060"/>
                  </a:solidFill>
                </a:rPr>
                <a:t>n</a:t>
              </a:r>
              <a:r>
                <a:rPr lang="cs-CZ" sz="1200" dirty="0" smtClean="0">
                  <a:solidFill>
                    <a:srgbClr val="002060"/>
                  </a:solidFill>
                </a:rPr>
                <a:t>a obrázku je území říše obtaženo modrou linkou   </a:t>
              </a:r>
              <a:endParaRPr lang="cs-CZ" sz="1200" dirty="0">
                <a:solidFill>
                  <a:srgbClr val="002060"/>
                </a:solidFill>
              </a:endParaRPr>
            </a:p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endParaRPr lang="cs-CZ" sz="1200" dirty="0">
                <a:solidFill>
                  <a:srgbClr val="002060"/>
                </a:solidFill>
                <a:sym typeface="Wingdings" panose="05000000000000000000" pitchFamily="2" charset="2"/>
              </a:endParaRPr>
            </a:p>
            <a:p>
              <a:pPr algn="l" fontAlgn="auto">
                <a:spcAft>
                  <a:spcPts val="0"/>
                </a:spcAft>
                <a:defRPr/>
              </a:pPr>
              <a:endPara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Skupina 26"/>
          <p:cNvGrpSpPr>
            <a:grpSpLocks/>
          </p:cNvGrpSpPr>
          <p:nvPr/>
        </p:nvGrpSpPr>
        <p:grpSpPr bwMode="auto">
          <a:xfrm>
            <a:off x="6119813" y="2978150"/>
            <a:ext cx="2916237" cy="2093913"/>
            <a:chOff x="104281" y="3651870"/>
            <a:chExt cx="6732961" cy="1368152"/>
          </a:xfrm>
        </p:grpSpPr>
        <p:sp>
          <p:nvSpPr>
            <p:cNvPr id="28" name="Zaoblený obdélník 27"/>
            <p:cNvSpPr/>
            <p:nvPr/>
          </p:nvSpPr>
          <p:spPr>
            <a:xfrm>
              <a:off x="250889" y="3651870"/>
              <a:ext cx="6586353" cy="136815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400" b="1" dirty="0">
                  <a:solidFill>
                    <a:srgbClr val="002060"/>
                  </a:solidFill>
                </a:rPr>
                <a:t>Země Koruny české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</p:txBody>
        </p:sp>
        <p:sp>
          <p:nvSpPr>
            <p:cNvPr id="29" name="Podnadpis 2"/>
            <p:cNvSpPr txBox="1">
              <a:spLocks/>
            </p:cNvSpPr>
            <p:nvPr/>
          </p:nvSpPr>
          <p:spPr>
            <a:xfrm>
              <a:off x="104281" y="3920522"/>
              <a:ext cx="6732961" cy="1096388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cs-CZ" sz="1200" dirty="0">
                  <a:solidFill>
                    <a:srgbClr val="002060"/>
                  </a:solidFill>
                </a:rPr>
                <a:t>s</a:t>
              </a:r>
              <a:r>
                <a:rPr lang="cs-CZ" sz="1200" dirty="0" smtClean="0">
                  <a:solidFill>
                    <a:srgbClr val="002060"/>
                  </a:solidFill>
                </a:rPr>
                <a:t>tátní útvar (převážně) česky mluvících zemí, který v této podobě vznikl za vlády Karla IV.  (1348)  </a:t>
              </a:r>
              <a:endParaRPr lang="cs-CZ" sz="1200" dirty="0">
                <a:solidFill>
                  <a:srgbClr val="002060"/>
                </a:solidFill>
              </a:endParaRPr>
            </a:p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cs-CZ" sz="1200" dirty="0">
                  <a:solidFill>
                    <a:srgbClr val="002060"/>
                  </a:solidFill>
                </a:rPr>
                <a:t>v</a:t>
              </a:r>
              <a:r>
                <a:rPr lang="cs-CZ" sz="1200" dirty="0" smtClean="0">
                  <a:solidFill>
                    <a:srgbClr val="002060"/>
                  </a:solidFill>
                </a:rPr>
                <a:t> běhu let měnil své hranice, v době Václavovy vlády k němu patřily Čechy, Morava, Slezsko, Lužice a krátce ještě i </a:t>
              </a:r>
              <a:r>
                <a:rPr lang="cs-CZ" sz="1200" dirty="0">
                  <a:solidFill>
                    <a:srgbClr val="002060"/>
                  </a:solidFill>
                </a:rPr>
                <a:t>B</a:t>
              </a:r>
              <a:r>
                <a:rPr lang="cs-CZ" sz="1200" dirty="0" smtClean="0">
                  <a:solidFill>
                    <a:srgbClr val="002060"/>
                  </a:solidFill>
                </a:rPr>
                <a:t>raniborsko   </a:t>
              </a:r>
              <a:endParaRPr lang="cs-CZ" sz="1200" dirty="0">
                <a:solidFill>
                  <a:srgbClr val="002060"/>
                </a:solidFill>
              </a:endParaRPr>
            </a:p>
            <a:p>
              <a:pPr marL="285750" indent="-285750" algn="l" fontAlgn="auto">
                <a:spcAft>
                  <a:spcPts val="0"/>
                </a:spcAft>
                <a:buFont typeface="Arial" pitchFamily="34" charset="0"/>
                <a:buChar char="•"/>
                <a:defRPr/>
              </a:pPr>
              <a:endParaRPr lang="cs-CZ" sz="1200" dirty="0">
                <a:solidFill>
                  <a:srgbClr val="002060"/>
                </a:solidFill>
                <a:sym typeface="Wingdings" panose="05000000000000000000" pitchFamily="2" charset="2"/>
              </a:endParaRPr>
            </a:p>
            <a:p>
              <a:pPr algn="l" fontAlgn="auto">
                <a:spcAft>
                  <a:spcPts val="0"/>
                </a:spcAft>
                <a:defRPr/>
              </a:pPr>
              <a:endParaRPr lang="cs-CZ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SVATÉ ŘÍŠE ŘÍMSKÉ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8863"/>
            <a:ext cx="9144000" cy="4084637"/>
          </a:xfrm>
        </p:spPr>
        <p:txBody>
          <a:bodyPr rtlCol="0">
            <a:noAutofit/>
          </a:bodyPr>
          <a:lstStyle/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>
                <a:solidFill>
                  <a:srgbClr val="002060"/>
                </a:solidFill>
              </a:rPr>
              <a:t>k</a:t>
            </a:r>
            <a:r>
              <a:rPr lang="cs-CZ" sz="1650" dirty="0" smtClean="0">
                <a:solidFill>
                  <a:srgbClr val="002060"/>
                </a:solidFill>
              </a:rPr>
              <a:t>rálem Svaté říše římské byl Václav v letech 1378 – 1400, </a:t>
            </a:r>
            <a:r>
              <a:rPr lang="cs-CZ" sz="1650" dirty="0" smtClean="0">
                <a:solidFill>
                  <a:schemeClr val="bg1"/>
                </a:solidFill>
              </a:rPr>
              <a:t>císařem (na rozdíl od Karla IV. a Zikmunda) se nikdy nestal</a:t>
            </a:r>
            <a:endParaRPr lang="cs-CZ" sz="1650" dirty="0" smtClean="0">
              <a:solidFill>
                <a:srgbClr val="002060"/>
              </a:solidFill>
            </a:endParaRP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situace v celé Evropě byla </a:t>
            </a:r>
            <a:r>
              <a:rPr lang="cs-CZ" sz="1650" dirty="0" smtClean="0">
                <a:solidFill>
                  <a:srgbClr val="002060"/>
                </a:solidFill>
              </a:rPr>
              <a:t>obtížnější než za královy vlády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celou Evropu zasáhla </a:t>
            </a:r>
            <a:r>
              <a:rPr lang="cs-CZ" sz="1650" dirty="0" smtClean="0">
                <a:solidFill>
                  <a:srgbClr val="002060"/>
                </a:solidFill>
              </a:rPr>
              <a:t>rozsáhlá epidemie moru </a:t>
            </a:r>
            <a:r>
              <a:rPr lang="cs-CZ" sz="1650" dirty="0" smtClean="0">
                <a:solidFill>
                  <a:schemeClr val="bg1"/>
                </a:solidFill>
              </a:rPr>
              <a:t>(jakákoli choroba vybíjející ve velkém množství obyvatelstvo),</a:t>
            </a:r>
            <a:r>
              <a:rPr lang="cs-CZ" sz="1650" dirty="0" smtClean="0">
                <a:solidFill>
                  <a:srgbClr val="002060"/>
                </a:solidFill>
              </a:rPr>
              <a:t> </a:t>
            </a:r>
            <a:r>
              <a:rPr lang="cs-CZ" sz="1650" dirty="0" smtClean="0">
                <a:solidFill>
                  <a:schemeClr val="bg1"/>
                </a:solidFill>
              </a:rPr>
              <a:t>což sebou neslo těžké </a:t>
            </a:r>
            <a:r>
              <a:rPr lang="cs-CZ" sz="1650" dirty="0" smtClean="0">
                <a:solidFill>
                  <a:srgbClr val="002060"/>
                </a:solidFill>
              </a:rPr>
              <a:t>hospodářské i sociální důsledky </a:t>
            </a:r>
            <a:r>
              <a:rPr lang="cs-CZ" sz="1650" dirty="0" smtClean="0">
                <a:solidFill>
                  <a:schemeClr val="bg1"/>
                </a:solidFill>
              </a:rPr>
              <a:t>(viz další snímky)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>
                <a:solidFill>
                  <a:schemeClr val="bg1"/>
                </a:solidFill>
              </a:rPr>
              <a:t>j</a:t>
            </a:r>
            <a:r>
              <a:rPr lang="cs-CZ" sz="1650" dirty="0" smtClean="0">
                <a:solidFill>
                  <a:schemeClr val="bg1"/>
                </a:solidFill>
              </a:rPr>
              <a:t>en přibližně dva měsíce před Karlovou smrtí </a:t>
            </a:r>
            <a:r>
              <a:rPr lang="cs-CZ" sz="1650" dirty="0" smtClean="0">
                <a:solidFill>
                  <a:srgbClr val="002060"/>
                </a:solidFill>
              </a:rPr>
              <a:t>započala největší krize v dějinách křesťanství - </a:t>
            </a:r>
            <a:r>
              <a:rPr lang="cs-CZ" sz="1650" dirty="0" smtClean="0">
                <a:solidFill>
                  <a:schemeClr val="bg1"/>
                </a:solidFill>
              </a:rPr>
              <a:t>došlo ke zvolení dvou papežů úřadujících současně v Římě a v Avignonu (přičemž církev měla na středověké dějiny zcela zásadní vliv)</a:t>
            </a:r>
          </a:p>
          <a:p>
            <a:pPr marL="914400" lvl="1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ü"/>
              <a:defRPr/>
            </a:pPr>
            <a:r>
              <a:rPr lang="cs-CZ" sz="1650" dirty="0" smtClean="0">
                <a:solidFill>
                  <a:schemeClr val="bg1"/>
                </a:solidFill>
              </a:rPr>
              <a:t>na Václavovu korunu si dělalo </a:t>
            </a:r>
            <a:r>
              <a:rPr lang="cs-CZ" sz="1650" dirty="0" smtClean="0">
                <a:solidFill>
                  <a:srgbClr val="002060"/>
                </a:solidFill>
              </a:rPr>
              <a:t>nárok mnoho konkurentů </a:t>
            </a:r>
            <a:r>
              <a:rPr lang="cs-CZ" sz="1650" dirty="0" smtClean="0">
                <a:solidFill>
                  <a:schemeClr val="bg1"/>
                </a:solidFill>
              </a:rPr>
              <a:t>– mezi nimi i jeho příbuzní – již zmiňovaní </a:t>
            </a:r>
            <a:r>
              <a:rPr lang="cs-CZ" sz="1650" dirty="0" smtClean="0">
                <a:solidFill>
                  <a:srgbClr val="002060"/>
                </a:solidFill>
              </a:rPr>
              <a:t>nevlastní bratr Zikmund a bratranec Jošt</a:t>
            </a:r>
            <a:r>
              <a:rPr lang="cs-CZ" sz="1650" dirty="0" smtClean="0">
                <a:solidFill>
                  <a:schemeClr val="bg1"/>
                </a:solidFill>
              </a:rPr>
              <a:t> (syn Jana </a:t>
            </a:r>
            <a:r>
              <a:rPr lang="cs-CZ" sz="1650" dirty="0">
                <a:solidFill>
                  <a:schemeClr val="bg1"/>
                </a:solidFill>
              </a:rPr>
              <a:t>J</a:t>
            </a:r>
            <a:r>
              <a:rPr lang="cs-CZ" sz="1650" dirty="0" smtClean="0">
                <a:solidFill>
                  <a:schemeClr val="bg1"/>
                </a:solidFill>
              </a:rPr>
              <a:t>indřicha, bratra Karla IV.) </a:t>
            </a:r>
            <a:r>
              <a:rPr lang="cs-CZ" sz="1650" dirty="0" smtClean="0">
                <a:solidFill>
                  <a:srgbClr val="002060"/>
                </a:solidFill>
              </a:rPr>
              <a:t> </a:t>
            </a:r>
            <a:r>
              <a:rPr lang="cs-CZ" sz="1650" dirty="0" smtClean="0">
                <a:solidFill>
                  <a:schemeClr val="bg1"/>
                </a:solidFill>
              </a:rPr>
              <a:t> </a:t>
            </a:r>
            <a:r>
              <a:rPr lang="cs-CZ" sz="1650" dirty="0" smtClean="0">
                <a:solidFill>
                  <a:srgbClr val="002060"/>
                </a:solidFill>
              </a:rPr>
              <a:t>  </a:t>
            </a: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 smtClean="0">
                <a:solidFill>
                  <a:srgbClr val="002060"/>
                </a:solidFill>
              </a:rPr>
              <a:t>Václav IV. v roli říšského krále neobstál - </a:t>
            </a:r>
            <a:r>
              <a:rPr lang="cs-CZ" sz="1650" dirty="0" smtClean="0">
                <a:solidFill>
                  <a:schemeClr val="bg1"/>
                </a:solidFill>
              </a:rPr>
              <a:t>k nastalým problémům přistoupil váhavě, řešil je tím, že je neřešil </a:t>
            </a:r>
            <a:r>
              <a:rPr lang="cs-CZ" sz="1650" dirty="0" smtClean="0">
                <a:solidFill>
                  <a:schemeClr val="bg1"/>
                </a:solidFill>
                <a:sym typeface="Wingdings" panose="05000000000000000000" pitchFamily="2" charset="2"/>
              </a:rPr>
              <a:t> </a:t>
            </a:r>
            <a:r>
              <a:rPr lang="cs-CZ" sz="1650" dirty="0" smtClean="0">
                <a:solidFill>
                  <a:schemeClr val="bg1"/>
                </a:solidFill>
              </a:rPr>
              <a:t>(to je dnes - nejen u studentů – běžné, co pak máme Václavovi vyčítat?), a proto byl v roce </a:t>
            </a:r>
            <a:r>
              <a:rPr lang="cs-CZ" sz="1650" dirty="0" smtClean="0">
                <a:solidFill>
                  <a:srgbClr val="002060"/>
                </a:solidFill>
              </a:rPr>
              <a:t>1400 z trůnu sesazen </a:t>
            </a:r>
            <a:r>
              <a:rPr lang="cs-CZ" sz="1650" dirty="0" smtClean="0">
                <a:solidFill>
                  <a:schemeClr val="bg1"/>
                </a:solidFill>
              </a:rPr>
              <a:t>a na jeho místo zvolen </a:t>
            </a:r>
            <a:r>
              <a:rPr lang="cs-CZ" sz="1650" dirty="0" err="1" smtClean="0">
                <a:solidFill>
                  <a:srgbClr val="002060"/>
                </a:solidFill>
              </a:rPr>
              <a:t>Ruprecht</a:t>
            </a:r>
            <a:r>
              <a:rPr lang="cs-CZ" sz="1650" dirty="0" smtClean="0">
                <a:solidFill>
                  <a:srgbClr val="002060"/>
                </a:solidFill>
              </a:rPr>
              <a:t> III. Falcký</a:t>
            </a: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650" dirty="0" smtClean="0">
                <a:solidFill>
                  <a:srgbClr val="002060"/>
                </a:solidFill>
              </a:rPr>
              <a:t>Václav toto sesazení neuznal </a:t>
            </a:r>
            <a:r>
              <a:rPr lang="cs-CZ" sz="1650" dirty="0" smtClean="0">
                <a:solidFill>
                  <a:schemeClr val="bg1"/>
                </a:solidFill>
              </a:rPr>
              <a:t>a nadále se jako říšský král tituloval </a:t>
            </a:r>
          </a:p>
        </p:txBody>
      </p:sp>
      <p:pic>
        <p:nvPicPr>
          <p:cNvPr id="22532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104775"/>
            <a:ext cx="10001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28588"/>
            <a:ext cx="1000125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SVATÉ ŘÍŠE ŘÍMSKÉ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8863"/>
            <a:ext cx="9144000" cy="4084637"/>
          </a:xfrm>
        </p:spPr>
        <p:txBody>
          <a:bodyPr rtlCol="0">
            <a:noAutofit/>
          </a:bodyPr>
          <a:lstStyle/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700" dirty="0">
                <a:solidFill>
                  <a:schemeClr val="bg1"/>
                </a:solidFill>
              </a:rPr>
              <a:t>b</a:t>
            </a:r>
            <a:r>
              <a:rPr lang="cs-CZ" sz="1700" dirty="0" smtClean="0">
                <a:solidFill>
                  <a:schemeClr val="bg1"/>
                </a:solidFill>
              </a:rPr>
              <a:t>oj o trůn  se opět rozhořel v roce </a:t>
            </a:r>
            <a:r>
              <a:rPr lang="cs-CZ" sz="1700" dirty="0" smtClean="0">
                <a:solidFill>
                  <a:srgbClr val="002060"/>
                </a:solidFill>
              </a:rPr>
              <a:t>1410 po Ruprechtově smrti </a:t>
            </a:r>
            <a:r>
              <a:rPr lang="cs-CZ" sz="1700" dirty="0" smtClean="0">
                <a:solidFill>
                  <a:schemeClr val="bg1"/>
                </a:solidFill>
              </a:rPr>
              <a:t>– ucházeli se o něj </a:t>
            </a:r>
            <a:r>
              <a:rPr lang="cs-CZ" sz="1700" dirty="0" smtClean="0">
                <a:solidFill>
                  <a:srgbClr val="002060"/>
                </a:solidFill>
              </a:rPr>
              <a:t>Václav, Jošt i Zikmund</a:t>
            </a:r>
          </a:p>
          <a:p>
            <a:pPr marL="457200" indent="-457200" algn="l" fontAlgn="auto">
              <a:spcAft>
                <a:spcPts val="0"/>
              </a:spcAft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cs-CZ" sz="1700" dirty="0">
                <a:solidFill>
                  <a:schemeClr val="bg1"/>
                </a:solidFill>
              </a:rPr>
              <a:t>p</a:t>
            </a:r>
            <a:r>
              <a:rPr lang="cs-CZ" sz="1700" dirty="0" smtClean="0">
                <a:solidFill>
                  <a:schemeClr val="bg1"/>
                </a:solidFill>
              </a:rPr>
              <a:t>oté, co zvolený Jošt vzápětí zemřel, se </a:t>
            </a:r>
            <a:r>
              <a:rPr lang="cs-CZ" sz="1700" dirty="0" smtClean="0">
                <a:solidFill>
                  <a:srgbClr val="002060"/>
                </a:solidFill>
              </a:rPr>
              <a:t>novým králem stal v roce 1411 Zikmund, když jeho volbu nakonec podpořil i sám Václav </a:t>
            </a:r>
            <a:r>
              <a:rPr lang="cs-CZ" sz="1700" dirty="0" smtClean="0">
                <a:solidFill>
                  <a:schemeClr val="bg1"/>
                </a:solidFill>
              </a:rPr>
              <a:t>(Zikmunda pak už čekali tři současní papežové na trůnu</a:t>
            </a:r>
            <a:r>
              <a:rPr lang="cs-CZ" sz="1700" dirty="0" smtClean="0">
                <a:solidFill>
                  <a:schemeClr val="bg1"/>
                </a:solidFill>
                <a:sym typeface="Wingdings" panose="05000000000000000000" pitchFamily="2" charset="2"/>
              </a:rPr>
              <a:t>)</a:t>
            </a:r>
            <a:endParaRPr lang="cs-CZ" sz="1700" dirty="0" smtClean="0">
              <a:solidFill>
                <a:srgbClr val="002060"/>
              </a:solidFill>
            </a:endParaRPr>
          </a:p>
          <a:p>
            <a:pPr algn="l" fontAlgn="auto">
              <a:spcAft>
                <a:spcPts val="0"/>
              </a:spcAft>
              <a:buClr>
                <a:schemeClr val="bg1"/>
              </a:buClr>
              <a:buFont typeface="Arial" panose="020B0604020202020204" pitchFamily="34" charset="0"/>
              <a:buNone/>
              <a:defRPr/>
            </a:pPr>
            <a:r>
              <a:rPr lang="cs-CZ" sz="1700" dirty="0" smtClean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23556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104775"/>
            <a:ext cx="10001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File:Imperial Crown of the Holy Roman Empire lef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28588"/>
            <a:ext cx="1000125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1179513" y="2438400"/>
            <a:ext cx="6708775" cy="2095500"/>
            <a:chOff x="527234" y="1933251"/>
            <a:chExt cx="8146104" cy="2543612"/>
          </a:xfrm>
        </p:grpSpPr>
        <p:sp>
          <p:nvSpPr>
            <p:cNvPr id="8" name="Podnadpis 2"/>
            <p:cNvSpPr txBox="1">
              <a:spLocks/>
            </p:cNvSpPr>
            <p:nvPr/>
          </p:nvSpPr>
          <p:spPr>
            <a:xfrm>
              <a:off x="585062" y="4133861"/>
              <a:ext cx="1293430" cy="343002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4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Karel IV. – vládcem 1346 - 1378</a:t>
              </a:r>
              <a:endPara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Podnadpis 2"/>
            <p:cNvSpPr txBox="1">
              <a:spLocks/>
            </p:cNvSpPr>
            <p:nvPr/>
          </p:nvSpPr>
          <p:spPr>
            <a:xfrm>
              <a:off x="2260160" y="4099175"/>
              <a:ext cx="1293431" cy="343002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4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Václav IV. – vládcem 1378 - 1400</a:t>
              </a:r>
              <a:endPara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Podnadpis 2"/>
            <p:cNvSpPr txBox="1">
              <a:spLocks/>
            </p:cNvSpPr>
            <p:nvPr/>
          </p:nvSpPr>
          <p:spPr>
            <a:xfrm>
              <a:off x="3771411" y="4122299"/>
              <a:ext cx="1923760" cy="341076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4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Ruprecht III. Falcký – vládcem                   1400 - 1410</a:t>
              </a:r>
              <a:endPara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Podnadpis 2"/>
            <p:cNvSpPr txBox="1">
              <a:spLocks/>
            </p:cNvSpPr>
            <p:nvPr/>
          </p:nvSpPr>
          <p:spPr>
            <a:xfrm>
              <a:off x="5795407" y="4122299"/>
              <a:ext cx="1293431" cy="343002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4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Jošt – vládcem 1410 - 1411</a:t>
              </a:r>
              <a:endPara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Podnadpis 2"/>
            <p:cNvSpPr txBox="1">
              <a:spLocks/>
            </p:cNvSpPr>
            <p:nvPr/>
          </p:nvSpPr>
          <p:spPr>
            <a:xfrm>
              <a:off x="7379907" y="4133861"/>
              <a:ext cx="1293431" cy="343002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cs-CZ" sz="14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Zikmund – vládcem 1411 - 1437</a:t>
              </a:r>
              <a:endParaRPr lang="cs-CZ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23564" name="Skupina 13"/>
            <p:cNvGrpSpPr>
              <a:grpSpLocks/>
            </p:cNvGrpSpPr>
            <p:nvPr/>
          </p:nvGrpSpPr>
          <p:grpSpPr bwMode="auto">
            <a:xfrm>
              <a:off x="527234" y="1933251"/>
              <a:ext cx="1303896" cy="2188476"/>
              <a:chOff x="527234" y="1933251"/>
              <a:chExt cx="1303896" cy="2188476"/>
            </a:xfrm>
          </p:grpSpPr>
          <p:pic>
            <p:nvPicPr>
              <p:cNvPr id="23577" name="Picture 2" descr="http://upload.wikimedia.org/wikipedia/commons/thumb/1/16/Charles_IV-John_Ocko_votive_picture-fragment.jpg/200px-Charles_IV-John_Ocko_votive_picture-fragment.jpg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/>
              <a:srcRect l="-4387" r="2325" b="2026"/>
              <a:stretch>
                <a:fillRect/>
              </a:stretch>
            </p:blipFill>
            <p:spPr bwMode="auto">
              <a:xfrm>
                <a:off x="527234" y="2356864"/>
                <a:ext cx="1303896" cy="1764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8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1047687" y="1933251"/>
                <a:ext cx="444432" cy="4160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5" name="Skupina 18"/>
            <p:cNvGrpSpPr>
              <a:grpSpLocks/>
            </p:cNvGrpSpPr>
            <p:nvPr/>
          </p:nvGrpSpPr>
          <p:grpSpPr bwMode="auto">
            <a:xfrm>
              <a:off x="2267744" y="1933251"/>
              <a:ext cx="1303896" cy="2158882"/>
              <a:chOff x="2267744" y="1933251"/>
              <a:chExt cx="1303896" cy="2158882"/>
            </a:xfrm>
          </p:grpSpPr>
          <p:pic>
            <p:nvPicPr>
              <p:cNvPr id="23575" name="Picture 4" descr="http://upload.wikimedia.org/wikipedia/commons/9/9b/VaclavnaVotobraze.jpg">
                <a:hlinkClick r:id="rId7"/>
              </p:cNvPr>
              <p:cNvPicPr>
                <a:picLocks noChangeAspect="1" noChangeArrowheads="1"/>
              </p:cNvPicPr>
              <p:nvPr/>
            </p:nvPicPr>
            <p:blipFill>
              <a:blip r:embed="rId8"/>
              <a:srcRect t="2" b="52574"/>
              <a:stretch>
                <a:fillRect/>
              </a:stretch>
            </p:blipFill>
            <p:spPr bwMode="auto">
              <a:xfrm>
                <a:off x="2267744" y="2353704"/>
                <a:ext cx="1303896" cy="1738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6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2697476" y="1933251"/>
                <a:ext cx="444432" cy="4160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6" name="Skupina 23"/>
            <p:cNvGrpSpPr>
              <a:grpSpLocks/>
            </p:cNvGrpSpPr>
            <p:nvPr/>
          </p:nvGrpSpPr>
          <p:grpSpPr bwMode="auto">
            <a:xfrm>
              <a:off x="4067944" y="1977417"/>
              <a:ext cx="1335020" cy="2152568"/>
              <a:chOff x="4067944" y="1977417"/>
              <a:chExt cx="1335020" cy="2152568"/>
            </a:xfrm>
          </p:grpSpPr>
          <p:pic>
            <p:nvPicPr>
              <p:cNvPr id="23573" name="Picture 4" descr="File:Ruprecht III (Pfalz).jpg">
                <a:hlinkClick r:id="rId9"/>
              </p:cNvPr>
              <p:cNvPicPr>
                <a:picLocks noChangeAspect="1" noChangeArrowheads="1"/>
              </p:cNvPicPr>
              <p:nvPr/>
            </p:nvPicPr>
            <p:blipFill>
              <a:blip r:embed="rId10"/>
              <a:srcRect t="2750" r="42981" b="39735"/>
              <a:stretch>
                <a:fillRect/>
              </a:stretch>
            </p:blipFill>
            <p:spPr bwMode="auto">
              <a:xfrm>
                <a:off x="4067944" y="2391556"/>
                <a:ext cx="1335020" cy="1738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4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4513238" y="1977417"/>
                <a:ext cx="444432" cy="4160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7" name="Skupina 28"/>
            <p:cNvGrpSpPr>
              <a:grpSpLocks/>
            </p:cNvGrpSpPr>
            <p:nvPr/>
          </p:nvGrpSpPr>
          <p:grpSpPr bwMode="auto">
            <a:xfrm>
              <a:off x="5796136" y="1977417"/>
              <a:ext cx="1265425" cy="2129953"/>
              <a:chOff x="5796136" y="1977417"/>
              <a:chExt cx="1265425" cy="2129953"/>
            </a:xfrm>
          </p:grpSpPr>
          <p:pic>
            <p:nvPicPr>
              <p:cNvPr id="23571" name="Picture 2" descr="File:Jošt Lucemburský.jpg">
                <a:hlinkClick r:id="rId11"/>
              </p:cNvPr>
              <p:cNvPicPr>
                <a:picLocks noChangeAspect="1" noChangeArrowheads="1"/>
              </p:cNvPicPr>
              <p:nvPr/>
            </p:nvPicPr>
            <p:blipFill>
              <a:blip r:embed="rId12"/>
              <a:srcRect r="7507" b="4797"/>
              <a:stretch>
                <a:fillRect/>
              </a:stretch>
            </p:blipFill>
            <p:spPr bwMode="auto">
              <a:xfrm>
                <a:off x="5796136" y="2388042"/>
                <a:ext cx="1265425" cy="17193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2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206632" y="1977417"/>
                <a:ext cx="444432" cy="4160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8" name="Skupina 33"/>
            <p:cNvGrpSpPr>
              <a:grpSpLocks/>
            </p:cNvGrpSpPr>
            <p:nvPr/>
          </p:nvGrpSpPr>
          <p:grpSpPr bwMode="auto">
            <a:xfrm>
              <a:off x="7380311" y="1946350"/>
              <a:ext cx="1265425" cy="2183635"/>
              <a:chOff x="7380311" y="1946350"/>
              <a:chExt cx="1265425" cy="2183635"/>
            </a:xfrm>
          </p:grpSpPr>
          <p:pic>
            <p:nvPicPr>
              <p:cNvPr id="23569" name="Picture 4" descr="File:Zikmund Zhořelecka radnice.jpg">
                <a:hlinkClick r:id="rId13"/>
              </p:cNvPr>
              <p:cNvPicPr>
                <a:picLocks noChangeAspect="1" noChangeArrowheads="1"/>
              </p:cNvPicPr>
              <p:nvPr/>
            </p:nvPicPr>
            <p:blipFill>
              <a:blip r:embed="rId14"/>
              <a:srcRect r="12132" b="-511"/>
              <a:stretch>
                <a:fillRect/>
              </a:stretch>
            </p:blipFill>
            <p:spPr bwMode="auto">
              <a:xfrm>
                <a:off x="7380311" y="2356864"/>
                <a:ext cx="1265425" cy="17731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0" name="Picture 4" descr="File:Imperial Crown of the Holy Roman Empire left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7790807" y="1946350"/>
                <a:ext cx="444432" cy="4160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ZEMÍ KORUNY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058863"/>
            <a:ext cx="9144000" cy="4084637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700" smtClean="0">
                <a:solidFill>
                  <a:schemeClr val="bg1"/>
                </a:solidFill>
              </a:rPr>
              <a:t>jak bylo zmíněno, velmi krátce po začátku samostatné Václavovy vlády </a:t>
            </a:r>
            <a:r>
              <a:rPr lang="cs-CZ" sz="1700" smtClean="0">
                <a:solidFill>
                  <a:srgbClr val="002060"/>
                </a:solidFill>
              </a:rPr>
              <a:t>zachvátila i České země velmi rozsáhlá celoevropská epidemie moru</a:t>
            </a:r>
            <a:r>
              <a:rPr lang="cs-CZ" sz="1700" smtClean="0">
                <a:solidFill>
                  <a:schemeClr val="bg1"/>
                </a:solidFill>
              </a:rPr>
              <a:t> - došlo k prudkému úbytku obyvatel =˃ </a:t>
            </a:r>
            <a:r>
              <a:rPr lang="cs-CZ" sz="1700" smtClean="0">
                <a:solidFill>
                  <a:srgbClr val="002060"/>
                </a:solidFill>
              </a:rPr>
              <a:t>pokles zemědělské produkce, menší výběr daní, omezení kontaktů s cizinou </a:t>
            </a:r>
            <a:r>
              <a:rPr lang="cs-CZ" sz="1700" smtClean="0">
                <a:solidFill>
                  <a:schemeClr val="bg1"/>
                </a:solidFill>
              </a:rPr>
              <a:t>(včetně obchodu)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700" smtClean="0">
                <a:solidFill>
                  <a:schemeClr val="bg1"/>
                </a:solidFill>
              </a:rPr>
              <a:t>chudoba sebou nesla </a:t>
            </a:r>
            <a:r>
              <a:rPr lang="cs-CZ" sz="1700" smtClean="0">
                <a:solidFill>
                  <a:srgbClr val="002060"/>
                </a:solidFill>
              </a:rPr>
              <a:t>růst kriminality, </a:t>
            </a:r>
            <a:r>
              <a:rPr lang="cs-CZ" sz="1700" smtClean="0">
                <a:solidFill>
                  <a:schemeClr val="bg1"/>
                </a:solidFill>
              </a:rPr>
              <a:t>po lesích přepadávali pocestné toulající se </a:t>
            </a:r>
            <a:r>
              <a:rPr lang="cs-CZ" sz="1700" smtClean="0">
                <a:solidFill>
                  <a:srgbClr val="002060"/>
                </a:solidFill>
              </a:rPr>
              <a:t>lapkové </a:t>
            </a:r>
            <a:r>
              <a:rPr lang="cs-CZ" sz="1700" smtClean="0">
                <a:solidFill>
                  <a:schemeClr val="bg1"/>
                </a:solidFill>
              </a:rPr>
              <a:t>(nejednou pocházeli ze zchudlých šlechtických rodů, někteří se pak později přidali k husitům, spekuluje se, že mezi lapky mohl být i </a:t>
            </a:r>
            <a:r>
              <a:rPr lang="cs-CZ" sz="1700" smtClean="0">
                <a:solidFill>
                  <a:srgbClr val="002060"/>
                </a:solidFill>
              </a:rPr>
              <a:t>Jan Žižka</a:t>
            </a:r>
            <a:r>
              <a:rPr lang="cs-CZ" sz="1700" smtClean="0">
                <a:solidFill>
                  <a:schemeClr val="bg1"/>
                </a:solidFill>
              </a:rPr>
              <a:t>)  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700" smtClean="0">
                <a:solidFill>
                  <a:schemeClr val="bg1"/>
                </a:solidFill>
              </a:rPr>
              <a:t>dalším problémem byly pro Václava </a:t>
            </a:r>
            <a:r>
              <a:rPr lang="cs-CZ" sz="1700" smtClean="0">
                <a:solidFill>
                  <a:srgbClr val="002060"/>
                </a:solidFill>
              </a:rPr>
              <a:t>aktivity české odbojné šlechty a církve</a:t>
            </a:r>
            <a:r>
              <a:rPr lang="cs-CZ" sz="1700" smtClean="0">
                <a:solidFill>
                  <a:schemeClr val="bg1"/>
                </a:solidFill>
              </a:rPr>
              <a:t>, jež se </a:t>
            </a:r>
            <a:r>
              <a:rPr lang="cs-CZ" sz="1700" smtClean="0">
                <a:solidFill>
                  <a:srgbClr val="002060"/>
                </a:solidFill>
              </a:rPr>
              <a:t>dostaly s králem do otevřeného konfliktu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r>
              <a:rPr lang="cs-CZ" sz="1700" smtClean="0">
                <a:solidFill>
                  <a:schemeClr val="bg1"/>
                </a:solidFill>
              </a:rPr>
              <a:t>Václav totiž </a:t>
            </a:r>
            <a:r>
              <a:rPr lang="cs-CZ" sz="1700" smtClean="0">
                <a:solidFill>
                  <a:srgbClr val="002060"/>
                </a:solidFill>
              </a:rPr>
              <a:t>při obsazování dvorských úřadů preferoval nižší šlechtu</a:t>
            </a:r>
            <a:r>
              <a:rPr lang="cs-CZ" sz="1700" smtClean="0">
                <a:solidFill>
                  <a:schemeClr val="bg1"/>
                </a:solidFill>
              </a:rPr>
              <a:t>, což proti němu popudilo významné české šlechtice , kteří proti němu vytvořili tzv. </a:t>
            </a:r>
            <a:r>
              <a:rPr lang="cs-CZ" sz="1700" smtClean="0">
                <a:solidFill>
                  <a:srgbClr val="002060"/>
                </a:solidFill>
              </a:rPr>
              <a:t>panskou jednotu na čele s </a:t>
            </a:r>
            <a:r>
              <a:rPr lang="cs-CZ" sz="1700" smtClean="0">
                <a:solidFill>
                  <a:schemeClr val="bg1"/>
                </a:solidFill>
              </a:rPr>
              <a:t>Václavovým bratrancem </a:t>
            </a:r>
            <a:r>
              <a:rPr lang="cs-CZ" sz="1700" smtClean="0">
                <a:solidFill>
                  <a:srgbClr val="002060"/>
                </a:solidFill>
              </a:rPr>
              <a:t>Joštem</a:t>
            </a:r>
            <a:r>
              <a:rPr lang="cs-CZ" sz="1700" smtClean="0">
                <a:solidFill>
                  <a:schemeClr val="bg1"/>
                </a:solidFill>
              </a:rPr>
              <a:t> 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r>
              <a:rPr lang="cs-CZ" sz="1700" smtClean="0">
                <a:solidFill>
                  <a:schemeClr val="bg1"/>
                </a:solidFill>
              </a:rPr>
              <a:t>v církvi pak měl spory s pražským arcibiskupem </a:t>
            </a:r>
            <a:r>
              <a:rPr lang="cs-CZ" sz="1700" smtClean="0">
                <a:solidFill>
                  <a:srgbClr val="002060"/>
                </a:solidFill>
              </a:rPr>
              <a:t>Janem z Jenštejna  - </a:t>
            </a:r>
            <a:r>
              <a:rPr lang="cs-CZ" sz="1700" smtClean="0">
                <a:solidFill>
                  <a:schemeClr val="bg1"/>
                </a:solidFill>
              </a:rPr>
              <a:t>arcibiskupství prosazuje vlastní politiku odlišnou od královské (jde o období  dvou papežů na stolci –viz předchozí snímky)</a:t>
            </a:r>
            <a:r>
              <a:rPr lang="cs-CZ" sz="1700" smtClean="0">
                <a:solidFill>
                  <a:srgbClr val="002060"/>
                </a:solidFill>
              </a:rPr>
              <a:t> 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endParaRPr lang="cs-CZ" sz="1600" smtClean="0">
              <a:solidFill>
                <a:schemeClr val="bg1"/>
              </a:solidFill>
            </a:endParaRP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endParaRPr lang="cs-CZ" sz="1600" smtClean="0">
              <a:solidFill>
                <a:schemeClr val="bg1"/>
              </a:solidFill>
            </a:endParaRPr>
          </a:p>
        </p:txBody>
      </p:sp>
      <p:pic>
        <p:nvPicPr>
          <p:cNvPr id="24580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3238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77406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ZEMÍ KORUNY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203325"/>
            <a:ext cx="7092950" cy="3354388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chemeClr val="bg1"/>
                </a:solidFill>
              </a:rPr>
              <a:t>v těchto těžkých prvních letech vlády Václav IV. </a:t>
            </a:r>
            <a:r>
              <a:rPr lang="cs-CZ" sz="2000" smtClean="0">
                <a:solidFill>
                  <a:srgbClr val="002060"/>
                </a:solidFill>
              </a:rPr>
              <a:t>ovdověl</a:t>
            </a:r>
            <a:r>
              <a:rPr lang="cs-CZ" sz="2000" smtClean="0">
                <a:solidFill>
                  <a:schemeClr val="bg1"/>
                </a:solidFill>
              </a:rPr>
              <a:t>, jeho žena Johanna Bavorská za nevyjasněných okolností zemřela          v roce 1386 (zakousnutí Václavovým loveckým psem, mor???)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rgbClr val="002060"/>
                </a:solidFill>
              </a:rPr>
              <a:t>znovu se Václav oženil </a:t>
            </a:r>
            <a:r>
              <a:rPr lang="cs-CZ" sz="2000" smtClean="0">
                <a:solidFill>
                  <a:schemeClr val="bg1"/>
                </a:solidFill>
              </a:rPr>
              <a:t>o tři roky později v roce 1389, kdy si vzal Johanninu neteř </a:t>
            </a:r>
            <a:r>
              <a:rPr lang="cs-CZ" sz="2000" smtClean="0">
                <a:solidFill>
                  <a:srgbClr val="002060"/>
                </a:solidFill>
              </a:rPr>
              <a:t>Žofii Bavorskou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chemeClr val="bg1"/>
                </a:solidFill>
              </a:rPr>
              <a:t>stejně jako se svou první ženou, </a:t>
            </a:r>
            <a:r>
              <a:rPr lang="cs-CZ" sz="2000" smtClean="0">
                <a:solidFill>
                  <a:srgbClr val="002060"/>
                </a:solidFill>
              </a:rPr>
              <a:t>neměl Václav IV</a:t>
            </a:r>
            <a:r>
              <a:rPr lang="cs-CZ" sz="2000" smtClean="0">
                <a:solidFill>
                  <a:schemeClr val="tx1"/>
                </a:solidFill>
              </a:rPr>
              <a:t>.</a:t>
            </a:r>
            <a:r>
              <a:rPr lang="cs-CZ" sz="2000" smtClean="0">
                <a:solidFill>
                  <a:schemeClr val="bg1"/>
                </a:solidFill>
              </a:rPr>
              <a:t> se Žofií </a:t>
            </a:r>
            <a:r>
              <a:rPr lang="cs-CZ" sz="2000" smtClean="0">
                <a:solidFill>
                  <a:srgbClr val="002060"/>
                </a:solidFill>
              </a:rPr>
              <a:t>žádné potomky </a:t>
            </a:r>
            <a:r>
              <a:rPr lang="cs-CZ" sz="2000" smtClean="0">
                <a:solidFill>
                  <a:schemeClr val="bg1"/>
                </a:solidFill>
              </a:rPr>
              <a:t>(neplodnost???)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chemeClr val="bg1"/>
                </a:solidFill>
              </a:rPr>
              <a:t>tento fakt jistě nemrzel Zikmunda (nebavilo by ho dělat Václavovým dětem strýčka</a:t>
            </a:r>
            <a:r>
              <a:rPr lang="cs-CZ" sz="2000" smtClean="0">
                <a:solidFill>
                  <a:schemeClr val="bg1"/>
                </a:solidFill>
                <a:sym typeface="Wingdings" pitchFamily="2" charset="2"/>
              </a:rPr>
              <a:t>), dokonce se po Václavově smrti stal milencem jeho ovdovělé manželky</a:t>
            </a:r>
            <a:r>
              <a:rPr lang="cs-CZ" sz="2000" smtClean="0">
                <a:solidFill>
                  <a:schemeClr val="bg1"/>
                </a:solidFill>
              </a:rPr>
              <a:t> </a:t>
            </a:r>
            <a:r>
              <a:rPr lang="cs-CZ" sz="2000" smtClean="0">
                <a:solidFill>
                  <a:srgbClr val="002060"/>
                </a:solidFill>
              </a:rPr>
              <a:t> </a:t>
            </a:r>
            <a:r>
              <a:rPr lang="cs-CZ" sz="2000" smtClean="0">
                <a:solidFill>
                  <a:schemeClr val="bg1"/>
                </a:solidFill>
              </a:rPr>
              <a:t>   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endParaRPr lang="cs-CZ" sz="1600" smtClean="0">
              <a:solidFill>
                <a:schemeClr val="bg1"/>
              </a:solidFill>
            </a:endParaRPr>
          </a:p>
        </p:txBody>
      </p:sp>
      <p:pic>
        <p:nvPicPr>
          <p:cNvPr id="25604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3238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77406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ile:ZofieBav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18375" y="1203325"/>
            <a:ext cx="1439863" cy="321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7192963" y="4557713"/>
            <a:ext cx="1689100" cy="341312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Žofie Bavorská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525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9050"/>
            <a:ext cx="91440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FERTILITA KRÁLOVSKÝCH LUCEMBURKŮ </a:t>
            </a:r>
            <a:r>
              <a:rPr lang="cs-CZ" dirty="0" smtClean="0">
                <a:solidFill>
                  <a:srgbClr val="002060"/>
                </a:solidFill>
                <a:sym typeface="Wingdings" panose="05000000000000000000" pitchFamily="2" charset="2"/>
              </a:rPr>
              <a:t>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6627" name="Picture 2" descr="http://upload.wikimedia.org/wikipedia/commons/thumb/1/16/Charles_IV-John_Ocko_votive_picture-fragment.jpg/200px-Charles_IV-John_Ocko_votive_picture-fragment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-4387" r="2325" b="2026"/>
          <a:stretch>
            <a:fillRect/>
          </a:stretch>
        </p:blipFill>
        <p:spPr bwMode="auto">
          <a:xfrm>
            <a:off x="3316288" y="1171575"/>
            <a:ext cx="912812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http://upload.wikimedia.org/wikipedia/commons/9/9b/VaclavnaVotobraze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 t="2" b="52574"/>
          <a:stretch>
            <a:fillRect/>
          </a:stretch>
        </p:blipFill>
        <p:spPr bwMode="auto">
          <a:xfrm>
            <a:off x="4716463" y="1171575"/>
            <a:ext cx="8921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2" descr="File:Jošt Lucemburský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 r="7507" b="4797"/>
          <a:stretch>
            <a:fillRect/>
          </a:stretch>
        </p:blipFill>
        <p:spPr bwMode="auto">
          <a:xfrm>
            <a:off x="6084888" y="1171575"/>
            <a:ext cx="863600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4" descr="File:Zikmund Zhořelecka radnice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 r="12132" b="-511"/>
          <a:stretch>
            <a:fillRect/>
          </a:stretch>
        </p:blipFill>
        <p:spPr bwMode="auto">
          <a:xfrm>
            <a:off x="7451725" y="1171575"/>
            <a:ext cx="8159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8" descr="File:Honzik vit.jpg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 t="-3433" b="659"/>
          <a:stretch>
            <a:fillRect/>
          </a:stretch>
        </p:blipFill>
        <p:spPr bwMode="auto">
          <a:xfrm>
            <a:off x="1979613" y="1133475"/>
            <a:ext cx="887412" cy="127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Výřez obrazovky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34988" y="2516188"/>
            <a:ext cx="80740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Podnadpis 2"/>
          <p:cNvSpPr txBox="1">
            <a:spLocks/>
          </p:cNvSpPr>
          <p:nvPr/>
        </p:nvSpPr>
        <p:spPr>
          <a:xfrm>
            <a:off x="735013" y="4659313"/>
            <a:ext cx="7797800" cy="3429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Nyní už se nedivím, proč to s těmi Lucemburky tak dopadlo…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ZEMÍ KORUNY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131888"/>
            <a:ext cx="7019925" cy="4083050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700" smtClean="0">
                <a:solidFill>
                  <a:srgbClr val="002060"/>
                </a:solidFill>
              </a:rPr>
              <a:t>spor s církví </a:t>
            </a:r>
            <a:r>
              <a:rPr lang="cs-CZ" sz="1700" smtClean="0">
                <a:solidFill>
                  <a:schemeClr val="bg1"/>
                </a:solidFill>
              </a:rPr>
              <a:t>pak</a:t>
            </a:r>
            <a:r>
              <a:rPr lang="cs-CZ" sz="1700" smtClean="0">
                <a:solidFill>
                  <a:srgbClr val="002060"/>
                </a:solidFill>
              </a:rPr>
              <a:t> </a:t>
            </a:r>
            <a:r>
              <a:rPr lang="cs-CZ" sz="1700" smtClean="0">
                <a:solidFill>
                  <a:schemeClr val="bg1"/>
                </a:solidFill>
              </a:rPr>
              <a:t>vyvrcholí</a:t>
            </a:r>
            <a:r>
              <a:rPr lang="cs-CZ" sz="1700" smtClean="0">
                <a:solidFill>
                  <a:srgbClr val="002060"/>
                </a:solidFill>
              </a:rPr>
              <a:t> </a:t>
            </a:r>
            <a:r>
              <a:rPr lang="cs-CZ" sz="1700" smtClean="0">
                <a:solidFill>
                  <a:schemeClr val="bg1"/>
                </a:solidFill>
              </a:rPr>
              <a:t>roku </a:t>
            </a:r>
            <a:r>
              <a:rPr lang="cs-CZ" sz="1700" smtClean="0">
                <a:solidFill>
                  <a:srgbClr val="002060"/>
                </a:solidFill>
              </a:rPr>
              <a:t>1393, </a:t>
            </a:r>
            <a:r>
              <a:rPr lang="cs-CZ" sz="1700" smtClean="0">
                <a:solidFill>
                  <a:schemeClr val="bg1"/>
                </a:solidFill>
              </a:rPr>
              <a:t>kdy byl z Václavova rozkazu </a:t>
            </a:r>
            <a:r>
              <a:rPr lang="cs-CZ" sz="1700" smtClean="0">
                <a:solidFill>
                  <a:srgbClr val="002060"/>
                </a:solidFill>
              </a:rPr>
              <a:t>umučen </a:t>
            </a:r>
            <a:r>
              <a:rPr lang="cs-CZ" sz="1700" smtClean="0">
                <a:solidFill>
                  <a:schemeClr val="bg1"/>
                </a:solidFill>
              </a:rPr>
              <a:t>blízký spolupracovník Jana z Jenštejna, generální vikář pražského arcibiskupství  </a:t>
            </a:r>
            <a:r>
              <a:rPr lang="cs-CZ" sz="1700" smtClean="0">
                <a:solidFill>
                  <a:srgbClr val="002060"/>
                </a:solidFill>
              </a:rPr>
              <a:t>Jan z Pomuku, </a:t>
            </a:r>
            <a:r>
              <a:rPr lang="cs-CZ" sz="1700" smtClean="0">
                <a:solidFill>
                  <a:schemeClr val="bg1"/>
                </a:solidFill>
              </a:rPr>
              <a:t>dnes známý jako </a:t>
            </a:r>
            <a:r>
              <a:rPr lang="cs-CZ" sz="1700" smtClean="0">
                <a:solidFill>
                  <a:srgbClr val="002060"/>
                </a:solidFill>
              </a:rPr>
              <a:t>Jan Nepomucký                         </a:t>
            </a:r>
            <a:r>
              <a:rPr lang="cs-CZ" sz="1700" smtClean="0">
                <a:solidFill>
                  <a:schemeClr val="bg1"/>
                </a:solidFill>
              </a:rPr>
              <a:t>(v minulosti probíhaly diskuse, zda se jedná o tytéž osoby)</a:t>
            </a:r>
            <a:endParaRPr lang="cs-CZ" sz="1700" smtClean="0">
              <a:solidFill>
                <a:srgbClr val="002060"/>
              </a:solidFill>
            </a:endParaRP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700" smtClean="0">
                <a:solidFill>
                  <a:schemeClr val="bg1"/>
                </a:solidFill>
              </a:rPr>
              <a:t>okolo jeho smrti se následně vytvořily zajímavé, avšak zřejmě klamné legendy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r>
              <a:rPr lang="cs-CZ" sz="1700" smtClean="0">
                <a:solidFill>
                  <a:srgbClr val="002060"/>
                </a:solidFill>
              </a:rPr>
              <a:t>Jan Nepomucký zahynul, neb nechtěl prozradit Václavu IV. zpovědní tajemství jeho manželky Žofie - </a:t>
            </a:r>
            <a:r>
              <a:rPr lang="cs-CZ" sz="1700" smtClean="0">
                <a:solidFill>
                  <a:schemeClr val="bg1"/>
                </a:solidFill>
              </a:rPr>
              <a:t>romantický mýtus, důvody byly politické (souboj o moc mezi králem a církví)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r>
              <a:rPr lang="cs-CZ" sz="1700" smtClean="0">
                <a:solidFill>
                  <a:srgbClr val="002060"/>
                </a:solidFill>
              </a:rPr>
              <a:t>Jan Nepomucký i přes mučení neprozradil zpovědní tajemství, jeho jazyk proto – na rozdíl od ostatních částí těla – v hrobě neshnil </a:t>
            </a:r>
            <a:r>
              <a:rPr lang="cs-CZ" sz="1700" smtClean="0">
                <a:solidFill>
                  <a:schemeClr val="bg1"/>
                </a:solidFill>
              </a:rPr>
              <a:t>– podle nejnovějších výzkumů nešlo o jazyk, ale o mozkovou tkáň</a:t>
            </a:r>
            <a:r>
              <a:rPr lang="cs-CZ" sz="1700" smtClean="0">
                <a:solidFill>
                  <a:srgbClr val="002060"/>
                </a:solidFill>
              </a:rPr>
              <a:t>   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700" smtClean="0">
                <a:solidFill>
                  <a:schemeClr val="bg1"/>
                </a:solidFill>
              </a:rPr>
              <a:t>Jan Nepomucký se stal ikonou české katolické církve, v roce </a:t>
            </a:r>
            <a:r>
              <a:rPr lang="cs-CZ" sz="1700" smtClean="0">
                <a:solidFill>
                  <a:srgbClr val="002060"/>
                </a:solidFill>
              </a:rPr>
              <a:t>1729 pak byl svatořečen  </a:t>
            </a:r>
          </a:p>
          <a:p>
            <a:pPr marL="914400" lvl="1" indent="-457200" algn="l">
              <a:buClr>
                <a:schemeClr val="bg1"/>
              </a:buClr>
              <a:buFont typeface="Wingdings" pitchFamily="2" charset="2"/>
              <a:buChar char="ü"/>
            </a:pPr>
            <a:endParaRPr lang="cs-CZ" sz="1800" smtClean="0">
              <a:solidFill>
                <a:schemeClr val="bg1"/>
              </a:solidFill>
            </a:endParaRPr>
          </a:p>
        </p:txBody>
      </p:sp>
      <p:pic>
        <p:nvPicPr>
          <p:cNvPr id="27652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3238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77406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Skupina 10"/>
          <p:cNvGrpSpPr>
            <a:grpSpLocks/>
          </p:cNvGrpSpPr>
          <p:nvPr/>
        </p:nvGrpSpPr>
        <p:grpSpPr bwMode="auto">
          <a:xfrm>
            <a:off x="6981825" y="1189038"/>
            <a:ext cx="2016125" cy="3883025"/>
            <a:chOff x="6981477" y="1189469"/>
            <a:chExt cx="2015714" cy="3883183"/>
          </a:xfrm>
        </p:grpSpPr>
        <p:grpSp>
          <p:nvGrpSpPr>
            <p:cNvPr id="27655" name="Skupina 6"/>
            <p:cNvGrpSpPr>
              <a:grpSpLocks/>
            </p:cNvGrpSpPr>
            <p:nvPr/>
          </p:nvGrpSpPr>
          <p:grpSpPr bwMode="auto">
            <a:xfrm>
              <a:off x="7145268" y="1189469"/>
              <a:ext cx="1688131" cy="2172258"/>
              <a:chOff x="7250982" y="1189469"/>
              <a:chExt cx="1688131" cy="2172258"/>
            </a:xfrm>
          </p:grpSpPr>
          <p:pic>
            <p:nvPicPr>
              <p:cNvPr id="27657" name="Picture 2" descr="File:Jan Nepomucky Vizovice 02.jpg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7376179" y="1189469"/>
                <a:ext cx="1370726" cy="18276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" name="Podnadpis 2"/>
              <p:cNvSpPr txBox="1">
                <a:spLocks/>
              </p:cNvSpPr>
              <p:nvPr/>
            </p:nvSpPr>
            <p:spPr>
              <a:xfrm>
                <a:off x="7250671" y="3018343"/>
                <a:ext cx="1688756" cy="342914"/>
              </a:xfrm>
              <a:prstGeom prst="rect">
                <a:avLst/>
              </a:prstGeom>
            </p:spPr>
            <p:txBody>
              <a:bodyPr/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cs-CZ" sz="12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Sv. Jan </a:t>
                </a:r>
                <a:r>
                  <a:rPr lang="cs-CZ" sz="12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N</a:t>
                </a:r>
                <a:r>
                  <a:rPr lang="cs-CZ" sz="12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epomucký</a:t>
                </a:r>
                <a:endParaRPr lang="cs-CZ" sz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9" name="Zaoblený obdélník 8"/>
            <p:cNvSpPr/>
            <p:nvPr/>
          </p:nvSpPr>
          <p:spPr>
            <a:xfrm>
              <a:off x="6981477" y="3291405"/>
              <a:ext cx="2015714" cy="178124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200" dirty="0">
                  <a:solidFill>
                    <a:srgbClr val="002060"/>
                  </a:solidFill>
                </a:rPr>
                <a:t>Svatý </a:t>
              </a:r>
              <a:r>
                <a:rPr lang="cs-CZ" sz="1200" dirty="0">
                  <a:solidFill>
                    <a:srgbClr val="002060"/>
                  </a:solidFill>
                </a:rPr>
                <a:t>Jene z Nepomuku!</a:t>
              </a:r>
              <a:br>
                <a:rPr lang="cs-CZ" sz="1200" dirty="0">
                  <a:solidFill>
                    <a:srgbClr val="002060"/>
                  </a:solidFill>
                </a:rPr>
              </a:br>
              <a:r>
                <a:rPr lang="cs-CZ" sz="1200" dirty="0">
                  <a:solidFill>
                    <a:srgbClr val="002060"/>
                  </a:solidFill>
                </a:rPr>
                <a:t>drž nad námi svoji ruku,</a:t>
              </a:r>
              <a:br>
                <a:rPr lang="cs-CZ" sz="1200" dirty="0">
                  <a:solidFill>
                    <a:srgbClr val="002060"/>
                  </a:solidFill>
                </a:rPr>
              </a:br>
              <a:r>
                <a:rPr lang="cs-CZ" sz="1200" dirty="0">
                  <a:solidFill>
                    <a:srgbClr val="002060"/>
                  </a:solidFill>
                </a:rPr>
                <a:t>ať nám Bůh dá co dal Tobě:</a:t>
              </a:r>
              <a:br>
                <a:rPr lang="cs-CZ" sz="1200" dirty="0">
                  <a:solidFill>
                    <a:srgbClr val="002060"/>
                  </a:solidFill>
                </a:rPr>
              </a:br>
              <a:r>
                <a:rPr lang="cs-CZ" sz="1200" dirty="0">
                  <a:solidFill>
                    <a:srgbClr val="002060"/>
                  </a:solidFill>
                </a:rPr>
                <a:t>by náš jazyk neshnil v hrobě</a:t>
              </a:r>
              <a:r>
                <a:rPr lang="cs-CZ" sz="1200" dirty="0">
                  <a:solidFill>
                    <a:srgbClr val="002060"/>
                  </a:solidFill>
                </a:rPr>
                <a:t>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200" dirty="0">
                <a:solidFill>
                  <a:srgbClr val="002060"/>
                </a:solidFill>
              </a:endParaRP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1200" dirty="0">
                  <a:solidFill>
                    <a:srgbClr val="002060"/>
                  </a:solidFill>
                </a:rPr>
                <a:t>o</a:t>
              </a:r>
              <a:r>
                <a:rPr lang="cs-CZ" sz="1200" dirty="0">
                  <a:solidFill>
                    <a:srgbClr val="002060"/>
                  </a:solidFill>
                </a:rPr>
                <a:t>brozenecký epigram              K. H. Borovského</a:t>
              </a:r>
              <a:r>
                <a:rPr lang="cs-CZ" sz="1200" dirty="0">
                  <a:solidFill>
                    <a:srgbClr val="002060"/>
                  </a:solidFill>
                </a:rPr>
                <a:t/>
              </a:r>
              <a:br>
                <a:rPr lang="cs-CZ" sz="1200" dirty="0">
                  <a:solidFill>
                    <a:srgbClr val="002060"/>
                  </a:solidFill>
                </a:rPr>
              </a:br>
              <a:r>
                <a:rPr lang="cs-CZ" sz="1400" dirty="0">
                  <a:solidFill>
                    <a:srgbClr val="002060"/>
                  </a:solidFill>
                </a:rPr>
                <a:t/>
              </a:r>
              <a:br>
                <a:rPr lang="cs-CZ" sz="1400" dirty="0">
                  <a:solidFill>
                    <a:srgbClr val="002060"/>
                  </a:solidFill>
                </a:rPr>
              </a:b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sz="1400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ZEMÍ KORUNY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1925" y="1347788"/>
            <a:ext cx="8820150" cy="4083050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300" smtClean="0">
                <a:solidFill>
                  <a:srgbClr val="002060"/>
                </a:solidFill>
              </a:rPr>
              <a:t>spor Václava se šlechtou </a:t>
            </a:r>
            <a:r>
              <a:rPr lang="cs-CZ" sz="2300" smtClean="0">
                <a:solidFill>
                  <a:schemeClr val="bg1"/>
                </a:solidFill>
              </a:rPr>
              <a:t>vyvrcholil</a:t>
            </a:r>
            <a:r>
              <a:rPr lang="cs-CZ" sz="2300" smtClean="0">
                <a:solidFill>
                  <a:srgbClr val="002060"/>
                </a:solidFill>
              </a:rPr>
              <a:t> </a:t>
            </a:r>
            <a:r>
              <a:rPr lang="cs-CZ" sz="2300" smtClean="0">
                <a:solidFill>
                  <a:schemeClr val="bg1"/>
                </a:solidFill>
              </a:rPr>
              <a:t>roku </a:t>
            </a:r>
            <a:r>
              <a:rPr lang="cs-CZ" sz="2300" smtClean="0">
                <a:solidFill>
                  <a:srgbClr val="002060"/>
                </a:solidFill>
              </a:rPr>
              <a:t>1394, </a:t>
            </a:r>
            <a:r>
              <a:rPr lang="cs-CZ" sz="2300" smtClean="0">
                <a:solidFill>
                  <a:schemeClr val="bg1"/>
                </a:solidFill>
              </a:rPr>
              <a:t>kdy </a:t>
            </a:r>
            <a:r>
              <a:rPr lang="cs-CZ" sz="2300" smtClean="0">
                <a:solidFill>
                  <a:srgbClr val="002060"/>
                </a:solidFill>
              </a:rPr>
              <a:t>šlechta vedená Joštem </a:t>
            </a:r>
            <a:r>
              <a:rPr lang="cs-CZ" sz="2300" smtClean="0">
                <a:solidFill>
                  <a:schemeClr val="bg1"/>
                </a:solidFill>
              </a:rPr>
              <a:t>krále obvinila z nepořádků v zemi i v říši, </a:t>
            </a:r>
            <a:r>
              <a:rPr lang="cs-CZ" sz="2300" smtClean="0">
                <a:solidFill>
                  <a:srgbClr val="002060"/>
                </a:solidFill>
              </a:rPr>
              <a:t>zajala jej </a:t>
            </a:r>
            <a:r>
              <a:rPr lang="cs-CZ" sz="2300" smtClean="0">
                <a:solidFill>
                  <a:schemeClr val="bg1"/>
                </a:solidFill>
              </a:rPr>
              <a:t>v Králově Dvoře u Berouna a následně věznila na několika rožmberských hradech (např. Český Krumlov) i v říši (Horní Rakousy)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300" smtClean="0">
                <a:solidFill>
                  <a:schemeClr val="bg1"/>
                </a:solidFill>
              </a:rPr>
              <a:t>Václava vysvobodil až nevlastní bratr Jan Zhořelecký, </a:t>
            </a:r>
            <a:r>
              <a:rPr lang="cs-CZ" sz="2300" smtClean="0">
                <a:solidFill>
                  <a:srgbClr val="002060"/>
                </a:solidFill>
              </a:rPr>
              <a:t>roku 1396 však musel přistoupit na všechny podmínky šlechty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300" smtClean="0">
                <a:solidFill>
                  <a:schemeClr val="bg1"/>
                </a:solidFill>
              </a:rPr>
              <a:t>k další </a:t>
            </a:r>
            <a:r>
              <a:rPr lang="cs-CZ" sz="2300" smtClean="0">
                <a:solidFill>
                  <a:srgbClr val="002060"/>
                </a:solidFill>
              </a:rPr>
              <a:t>Václavově internaci, </a:t>
            </a:r>
            <a:r>
              <a:rPr lang="cs-CZ" sz="2300" smtClean="0">
                <a:solidFill>
                  <a:schemeClr val="bg1"/>
                </a:solidFill>
              </a:rPr>
              <a:t>tentokráte ve Vídni, došlo až po jeho sesazení z říšského trůnu, v roce </a:t>
            </a:r>
            <a:r>
              <a:rPr lang="cs-CZ" sz="2300" smtClean="0">
                <a:solidFill>
                  <a:srgbClr val="002060"/>
                </a:solidFill>
              </a:rPr>
              <a:t>1402</a:t>
            </a:r>
            <a:r>
              <a:rPr lang="cs-CZ" sz="2300" smtClean="0">
                <a:solidFill>
                  <a:schemeClr val="bg1"/>
                </a:solidFill>
              </a:rPr>
              <a:t> – došlo k tomu </a:t>
            </a:r>
            <a:r>
              <a:rPr lang="cs-CZ" sz="2300" smtClean="0">
                <a:solidFill>
                  <a:srgbClr val="002060"/>
                </a:solidFill>
              </a:rPr>
              <a:t>z podnětu Zikmunda, </a:t>
            </a:r>
            <a:r>
              <a:rPr lang="cs-CZ" sz="2300" smtClean="0">
                <a:solidFill>
                  <a:schemeClr val="bg1"/>
                </a:solidFill>
              </a:rPr>
              <a:t>Václav byl donucen přijmout další požadavky vyšší šlechty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endParaRPr lang="cs-CZ" sz="2300" smtClean="0">
              <a:solidFill>
                <a:schemeClr val="bg1"/>
              </a:solidFill>
            </a:endParaRPr>
          </a:p>
        </p:txBody>
      </p:sp>
      <p:pic>
        <p:nvPicPr>
          <p:cNvPr id="28676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3238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77406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ZEMÍ KORUNY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059113" y="1131888"/>
            <a:ext cx="6084887" cy="4083050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chemeClr val="bg1"/>
                </a:solidFill>
              </a:rPr>
              <a:t>roku 1409 se stává rektorem pražské univerzity (založené Václavovým otcem)  kněžský reformátor </a:t>
            </a:r>
            <a:r>
              <a:rPr lang="cs-CZ" sz="2000" smtClean="0">
                <a:solidFill>
                  <a:srgbClr val="002060"/>
                </a:solidFill>
              </a:rPr>
              <a:t>Jan Hus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rgbClr val="002060"/>
                </a:solidFill>
              </a:rPr>
              <a:t>Václav IV. </a:t>
            </a:r>
            <a:r>
              <a:rPr lang="cs-CZ" sz="2000" smtClean="0">
                <a:solidFill>
                  <a:schemeClr val="bg1"/>
                </a:solidFill>
              </a:rPr>
              <a:t>se na něj obrací, aby si zajistil podporu univerzity pro koncil v Pise (vyřešil problematiku dvojpapežstvím nárůstem papežů na tři</a:t>
            </a:r>
            <a:r>
              <a:rPr lang="cs-CZ" sz="2000" smtClean="0">
                <a:solidFill>
                  <a:schemeClr val="bg1"/>
                </a:solidFill>
                <a:sym typeface="Wingdings" pitchFamily="2" charset="2"/>
              </a:rPr>
              <a:t>), od nějž si (marně) sliboval návrat na říšský trůn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2000" smtClean="0">
                <a:solidFill>
                  <a:schemeClr val="bg1"/>
                </a:solidFill>
                <a:sym typeface="Wingdings" pitchFamily="2" charset="2"/>
              </a:rPr>
              <a:t>spolu s dalšími českými mistry (tj. univerzitními učiteli) prosadili roku 1409 tzv. </a:t>
            </a:r>
            <a:r>
              <a:rPr lang="cs-CZ" sz="2000" smtClean="0">
                <a:solidFill>
                  <a:srgbClr val="002060"/>
                </a:solidFill>
                <a:sym typeface="Wingdings" pitchFamily="2" charset="2"/>
              </a:rPr>
              <a:t>Dekret kutnohorský - </a:t>
            </a:r>
            <a:r>
              <a:rPr lang="cs-CZ" sz="2000" smtClean="0">
                <a:solidFill>
                  <a:schemeClr val="bg1"/>
                </a:solidFill>
                <a:sym typeface="Wingdings" pitchFamily="2" charset="2"/>
              </a:rPr>
              <a:t>změnil poměr hlasů na univerzitě na 3:1 ve prospěch Čechů vůči cizincům, což však mělo za následek odliv cizinců a pokles její prestiže  </a:t>
            </a:r>
            <a:endParaRPr lang="cs-CZ" sz="2000" smtClean="0">
              <a:solidFill>
                <a:schemeClr val="bg1"/>
              </a:solidFill>
            </a:endParaRP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endParaRPr lang="cs-CZ" sz="2300" smtClean="0">
              <a:solidFill>
                <a:schemeClr val="bg1"/>
              </a:solidFill>
            </a:endParaRPr>
          </a:p>
        </p:txBody>
      </p:sp>
      <p:pic>
        <p:nvPicPr>
          <p:cNvPr id="29700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3238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77406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upload.wikimedia.org/wikipedia/commons/thumb/5/53/Dekret_kutnohorsk%C3%BD.jpg/220px-Dekret_kutnohorsk%C3%BD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7675" y="1276350"/>
            <a:ext cx="2395538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415925" y="4443413"/>
            <a:ext cx="2500313" cy="3429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Dekret kutnohorský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KRÁL ZEMÍ KORUNY ČESKÉ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388" y="1131888"/>
            <a:ext cx="6913562" cy="4083050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v dalších otázkách však již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Hus </a:t>
            </a: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a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Václav IV.</a:t>
            </a: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nenašli společnou řeč </a:t>
            </a: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– např. Husem kritizovaný prodej odpustků byl pro něj nezanedbatelným zdrojem příjmů do státní kasy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po Husově odsouzení se opět projevil typický Václavův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váhavý postoj</a:t>
            </a: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 – i přes urgence Kostnického koncilu nijak nezakročil proti zvedajícím se bouřím kališníků, tj. stoupenců Husova učení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postupně se uchyloval do ústraní, v němž ho zasáhla i událost             z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30. 7. 1419, </a:t>
            </a: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kdy došlo k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první pražské defenestraci – </a:t>
            </a: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husité vedení Janem Želivským vyházeli konšely z oken pražské Novoměstské radnice, čímž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započaly husitské války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zpráva o defenestraci Václava silně zkrušila a přibližně o dva týdny později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16. 8. 1419 umírá na mozkovou mrtvici       </a:t>
            </a:r>
            <a:endParaRPr lang="cs-CZ" sz="1900" smtClean="0">
              <a:solidFill>
                <a:srgbClr val="002060"/>
              </a:solidFill>
            </a:endParaRPr>
          </a:p>
        </p:txBody>
      </p:sp>
      <p:pic>
        <p:nvPicPr>
          <p:cNvPr id="30724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3238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6" descr="File:Böhmen Reichskleinodien - Krone 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1105" t="5322" r="20250" b="7510"/>
          <a:stretch>
            <a:fillRect/>
          </a:stretch>
        </p:blipFill>
        <p:spPr bwMode="auto">
          <a:xfrm>
            <a:off x="7740650" y="123825"/>
            <a:ext cx="10398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upload.wikimedia.org/wikipedia/commons/thumb/e/e9/Jan_Hus_2.jpg/220px-Jan_Hus_2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54875" y="1779588"/>
            <a:ext cx="15255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7442200" y="4103688"/>
            <a:ext cx="1150938" cy="341312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Hus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ZÁVĚR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388" y="1131888"/>
            <a:ext cx="8785225" cy="1655762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Václavova smrt nepředstavovala tragédii pro žádnou z protistran chystajících se právě na čtvrtstoletí tuhých bojů – 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pro </a:t>
            </a:r>
            <a:r>
              <a:rPr lang="cs-CZ" sz="1900" smtClean="0">
                <a:solidFill>
                  <a:srgbClr val="002060"/>
                </a:solidFill>
                <a:latin typeface="Arial" charset="0"/>
                <a:sym typeface="Wingdings" pitchFamily="2" charset="2"/>
              </a:rPr>
              <a:t>h</a:t>
            </a:r>
            <a:r>
              <a:rPr lang="cs-CZ" sz="1900" smtClean="0">
                <a:solidFill>
                  <a:srgbClr val="002060"/>
                </a:solidFill>
                <a:sym typeface="Wingdings" pitchFamily="2" charset="2"/>
              </a:rPr>
              <a:t>usity nepředstavoval král žádnou autoritu a Zikmund už se zřejmě těšil na český trůn</a:t>
            </a:r>
          </a:p>
          <a:p>
            <a:pPr marL="457200" indent="-457200" algn="l">
              <a:buClr>
                <a:schemeClr val="bg1"/>
              </a:buClr>
              <a:buFont typeface="Wingdings" pitchFamily="2" charset="2"/>
              <a:buChar char="Ø"/>
            </a:pPr>
            <a:r>
              <a:rPr lang="cs-CZ" sz="1900" smtClean="0">
                <a:solidFill>
                  <a:schemeClr val="bg1"/>
                </a:solidFill>
                <a:sym typeface="Wingdings" pitchFamily="2" charset="2"/>
              </a:rPr>
              <a:t>to ještě netušil, že cesta k němu bude pořádně klikatá a v jejím cíli už si ho mnoho neužije…  </a:t>
            </a:r>
            <a:endParaRPr lang="cs-CZ" sz="1900" smtClean="0">
              <a:solidFill>
                <a:schemeClr val="bg1"/>
              </a:solidFill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2195513" y="3219450"/>
            <a:ext cx="5040312" cy="720725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POZORNOST.</a:t>
            </a:r>
            <a:endParaRPr lang="cs-CZ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15875"/>
            <a:ext cx="7772400" cy="11033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VÁCLAV IV.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ZDROJE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950" y="1131888"/>
            <a:ext cx="8856663" cy="4608512"/>
          </a:xfrm>
        </p:spPr>
        <p:txBody>
          <a:bodyPr rtlCol="0">
            <a:normAutofit fontScale="70000" lnSpcReduction="20000"/>
          </a:bodyPr>
          <a:lstStyle/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ČORNEJ P.;ČORNEJOVÁ I.; PARKAN F.; KUDRYS M.. </a:t>
            </a:r>
            <a:r>
              <a:rPr lang="cs-CZ" sz="1400" i="1" dirty="0" smtClean="0">
                <a:solidFill>
                  <a:schemeClr val="tx1"/>
                </a:solidFill>
              </a:rPr>
              <a:t>Dějepis pro střední odborné školy</a:t>
            </a:r>
            <a:r>
              <a:rPr lang="cs-CZ" sz="1400" dirty="0" smtClean="0">
                <a:solidFill>
                  <a:schemeClr val="tx1"/>
                </a:solidFill>
              </a:rPr>
              <a:t>. Praha: SPN, 2010, ISBN 978-80-7275-382-8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KOLEKTIV AUTORŮ. </a:t>
            </a:r>
            <a:r>
              <a:rPr lang="cs-CZ" sz="1400" i="1" dirty="0" smtClean="0">
                <a:solidFill>
                  <a:schemeClr val="tx1"/>
                </a:solidFill>
              </a:rPr>
              <a:t>Dějiny zemí Koruny české</a:t>
            </a:r>
            <a:r>
              <a:rPr lang="cs-CZ" sz="1400" dirty="0" smtClean="0">
                <a:solidFill>
                  <a:schemeClr val="tx1"/>
                </a:solidFill>
              </a:rPr>
              <a:t>. Praha: Paseka, 1992, ISBN 80-85192-29-2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KOLEKTIV AUTORŮ. </a:t>
            </a:r>
            <a:r>
              <a:rPr lang="cs-CZ" sz="1400" i="1" dirty="0" smtClean="0">
                <a:solidFill>
                  <a:schemeClr val="tx1"/>
                </a:solidFill>
              </a:rPr>
              <a:t>Atlas světových dějin - 1. díl</a:t>
            </a:r>
            <a:r>
              <a:rPr lang="cs-CZ" sz="1400" dirty="0" smtClean="0">
                <a:solidFill>
                  <a:schemeClr val="tx1"/>
                </a:solidFill>
              </a:rPr>
              <a:t>. Praha: Kartografie Praha, 2003, ISBN 80-7011-343-X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AUTOR NEUVEDEN. </a:t>
            </a:r>
            <a:r>
              <a:rPr lang="cs-CZ" sz="1400" i="1" dirty="0" smtClean="0">
                <a:solidFill>
                  <a:schemeClr val="tx1"/>
                </a:solidFill>
              </a:rPr>
              <a:t>Václav IV.</a:t>
            </a:r>
            <a:r>
              <a:rPr lang="cs-CZ" sz="1400" dirty="0" smtClean="0">
                <a:solidFill>
                  <a:schemeClr val="tx1"/>
                </a:solidFill>
              </a:rPr>
              <a:t> [online]. [cit. 18.1.2013]. Dostupný na WWW: http://cs.wikipedia.org/wiki/V%C3%A1clav_IV.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PETRUSSILESIUS. </a:t>
            </a:r>
            <a:r>
              <a:rPr lang="cs-CZ" sz="1400" i="1" dirty="0" err="1" smtClean="0">
                <a:solidFill>
                  <a:schemeClr val="tx1"/>
                </a:solidFill>
              </a:rPr>
              <a:t>Wikimedia</a:t>
            </a:r>
            <a:r>
              <a:rPr lang="cs-CZ" sz="1400" i="1" dirty="0" smtClean="0">
                <a:solidFill>
                  <a:schemeClr val="tx1"/>
                </a:solidFill>
              </a:rPr>
              <a:t> </a:t>
            </a:r>
            <a:r>
              <a:rPr lang="cs-CZ" sz="1400" i="1" dirty="0" err="1" smtClean="0">
                <a:solidFill>
                  <a:schemeClr val="tx1"/>
                </a:solidFill>
              </a:rPr>
              <a:t>Commons</a:t>
            </a:r>
            <a:r>
              <a:rPr lang="cs-CZ" sz="1400" dirty="0" smtClean="0">
                <a:solidFill>
                  <a:schemeClr val="tx1"/>
                </a:solidFill>
              </a:rPr>
              <a:t> [online]. [cit. 18.1.2013]. Dostupný pod licencí MS Office 2010 na WWW: http://commons.wikimedia.org/wiki/File:VaclavnaVotobraze.jpg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400" dirty="0" smtClean="0">
                <a:solidFill>
                  <a:schemeClr val="tx1"/>
                </a:solidFill>
              </a:rPr>
              <a:t>AUTOR NEUVEDEN. </a:t>
            </a:r>
            <a:r>
              <a:rPr lang="en-US" sz="1400" i="1" dirty="0" smtClean="0">
                <a:solidFill>
                  <a:schemeClr val="tx1"/>
                </a:solidFill>
              </a:rPr>
              <a:t>MS Office</a:t>
            </a:r>
            <a:r>
              <a:rPr lang="en-US" sz="1400" dirty="0" smtClean="0">
                <a:solidFill>
                  <a:schemeClr val="tx1"/>
                </a:solidFill>
              </a:rPr>
              <a:t> [online]. [cit. 1</a:t>
            </a:r>
            <a:r>
              <a:rPr lang="cs-CZ" sz="1400" dirty="0" smtClean="0">
                <a:solidFill>
                  <a:schemeClr val="tx1"/>
                </a:solidFill>
              </a:rPr>
              <a:t>8</a:t>
            </a:r>
            <a:r>
              <a:rPr lang="en-US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 smtClean="0">
                <a:solidFill>
                  <a:schemeClr val="tx1"/>
                </a:solidFill>
              </a:rPr>
              <a:t>1</a:t>
            </a:r>
            <a:r>
              <a:rPr lang="en-US" sz="1400" dirty="0" smtClean="0">
                <a:solidFill>
                  <a:schemeClr val="tx1"/>
                </a:solidFill>
              </a:rPr>
              <a:t>.201</a:t>
            </a: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en-US" sz="1400" dirty="0" smtClean="0">
                <a:solidFill>
                  <a:schemeClr val="tx1"/>
                </a:solidFill>
              </a:rPr>
              <a:t>]. </a:t>
            </a:r>
            <a:r>
              <a:rPr lang="en-US" sz="1400" dirty="0" err="1" smtClean="0">
                <a:solidFill>
                  <a:schemeClr val="tx1"/>
                </a:solidFill>
              </a:rPr>
              <a:t>Dostupný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na</a:t>
            </a:r>
            <a:r>
              <a:rPr lang="en-US" sz="1400" dirty="0" smtClean="0">
                <a:solidFill>
                  <a:schemeClr val="tx1"/>
                </a:solidFill>
              </a:rPr>
              <a:t> WWW: http://office.microsoft.com/cs-cz/images/results.aspx?qu=hokejka&amp;ex=1#ai:MC900280034|</a:t>
            </a:r>
            <a:endParaRPr lang="cs-CZ" sz="14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400" dirty="0" smtClean="0">
                <a:solidFill>
                  <a:schemeClr val="tx1"/>
                </a:solidFill>
              </a:rPr>
              <a:t>KABEL, Matthias. </a:t>
            </a:r>
            <a:r>
              <a:rPr lang="en-US" sz="1400" i="1" dirty="0" smtClean="0">
                <a:solidFill>
                  <a:schemeClr val="tx1"/>
                </a:solidFill>
              </a:rPr>
              <a:t>Wikimedia Commons</a:t>
            </a:r>
            <a:r>
              <a:rPr lang="en-US" sz="1400" dirty="0" smtClean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</a:t>
            </a:r>
            <a:r>
              <a:rPr lang="en-US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 smtClean="0">
                <a:solidFill>
                  <a:schemeClr val="tx1"/>
                </a:solidFill>
              </a:rPr>
              <a:t>1</a:t>
            </a:r>
            <a:r>
              <a:rPr lang="en-US" sz="1400" dirty="0" smtClean="0">
                <a:solidFill>
                  <a:schemeClr val="tx1"/>
                </a:solidFill>
              </a:rPr>
              <a:t>.201</a:t>
            </a: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en-US" sz="1400" dirty="0" smtClean="0">
                <a:solidFill>
                  <a:schemeClr val="tx1"/>
                </a:solidFill>
              </a:rPr>
              <a:t>]. </a:t>
            </a:r>
            <a:r>
              <a:rPr lang="en-US" sz="1400" dirty="0" err="1" smtClean="0">
                <a:solidFill>
                  <a:schemeClr val="tx1"/>
                </a:solidFill>
              </a:rPr>
              <a:t>Dostupný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</a:rPr>
              <a:t>na</a:t>
            </a:r>
            <a:r>
              <a:rPr lang="en-US" sz="1400" dirty="0" smtClean="0">
                <a:solidFill>
                  <a:schemeClr val="tx1"/>
                </a:solidFill>
              </a:rPr>
              <a:t> WWW: http://commons.wikimedia.org/wiki/File:Imperial_Crown_of_the_Holy_Roman_Empire_left.jpg </a:t>
            </a:r>
            <a:endParaRPr lang="cs-CZ" sz="14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SAUBER, Wolfgang. </a:t>
            </a:r>
            <a:r>
              <a:rPr lang="cs-CZ" sz="1400" i="1" dirty="0" err="1" smtClean="0">
                <a:solidFill>
                  <a:schemeClr val="tx1"/>
                </a:solidFill>
              </a:rPr>
              <a:t>Wikimedia</a:t>
            </a:r>
            <a:r>
              <a:rPr lang="cs-CZ" sz="1400" i="1" dirty="0" smtClean="0">
                <a:solidFill>
                  <a:schemeClr val="tx1"/>
                </a:solidFill>
              </a:rPr>
              <a:t> </a:t>
            </a:r>
            <a:r>
              <a:rPr lang="cs-CZ" sz="1400" i="1" dirty="0" err="1" smtClean="0">
                <a:solidFill>
                  <a:schemeClr val="tx1"/>
                </a:solidFill>
              </a:rPr>
              <a:t>Commons</a:t>
            </a:r>
            <a:r>
              <a:rPr lang="cs-CZ" sz="1400" dirty="0" smtClean="0">
                <a:solidFill>
                  <a:schemeClr val="tx1"/>
                </a:solidFill>
              </a:rPr>
              <a:t> [online]. [cit. 18.1.2013]. Dostupný na WWW: http://commons.wikimedia.org/wiki/File:B%C3%B6hmen_Reichskleinodien_-_Krone_1.jpg 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ANONYMOUS.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</a:t>
            </a:r>
            <a:r>
              <a:rPr lang="cs-CZ" sz="1400" dirty="0">
                <a:solidFill>
                  <a:schemeClr val="tx1"/>
                </a:solidFill>
              </a:rPr>
              <a:t>]. Dostupný na WWW: http://commons.wikimedia.org/wiki/File:Zikmund_Zho%C5%99elecka_radnice.jpg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1400" dirty="0">
                <a:solidFill>
                  <a:schemeClr val="tx1"/>
                </a:solidFill>
              </a:rPr>
              <a:t>MISTR T</a:t>
            </a:r>
            <a:r>
              <a:rPr lang="cs-CZ" sz="1400" dirty="0">
                <a:solidFill>
                  <a:schemeClr val="tx1"/>
                </a:solidFill>
              </a:rPr>
              <a:t>H</a:t>
            </a:r>
            <a:r>
              <a:rPr lang="pt-BR" sz="1400" dirty="0">
                <a:solidFill>
                  <a:schemeClr val="tx1"/>
                </a:solidFill>
              </a:rPr>
              <a:t>EODORIK. </a:t>
            </a:r>
            <a:r>
              <a:rPr lang="pt-BR" sz="1400" i="1" dirty="0">
                <a:solidFill>
                  <a:schemeClr val="tx1"/>
                </a:solidFill>
              </a:rPr>
              <a:t>Wikimedia Commons</a:t>
            </a:r>
            <a:r>
              <a:rPr lang="pt-BR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</a:t>
            </a:r>
            <a:r>
              <a:rPr lang="pt-BR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>
                <a:solidFill>
                  <a:schemeClr val="tx1"/>
                </a:solidFill>
              </a:rPr>
              <a:t>1</a:t>
            </a:r>
            <a:r>
              <a:rPr lang="pt-BR" sz="1400" dirty="0">
                <a:solidFill>
                  <a:schemeClr val="tx1"/>
                </a:solidFill>
              </a:rPr>
              <a:t>.201</a:t>
            </a:r>
            <a:r>
              <a:rPr lang="cs-CZ" sz="1400" dirty="0">
                <a:solidFill>
                  <a:schemeClr val="tx1"/>
                </a:solidFill>
              </a:rPr>
              <a:t>3</a:t>
            </a:r>
            <a:r>
              <a:rPr lang="pt-BR" sz="1400" dirty="0">
                <a:solidFill>
                  <a:schemeClr val="tx1"/>
                </a:solidFill>
              </a:rPr>
              <a:t>]. Dostupný na WWW: http://</a:t>
            </a:r>
            <a:r>
              <a:rPr lang="pt-BR" sz="1400" dirty="0" smtClean="0">
                <a:solidFill>
                  <a:schemeClr val="tx1"/>
                </a:solidFill>
              </a:rPr>
              <a:t>commons.wikimedia.org/wiki/File:Charles_IV-John_Ocko_votive_picture-fragment.jpg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400" dirty="0">
                <a:solidFill>
                  <a:schemeClr val="tx1"/>
                </a:solidFill>
              </a:rPr>
              <a:t>UNKNOWN. </a:t>
            </a:r>
            <a:r>
              <a:rPr lang="en-US" sz="1400" i="1" dirty="0">
                <a:solidFill>
                  <a:schemeClr val="tx1"/>
                </a:solidFill>
              </a:rPr>
              <a:t>Wikimedia Commons</a:t>
            </a:r>
            <a:r>
              <a:rPr lang="en-US" sz="1400" dirty="0">
                <a:solidFill>
                  <a:schemeClr val="tx1"/>
                </a:solidFill>
              </a:rPr>
              <a:t> [online]. [cit. </a:t>
            </a:r>
            <a:r>
              <a:rPr lang="en-US" sz="1400" dirty="0" smtClean="0">
                <a:solidFill>
                  <a:schemeClr val="tx1"/>
                </a:solidFill>
              </a:rPr>
              <a:t>1</a:t>
            </a:r>
            <a:r>
              <a:rPr lang="cs-CZ" sz="1400" dirty="0" smtClean="0">
                <a:solidFill>
                  <a:schemeClr val="tx1"/>
                </a:solidFill>
              </a:rPr>
              <a:t>8</a:t>
            </a:r>
            <a:r>
              <a:rPr lang="en-US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>
                <a:solidFill>
                  <a:schemeClr val="tx1"/>
                </a:solidFill>
              </a:rPr>
              <a:t>1</a:t>
            </a:r>
            <a:r>
              <a:rPr lang="en-US" sz="1400" dirty="0">
                <a:solidFill>
                  <a:schemeClr val="tx1"/>
                </a:solidFill>
              </a:rPr>
              <a:t>.201</a:t>
            </a:r>
            <a:r>
              <a:rPr lang="cs-CZ" sz="1400" dirty="0">
                <a:solidFill>
                  <a:schemeClr val="tx1"/>
                </a:solidFill>
              </a:rPr>
              <a:t>3</a:t>
            </a:r>
            <a:r>
              <a:rPr lang="en-US" sz="1400" dirty="0">
                <a:solidFill>
                  <a:schemeClr val="tx1"/>
                </a:solidFill>
              </a:rPr>
              <a:t>]. </a:t>
            </a:r>
            <a:r>
              <a:rPr lang="en-US" sz="1400" dirty="0" err="1">
                <a:solidFill>
                  <a:schemeClr val="tx1"/>
                </a:solidFill>
              </a:rPr>
              <a:t>Dostupný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err="1">
                <a:solidFill>
                  <a:schemeClr val="tx1"/>
                </a:solidFill>
              </a:rPr>
              <a:t>na</a:t>
            </a:r>
            <a:r>
              <a:rPr lang="en-US" sz="1400" dirty="0">
                <a:solidFill>
                  <a:schemeClr val="tx1"/>
                </a:solidFill>
              </a:rPr>
              <a:t> WWW: http://commons.wikimedia.org/wiki/File:Jo%C5%A1t_Lucembursk%C3%BD.jpg </a:t>
            </a:r>
            <a:endParaRPr lang="cs-CZ" sz="1400" dirty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AUTOR NEUVEDEN.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</a:t>
            </a:r>
            <a:r>
              <a:rPr lang="cs-CZ" sz="1400" dirty="0">
                <a:solidFill>
                  <a:schemeClr val="tx1"/>
                </a:solidFill>
              </a:rPr>
              <a:t>]. Dostupný na WWW: http://en.wikipedia.org/wiki/File:Ruprecht_III_(Pfalz).jpg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MICHAELSANDERS.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</a:t>
            </a:r>
            <a:r>
              <a:rPr lang="cs-CZ" sz="1400" dirty="0">
                <a:solidFill>
                  <a:schemeClr val="tx1"/>
                </a:solidFill>
              </a:rPr>
              <a:t>]. Dostupný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commons.wikimedia.org/wiki/File:Eli%C5%A1ka_Pomo%C5%99ansk%C3%A1.jpg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MICHAELSANDERS.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</a:t>
            </a:r>
            <a:r>
              <a:rPr lang="cs-CZ" sz="1400" dirty="0">
                <a:solidFill>
                  <a:schemeClr val="tx1"/>
                </a:solidFill>
              </a:rPr>
              <a:t>]. Dostupný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commons.wikimedia.org/wiki/File:Anna_von_Schweidnitz.jpg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PARLÉŘOVA HUŤ.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</a:t>
            </a:r>
            <a:r>
              <a:rPr lang="cs-CZ" sz="1400" dirty="0">
                <a:solidFill>
                  <a:schemeClr val="tx1"/>
                </a:solidFill>
              </a:rPr>
              <a:t>]. Dostupný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commons.wikimedia.org/wiki/File:Honzik_vit.jpg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ACOMA.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18.1.2013]. </a:t>
            </a:r>
            <a:r>
              <a:rPr lang="cs-CZ" sz="1400" dirty="0">
                <a:solidFill>
                  <a:schemeClr val="tx1"/>
                </a:solidFill>
              </a:rPr>
              <a:t>Dostupný na WWW: http://commons.wikimedia.org/wiki/File:Eliska_Vit.jpg </a:t>
            </a:r>
            <a:endParaRPr lang="cs-CZ" sz="14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l-NL" sz="1400" dirty="0">
                <a:solidFill>
                  <a:schemeClr val="tx1"/>
                </a:solidFill>
              </a:rPr>
              <a:t>AUTOR NEUVEDEN. </a:t>
            </a:r>
            <a:r>
              <a:rPr lang="nl-NL" sz="1400" i="1" dirty="0">
                <a:solidFill>
                  <a:schemeClr val="tx1"/>
                </a:solidFill>
              </a:rPr>
              <a:t>Jan Nepomucký</a:t>
            </a:r>
            <a:r>
              <a:rPr lang="nl-NL" sz="1400" dirty="0">
                <a:solidFill>
                  <a:schemeClr val="tx1"/>
                </a:solidFill>
              </a:rPr>
              <a:t> [online]. [cit. </a:t>
            </a:r>
            <a:r>
              <a:rPr lang="nl-NL" sz="1400" dirty="0" smtClean="0">
                <a:solidFill>
                  <a:schemeClr val="tx1"/>
                </a:solidFill>
              </a:rPr>
              <a:t>18.</a:t>
            </a:r>
            <a:r>
              <a:rPr lang="cs-CZ" sz="1400" dirty="0" smtClean="0">
                <a:solidFill>
                  <a:schemeClr val="tx1"/>
                </a:solidFill>
              </a:rPr>
              <a:t>1</a:t>
            </a:r>
            <a:r>
              <a:rPr lang="nl-NL" sz="1400" dirty="0" smtClean="0">
                <a:solidFill>
                  <a:schemeClr val="tx1"/>
                </a:solidFill>
              </a:rPr>
              <a:t>.201</a:t>
            </a: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nl-NL" sz="1400" dirty="0" smtClean="0">
                <a:solidFill>
                  <a:schemeClr val="tx1"/>
                </a:solidFill>
              </a:rPr>
              <a:t>]. </a:t>
            </a:r>
            <a:r>
              <a:rPr lang="nl-NL" sz="1400" dirty="0">
                <a:solidFill>
                  <a:schemeClr val="tx1"/>
                </a:solidFill>
              </a:rPr>
              <a:t>Dostupný na WWW: http://</a:t>
            </a:r>
            <a:r>
              <a:rPr lang="nl-NL" sz="1400" dirty="0" smtClean="0">
                <a:solidFill>
                  <a:schemeClr val="tx1"/>
                </a:solidFill>
              </a:rPr>
              <a:t>cs.wikipedia.org/wiki/Jan_z_Pomuku</a:t>
            </a:r>
            <a:endParaRPr lang="cs-CZ" sz="14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LINNER, Radek. </a:t>
            </a:r>
            <a:r>
              <a:rPr lang="cs-CZ" sz="1400" i="1" dirty="0" err="1">
                <a:solidFill>
                  <a:schemeClr val="tx1"/>
                </a:solidFill>
              </a:rPr>
              <a:t>Wikimedia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18.1.2013]. </a:t>
            </a:r>
            <a:r>
              <a:rPr lang="cs-CZ" sz="1400" dirty="0">
                <a:solidFill>
                  <a:schemeClr val="tx1"/>
                </a:solidFill>
              </a:rPr>
              <a:t>Dostupný na WWW: http://commons.wikimedia.org/wiki/File:Jan_Nepomucky_Vizovice_02.jpg </a:t>
            </a:r>
            <a:endParaRPr lang="cs-CZ" sz="1400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AUTOR NEUVEDEN. </a:t>
            </a:r>
            <a:r>
              <a:rPr lang="cs-CZ" sz="1400" i="1" dirty="0" err="1">
                <a:solidFill>
                  <a:schemeClr val="tx1"/>
                </a:solidFill>
              </a:rPr>
              <a:t>Wikiímedia</a:t>
            </a:r>
            <a:r>
              <a:rPr lang="cs-CZ" sz="1400" i="1" dirty="0">
                <a:solidFill>
                  <a:schemeClr val="tx1"/>
                </a:solidFill>
              </a:rPr>
              <a:t> </a:t>
            </a:r>
            <a:r>
              <a:rPr lang="cs-CZ" sz="1400" i="1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[online]. [cit. </a:t>
            </a:r>
            <a:r>
              <a:rPr lang="cs-CZ" sz="1400" dirty="0" smtClean="0">
                <a:solidFill>
                  <a:schemeClr val="tx1"/>
                </a:solidFill>
              </a:rPr>
              <a:t>18.1.2013</a:t>
            </a:r>
            <a:r>
              <a:rPr lang="cs-CZ" sz="1400" dirty="0">
                <a:solidFill>
                  <a:schemeClr val="tx1"/>
                </a:solidFill>
              </a:rPr>
              <a:t>]. Dostupný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commons.wikimedia.org/wiki/File:Jan_Hus_2.jpg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>
                <a:solidFill>
                  <a:schemeClr val="tx1"/>
                </a:solidFill>
              </a:rPr>
              <a:t>HOFFMANN, Bohuslav; STRYALOVÁ, Jaroslava. Literatura pro II. ročník středních škol. Praha: SPN, 1985, ISBN NEUVEDENO.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l-NL" sz="1200" dirty="0" smtClean="0">
                <a:solidFill>
                  <a:schemeClr val="tx1"/>
                </a:solidFill>
              </a:rPr>
              <a:t> 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  <a:endParaRPr lang="cs-CZ" sz="1200" dirty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100" dirty="0" smtClean="0">
                <a:solidFill>
                  <a:schemeClr val="tx1"/>
                </a:solidFill>
              </a:rPr>
              <a:t> </a:t>
            </a:r>
            <a:endParaRPr lang="cs-CZ" sz="1100" dirty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100" dirty="0" smtClean="0">
                <a:solidFill>
                  <a:schemeClr val="tx1"/>
                </a:solidFill>
              </a:rPr>
              <a:t> </a:t>
            </a:r>
            <a:endParaRPr lang="cs-CZ" sz="1100" dirty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100" dirty="0" smtClean="0">
                <a:solidFill>
                  <a:schemeClr val="tx1"/>
                </a:solidFill>
              </a:rPr>
              <a:t> 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100" dirty="0" smtClean="0">
                <a:solidFill>
                  <a:schemeClr val="tx1"/>
                </a:solidFill>
              </a:rPr>
              <a:t> 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1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2042</Words>
  <Application>Microsoft Office PowerPoint</Application>
  <PresentationFormat>On-screen Show (16:9)</PresentationFormat>
  <Paragraphs>198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Calibri</vt:lpstr>
      <vt:lpstr>Arial</vt:lpstr>
      <vt:lpstr>Century Gothic</vt:lpstr>
      <vt:lpstr>Times New Roman</vt:lpstr>
      <vt:lpstr>Wingdings</vt:lpstr>
      <vt:lpstr>Motiv systému Office</vt:lpstr>
      <vt:lpstr>Snímek 1</vt:lpstr>
      <vt:lpstr>VÁCLAV IV.</vt:lpstr>
      <vt:lpstr>VÁCLAV IV. PŘEDSTAVENÍ OSOBNOSTI</vt:lpstr>
      <vt:lpstr>VÁCLAV IV. RODOVÉ POMĚRY</vt:lpstr>
      <vt:lpstr>VÁCLAV IV. PŘEDKOVÉ A NÁSLEDNÍCI NA ČESKÉM TRŮNU</vt:lpstr>
      <vt:lpstr>VÁCLAV IV. CHARAKTEROVÉ RYSY</vt:lpstr>
      <vt:lpstr>VÁCLAV IV. CHARAKTEROVÉ RYSY</vt:lpstr>
      <vt:lpstr>VÁCLAV IV. PŘED NÁSTUPEM NA TRŮN</vt:lpstr>
      <vt:lpstr>VÁCLAV IV. VÁCLAVOVY KORUNY</vt:lpstr>
      <vt:lpstr>VÁCLAV IV. KRÁL SVATÉ ŘÍŠE ŘÍMSKÉ ČESKÉ</vt:lpstr>
      <vt:lpstr>VÁCLAV IV. KRÁL SVATÉ ŘÍŠE ŘÍMSKÉ ČESKÉ</vt:lpstr>
      <vt:lpstr>VÁCLAV IV. KRÁL ZEMÍ KORUNY ČESKÉ</vt:lpstr>
      <vt:lpstr>VÁCLAV IV. KRÁL ZEMÍ KORUNY ČESKÉ</vt:lpstr>
      <vt:lpstr>VÁCLAV IV. FERTILITA KRÁLOVSKÝCH LUCEMBURKŮ </vt:lpstr>
      <vt:lpstr>VÁCLAV IV. KRÁL ZEMÍ KORUNY ČESKÉ</vt:lpstr>
      <vt:lpstr>VÁCLAV IV. KRÁL ZEMÍ KORUNY ČESKÉ</vt:lpstr>
      <vt:lpstr>VÁCLAV IV. KRÁL ZEMÍ KORUNY ČESKÉ</vt:lpstr>
      <vt:lpstr>VÁCLAV IV. KRÁL ZEMÍ KORUNY ČESKÉ</vt:lpstr>
      <vt:lpstr>VÁCLAV IV. ZÁVĚR</vt:lpstr>
      <vt:lpstr>VÁCLAV IV.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DUM</cp:lastModifiedBy>
  <cp:revision>81</cp:revision>
  <dcterms:created xsi:type="dcterms:W3CDTF">2014-04-17T10:53:26Z</dcterms:created>
  <dcterms:modified xsi:type="dcterms:W3CDTF">2014-04-18T12:38:05Z</dcterms:modified>
</cp:coreProperties>
</file>