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68" r:id="rId2"/>
    <p:sldId id="256" r:id="rId3"/>
    <p:sldId id="265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7" r:id="rId12"/>
    <p:sldId id="26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6600"/>
    <a:srgbClr val="00B800"/>
    <a:srgbClr val="5414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xfrm>
          <a:off x="977900" y="586739"/>
          <a:ext cx="8846185" cy="1075690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</a:t>
          </a:r>
          <a:r>
            <a:rPr lang="cs-CZ" sz="20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VY_32_INOVACE_19_Vzduch - opakování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xfrm>
          <a:off x="956315" y="0"/>
          <a:ext cx="8846185" cy="1955800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 Základní škola Hnátnice, </a:t>
          </a:r>
          <a:r>
            <a:rPr lang="cs-CZ" sz="200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okres Ústí nad Orlicí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xfrm>
          <a:off x="977900" y="391159"/>
          <a:ext cx="8846185" cy="1369060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Veronika Jakubcová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xfrm>
          <a:off x="977900" y="773895"/>
          <a:ext cx="8846185" cy="782319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TÉMA SADY: </a:t>
          </a:r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Prvouka pro 3. ročník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xfrm>
          <a:off x="977900" y="977900"/>
          <a:ext cx="8846185" cy="488949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ČÍSLO PROJEKTU:   CZ.1.07/1.4.00/21.0026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4865AC3F-78E2-43BA-A56B-7C465B8FCF11}">
      <dgm:prSet custT="1"/>
      <dgm:spPr>
        <a:xfrm>
          <a:off x="977900" y="195579"/>
          <a:ext cx="8846185" cy="1662430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DATUM: únor 2012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D9035F3F-40E4-44D2-BDEC-8BFACF13ACB4}" type="parTrans" cxnId="{806DB313-5FE6-4929-A678-3696BD1EC39C}">
      <dgm:prSet/>
      <dgm:spPr/>
      <dgm:t>
        <a:bodyPr/>
        <a:lstStyle/>
        <a:p>
          <a:endParaRPr lang="cs-CZ"/>
        </a:p>
      </dgm:t>
    </dgm:pt>
    <dgm:pt modelId="{AC1B04CB-5FFB-4765-BAA6-3C73B9929367}" type="sibTrans" cxnId="{806DB313-5FE6-4929-A678-3696BD1EC39C}">
      <dgm:prSet/>
      <dgm:spPr/>
      <dgm:t>
        <a:bodyPr/>
        <a:lstStyle/>
        <a:p>
          <a:endParaRPr lang="cs-CZ"/>
        </a:p>
      </dgm:t>
    </dgm:pt>
    <dgm:pt modelId="{D05761FA-3C71-4DD0-9183-7C99EBE53F4B}">
      <dgm:prSet custT="1"/>
      <dgm:spPr>
        <a:xfrm>
          <a:off x="977900" y="1173480"/>
          <a:ext cx="8846185" cy="195579"/>
        </a:xfr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endParaRPr lang="cs-CZ" sz="2000" dirty="0" smtClean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A976F31-B6C2-4F44-AD16-210581F8F750}" type="parTrans" cxnId="{3DD2F2A8-BCEF-4848-BF56-5E4CA7EBE4B6}">
      <dgm:prSet/>
      <dgm:spPr/>
      <dgm:t>
        <a:bodyPr/>
        <a:lstStyle/>
        <a:p>
          <a:endParaRPr lang="cs-CZ"/>
        </a:p>
      </dgm:t>
    </dgm:pt>
    <dgm:pt modelId="{DDDC18D6-5FB0-4A25-8B72-BE62E0EE92EA}" type="sibTrans" cxnId="{3DD2F2A8-BCEF-4848-BF56-5E4CA7EBE4B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>
        <a:xfrm>
          <a:off x="0" y="0"/>
          <a:ext cx="1955800" cy="19558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7663" custLinFactNeighborY="-86225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E2699407-A48D-4333-A645-7FA48F1FE3B7}" type="pres">
      <dgm:prSet presAssocID="{4865AC3F-78E2-43BA-A56B-7C465B8FCF11}" presName="vertSpace2" presStyleLbl="node1" presStyleIdx="0" presStyleCnt="7"/>
      <dgm:spPr/>
    </dgm:pt>
    <dgm:pt modelId="{D5EA2712-68D0-4098-BDE6-B295C6AB6119}" type="pres">
      <dgm:prSet presAssocID="{4865AC3F-78E2-43BA-A56B-7C465B8FCF11}" presName="circle2" presStyleLbl="node1" presStyleIdx="1" presStyleCnt="7"/>
      <dgm:spPr>
        <a:xfrm>
          <a:off x="146684" y="195579"/>
          <a:ext cx="1662430" cy="166243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54F8D70D-FB57-4298-A600-D8F61B2A354A}" type="pres">
      <dgm:prSet presAssocID="{4865AC3F-78E2-43BA-A56B-7C465B8FCF11}" presName="rect2" presStyleLbl="alignAcc1" presStyleIdx="1" presStyleCnt="7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C616B022-AA0C-4D3B-BDBF-093D86622E86}" type="pres">
      <dgm:prSet presAssocID="{D1B46980-6531-4606-95E6-44980827E919}" presName="vertSpace3" presStyleLbl="node1" presStyleIdx="1" presStyleCnt="7"/>
      <dgm:spPr/>
    </dgm:pt>
    <dgm:pt modelId="{69684AB7-5B8D-45A5-BC2F-6AF80EB883EF}" type="pres">
      <dgm:prSet presAssocID="{D1B46980-6531-4606-95E6-44980827E919}" presName="circle3" presStyleLbl="node1" presStyleIdx="2" presStyleCnt="7"/>
      <dgm:spPr>
        <a:xfrm>
          <a:off x="293369" y="391159"/>
          <a:ext cx="1369060" cy="136906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004736B2-18D3-4D6D-AA18-DF3F81E9E312}" type="pres">
      <dgm:prSet presAssocID="{D1B46980-6531-4606-95E6-44980827E919}" presName="rect3" presStyleLbl="alignAcc1" presStyleIdx="2" presStyleCnt="7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9CCAD005-8609-4003-9C1F-3AFC293FB9F9}" type="pres">
      <dgm:prSet presAssocID="{B651F6E3-6281-48DB-9319-2AEAFDAE7572}" presName="vertSpace4" presStyleLbl="node1" presStyleIdx="2" presStyleCnt="7"/>
      <dgm:spPr/>
    </dgm:pt>
    <dgm:pt modelId="{0C4087F0-2DA9-4805-A823-C8C5404FEF67}" type="pres">
      <dgm:prSet presAssocID="{B651F6E3-6281-48DB-9319-2AEAFDAE7572}" presName="circle4" presStyleLbl="node1" presStyleIdx="3" presStyleCnt="7"/>
      <dgm:spPr>
        <a:xfrm>
          <a:off x="440054" y="586739"/>
          <a:ext cx="1075690" cy="107569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7145B55B-1B24-4B93-A1D4-B8021E4AC78C}" type="pres">
      <dgm:prSet presAssocID="{B651F6E3-6281-48DB-9319-2AEAFDAE7572}" presName="rect4" presStyleLbl="alignAcc1" presStyleIdx="3" presStyleCnt="7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6919BCDB-3A39-4371-A415-42187620F612}" type="pres">
      <dgm:prSet presAssocID="{D8197B8C-B260-4A16-BDF4-0947B075E274}" presName="vertSpace5" presStyleLbl="node1" presStyleIdx="3" presStyleCnt="7"/>
      <dgm:spPr/>
    </dgm:pt>
    <dgm:pt modelId="{19974A4C-782A-40F8-BDC1-A903A52CB5DC}" type="pres">
      <dgm:prSet presAssocID="{D8197B8C-B260-4A16-BDF4-0947B075E274}" presName="circle5" presStyleLbl="node1" presStyleIdx="4" presStyleCnt="7"/>
      <dgm:spPr>
        <a:xfrm>
          <a:off x="586740" y="782320"/>
          <a:ext cx="782319" cy="7823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0F7944D4-5DCA-4B9E-A896-D52854246E44}" type="pres">
      <dgm:prSet presAssocID="{D8197B8C-B260-4A16-BDF4-0947B075E274}" presName="rect5" presStyleLbl="alignAcc1" presStyleIdx="4" presStyleCnt="7" custLinFactNeighborX="343" custLinFactNeighborY="-1077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DFC55A8B-2DFD-41AE-A307-96A1D2E66396}" type="pres">
      <dgm:prSet presAssocID="{4C35D32F-0EAB-4CD7-82EE-45574DC2A586}" presName="vertSpace6" presStyleLbl="node1" presStyleIdx="4" presStyleCnt="7"/>
      <dgm:spPr/>
    </dgm:pt>
    <dgm:pt modelId="{EB210E99-FECE-49F2-86FD-20F903E541DE}" type="pres">
      <dgm:prSet presAssocID="{4C35D32F-0EAB-4CD7-82EE-45574DC2A586}" presName="circle6" presStyleLbl="node1" presStyleIdx="5" presStyleCnt="7"/>
      <dgm:spPr>
        <a:xfrm>
          <a:off x="733425" y="977900"/>
          <a:ext cx="488949" cy="48894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2463512F-938D-4E07-9D5C-7B2E99ABD39E}" type="pres">
      <dgm:prSet presAssocID="{4C35D32F-0EAB-4CD7-82EE-45574DC2A586}" presName="rect6" presStyleLbl="alignAcc1" presStyleIdx="5" presStyleCnt="7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59FE3E3B-A92F-4A98-9A20-76394874AFA6}" type="pres">
      <dgm:prSet presAssocID="{D05761FA-3C71-4DD0-9183-7C99EBE53F4B}" presName="vertSpace7" presStyleLbl="node1" presStyleIdx="5" presStyleCnt="7"/>
      <dgm:spPr/>
    </dgm:pt>
    <dgm:pt modelId="{8EB502EF-CA4F-4140-AFB6-D26D41E73615}" type="pres">
      <dgm:prSet presAssocID="{D05761FA-3C71-4DD0-9183-7C99EBE53F4B}" presName="circle7" presStyleLbl="node1" presStyleIdx="6" presStyleCnt="7"/>
      <dgm:spPr>
        <a:xfrm>
          <a:off x="880110" y="1173480"/>
          <a:ext cx="195579" cy="19557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204D4B4-078C-4ACF-B823-77A728483A32}" type="pres">
      <dgm:prSet presAssocID="{D05761FA-3C71-4DD0-9183-7C99EBE53F4B}" presName="rect7" presStyleLbl="alignAcc1" presStyleIdx="6" presStyleCnt="7"/>
      <dgm:spPr>
        <a:prstGeom prst="rect">
          <a:avLst/>
        </a:prstGeom>
      </dgm:spPr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425D1D-3DF2-408E-A4F8-250CA94A450A}" type="pres">
      <dgm:prSet presAssocID="{4865AC3F-78E2-43BA-A56B-7C465B8FCF11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DFEC33-8C2A-49C6-B23B-FA3577B1DCE9}" type="pres">
      <dgm:prSet presAssocID="{D1B46980-6531-4606-95E6-44980827E919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A198DD-41D2-4313-8B5B-1CF1BCF383FB}" type="pres">
      <dgm:prSet presAssocID="{B651F6E3-6281-48DB-9319-2AEAFDAE7572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0D1B75-263C-4468-B985-565C95B9422B}" type="pres">
      <dgm:prSet presAssocID="{D8197B8C-B260-4A16-BDF4-0947B075E274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2C1AC3-4F1B-47BC-9A88-D00EAE61D85A}" type="pres">
      <dgm:prSet presAssocID="{4C35D32F-0EAB-4CD7-82EE-45574DC2A586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526C68-77CF-4757-B0E2-EC80EC09B19D}" type="pres">
      <dgm:prSet presAssocID="{D05761FA-3C71-4DD0-9183-7C99EBE53F4B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2139026-7A03-4EB1-B87F-9B65505C1219}" type="presOf" srcId="{D1D4F407-5343-4D3F-B5B9-D407B03CAEB4}" destId="{AED2198E-93D5-4001-81B4-73124B309672}" srcOrd="1" destOrd="0" presId="urn:microsoft.com/office/officeart/2005/8/layout/target3"/>
    <dgm:cxn modelId="{CB104D8C-2E0A-46BF-9F29-38263E6FDC67}" type="presOf" srcId="{B651F6E3-6281-48DB-9319-2AEAFDAE7572}" destId="{70A198DD-41D2-4313-8B5B-1CF1BCF383FB}" srcOrd="1" destOrd="0" presId="urn:microsoft.com/office/officeart/2005/8/layout/target3"/>
    <dgm:cxn modelId="{42AF30C6-A3BF-4A4C-A0F1-D2FE3C74D8AA}" type="presOf" srcId="{B651F6E3-6281-48DB-9319-2AEAFDAE7572}" destId="{7145B55B-1B24-4B93-A1D4-B8021E4AC78C}" srcOrd="0" destOrd="0" presId="urn:microsoft.com/office/officeart/2005/8/layout/target3"/>
    <dgm:cxn modelId="{01CBA6A0-E5D7-4F97-BFFA-81D8B634A115}" type="presOf" srcId="{4C35D32F-0EAB-4CD7-82EE-45574DC2A586}" destId="{A02C1AC3-4F1B-47BC-9A88-D00EAE61D85A}" srcOrd="1" destOrd="0" presId="urn:microsoft.com/office/officeart/2005/8/layout/target3"/>
    <dgm:cxn modelId="{7BC66EC3-EBD6-4F3A-99ED-9D25F66FFA51}" srcId="{757F3AB3-0718-4624-B441-E567A8F0AB56}" destId="{B651F6E3-6281-48DB-9319-2AEAFDAE7572}" srcOrd="3" destOrd="0" parTransId="{A571E265-742E-411A-ABCF-E39FDBC7528A}" sibTransId="{E33260FE-399D-481C-B2D6-3B35DD16DC84}"/>
    <dgm:cxn modelId="{0B707B4B-C97E-4067-A19C-FD207AD8CD3A}" type="presOf" srcId="{D1D4F407-5343-4D3F-B5B9-D407B03CAEB4}" destId="{D005CE8C-CC26-4C3E-AC11-E15060ECD759}" srcOrd="0" destOrd="0" presId="urn:microsoft.com/office/officeart/2005/8/layout/target3"/>
    <dgm:cxn modelId="{E60A9270-5C71-4D6E-BC6D-D61FF717EE64}" type="presOf" srcId="{D1B46980-6531-4606-95E6-44980827E919}" destId="{004736B2-18D3-4D6D-AA18-DF3F81E9E312}" srcOrd="0" destOrd="0" presId="urn:microsoft.com/office/officeart/2005/8/layout/target3"/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4274F2D5-7F28-4B11-8250-E639B98D88C2}" type="presOf" srcId="{4865AC3F-78E2-43BA-A56B-7C465B8FCF11}" destId="{FC425D1D-3DF2-408E-A4F8-250CA94A450A}" srcOrd="1" destOrd="0" presId="urn:microsoft.com/office/officeart/2005/8/layout/target3"/>
    <dgm:cxn modelId="{A1F586F3-3E01-4F89-AC78-D6AFFD430D52}" type="presOf" srcId="{757F3AB3-0718-4624-B441-E567A8F0AB56}" destId="{333A1088-737F-45CB-B68E-254E46348037}" srcOrd="0" destOrd="0" presId="urn:microsoft.com/office/officeart/2005/8/layout/target3"/>
    <dgm:cxn modelId="{F99EEEE5-6364-440B-9F8F-51DB3E8C0355}" type="presOf" srcId="{D05761FA-3C71-4DD0-9183-7C99EBE53F4B}" destId="{23526C68-77CF-4757-B0E2-EC80EC09B19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2" destOrd="0" parTransId="{4F7B2CF5-A270-4D61-A510-1C1C5A4DCD3B}" sibTransId="{CFF69701-2866-4EF5-BFB5-F3F9B72EB817}"/>
    <dgm:cxn modelId="{E425BBB3-4364-429F-B026-665545CF2AA6}" type="presOf" srcId="{4865AC3F-78E2-43BA-A56B-7C465B8FCF11}" destId="{54F8D70D-FB57-4298-A600-D8F61B2A354A}" srcOrd="0" destOrd="0" presId="urn:microsoft.com/office/officeart/2005/8/layout/target3"/>
    <dgm:cxn modelId="{3DD2F2A8-BCEF-4848-BF56-5E4CA7EBE4B6}" srcId="{757F3AB3-0718-4624-B441-E567A8F0AB56}" destId="{D05761FA-3C71-4DD0-9183-7C99EBE53F4B}" srcOrd="6" destOrd="0" parTransId="{AA976F31-B6C2-4F44-AD16-210581F8F750}" sibTransId="{DDDC18D6-5FB0-4A25-8B72-BE62E0EE92EA}"/>
    <dgm:cxn modelId="{90E0A02E-96E4-4D29-A9CD-84002220BFF9}" type="presOf" srcId="{D05761FA-3C71-4DD0-9183-7C99EBE53F4B}" destId="{6204D4B4-078C-4ACF-B823-77A728483A32}" srcOrd="0" destOrd="0" presId="urn:microsoft.com/office/officeart/2005/8/layout/target3"/>
    <dgm:cxn modelId="{1629FF28-89B9-45DB-9FAB-5BE952B52A13}" type="presOf" srcId="{D1B46980-6531-4606-95E6-44980827E919}" destId="{2CDFEC33-8C2A-49C6-B23B-FA3577B1DCE9}" srcOrd="1" destOrd="0" presId="urn:microsoft.com/office/officeart/2005/8/layout/target3"/>
    <dgm:cxn modelId="{BB64E437-DE0B-40DB-814E-57AA2978E3DB}" type="presOf" srcId="{D8197B8C-B260-4A16-BDF4-0947B075E274}" destId="{0F7944D4-5DCA-4B9E-A896-D52854246E44}" srcOrd="0" destOrd="0" presId="urn:microsoft.com/office/officeart/2005/8/layout/target3"/>
    <dgm:cxn modelId="{806DB313-5FE6-4929-A678-3696BD1EC39C}" srcId="{757F3AB3-0718-4624-B441-E567A8F0AB56}" destId="{4865AC3F-78E2-43BA-A56B-7C465B8FCF11}" srcOrd="1" destOrd="0" parTransId="{D9035F3F-40E4-44D2-BDEC-8BFACF13ACB4}" sibTransId="{AC1B04CB-5FFB-4765-BAA6-3C73B9929367}"/>
    <dgm:cxn modelId="{D25E5421-1043-48E3-9747-6B8F5C100F0F}" type="presOf" srcId="{4C35D32F-0EAB-4CD7-82EE-45574DC2A586}" destId="{2463512F-938D-4E07-9D5C-7B2E99ABD39E}" srcOrd="0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6B0F6844-C264-4D67-8B50-7D089FC1F1C2}" type="presOf" srcId="{D8197B8C-B260-4A16-BDF4-0947B075E274}" destId="{5C0D1B75-263C-4468-B985-565C95B9422B}" srcOrd="1" destOrd="0" presId="urn:microsoft.com/office/officeart/2005/8/layout/target3"/>
    <dgm:cxn modelId="{A73860BF-7B83-4F1C-9595-330B461A9A16}" type="presParOf" srcId="{333A1088-737F-45CB-B68E-254E46348037}" destId="{F5ABB229-8D3B-4694-996A-96F23CF14429}" srcOrd="0" destOrd="0" presId="urn:microsoft.com/office/officeart/2005/8/layout/target3"/>
    <dgm:cxn modelId="{CF5693CE-08D0-42D1-BC09-133BDD873B8A}" type="presParOf" srcId="{333A1088-737F-45CB-B68E-254E46348037}" destId="{F41139FD-01EE-4571-8B17-4FB00FC51163}" srcOrd="1" destOrd="0" presId="urn:microsoft.com/office/officeart/2005/8/layout/target3"/>
    <dgm:cxn modelId="{BC4220DD-3F02-4A76-B8C1-552D39390A1E}" type="presParOf" srcId="{333A1088-737F-45CB-B68E-254E46348037}" destId="{D005CE8C-CC26-4C3E-AC11-E15060ECD759}" srcOrd="2" destOrd="0" presId="urn:microsoft.com/office/officeart/2005/8/layout/target3"/>
    <dgm:cxn modelId="{F10F4761-4E91-4343-9740-B121968A4915}" type="presParOf" srcId="{333A1088-737F-45CB-B68E-254E46348037}" destId="{E2699407-A48D-4333-A645-7FA48F1FE3B7}" srcOrd="3" destOrd="0" presId="urn:microsoft.com/office/officeart/2005/8/layout/target3"/>
    <dgm:cxn modelId="{43611756-7EF5-4E70-A460-920BC4A81FC4}" type="presParOf" srcId="{333A1088-737F-45CB-B68E-254E46348037}" destId="{D5EA2712-68D0-4098-BDE6-B295C6AB6119}" srcOrd="4" destOrd="0" presId="urn:microsoft.com/office/officeart/2005/8/layout/target3"/>
    <dgm:cxn modelId="{3511D45B-9274-4BB4-87AB-5400B7C4040E}" type="presParOf" srcId="{333A1088-737F-45CB-B68E-254E46348037}" destId="{54F8D70D-FB57-4298-A600-D8F61B2A354A}" srcOrd="5" destOrd="0" presId="urn:microsoft.com/office/officeart/2005/8/layout/target3"/>
    <dgm:cxn modelId="{639C14C2-3DB6-4858-B255-85CA7643FFCA}" type="presParOf" srcId="{333A1088-737F-45CB-B68E-254E46348037}" destId="{C616B022-AA0C-4D3B-BDBF-093D86622E86}" srcOrd="6" destOrd="0" presId="urn:microsoft.com/office/officeart/2005/8/layout/target3"/>
    <dgm:cxn modelId="{186D815E-AF0C-4212-B549-85F99B625562}" type="presParOf" srcId="{333A1088-737F-45CB-B68E-254E46348037}" destId="{69684AB7-5B8D-45A5-BC2F-6AF80EB883EF}" srcOrd="7" destOrd="0" presId="urn:microsoft.com/office/officeart/2005/8/layout/target3"/>
    <dgm:cxn modelId="{0C1A3364-3B07-4FDB-84E7-B6EAFAEEBEC0}" type="presParOf" srcId="{333A1088-737F-45CB-B68E-254E46348037}" destId="{004736B2-18D3-4D6D-AA18-DF3F81E9E312}" srcOrd="8" destOrd="0" presId="urn:microsoft.com/office/officeart/2005/8/layout/target3"/>
    <dgm:cxn modelId="{FE5ADDD3-904E-4CB6-8889-FCDA15D4E033}" type="presParOf" srcId="{333A1088-737F-45CB-B68E-254E46348037}" destId="{9CCAD005-8609-4003-9C1F-3AFC293FB9F9}" srcOrd="9" destOrd="0" presId="urn:microsoft.com/office/officeart/2005/8/layout/target3"/>
    <dgm:cxn modelId="{2EFE0617-23C0-40FE-875E-D2B66D9B885C}" type="presParOf" srcId="{333A1088-737F-45CB-B68E-254E46348037}" destId="{0C4087F0-2DA9-4805-A823-C8C5404FEF67}" srcOrd="10" destOrd="0" presId="urn:microsoft.com/office/officeart/2005/8/layout/target3"/>
    <dgm:cxn modelId="{09000E5A-33FA-4697-9FBC-763CD0907518}" type="presParOf" srcId="{333A1088-737F-45CB-B68E-254E46348037}" destId="{7145B55B-1B24-4B93-A1D4-B8021E4AC78C}" srcOrd="11" destOrd="0" presId="urn:microsoft.com/office/officeart/2005/8/layout/target3"/>
    <dgm:cxn modelId="{56126174-CBBE-4090-AAE3-4C9DB448F4DF}" type="presParOf" srcId="{333A1088-737F-45CB-B68E-254E46348037}" destId="{6919BCDB-3A39-4371-A415-42187620F612}" srcOrd="12" destOrd="0" presId="urn:microsoft.com/office/officeart/2005/8/layout/target3"/>
    <dgm:cxn modelId="{6B19D3C2-31B5-4D1A-85D9-54D5F335342F}" type="presParOf" srcId="{333A1088-737F-45CB-B68E-254E46348037}" destId="{19974A4C-782A-40F8-BDC1-A903A52CB5DC}" srcOrd="13" destOrd="0" presId="urn:microsoft.com/office/officeart/2005/8/layout/target3"/>
    <dgm:cxn modelId="{81F0C074-EC79-4F49-AC3C-032386D5DDAD}" type="presParOf" srcId="{333A1088-737F-45CB-B68E-254E46348037}" destId="{0F7944D4-5DCA-4B9E-A896-D52854246E44}" srcOrd="14" destOrd="0" presId="urn:microsoft.com/office/officeart/2005/8/layout/target3"/>
    <dgm:cxn modelId="{32FE3B4F-0D73-4F48-AA17-636E501AD925}" type="presParOf" srcId="{333A1088-737F-45CB-B68E-254E46348037}" destId="{DFC55A8B-2DFD-41AE-A307-96A1D2E66396}" srcOrd="15" destOrd="0" presId="urn:microsoft.com/office/officeart/2005/8/layout/target3"/>
    <dgm:cxn modelId="{863B38D1-2BA9-4B9E-8D22-6474D5ECC5BD}" type="presParOf" srcId="{333A1088-737F-45CB-B68E-254E46348037}" destId="{EB210E99-FECE-49F2-86FD-20F903E541DE}" srcOrd="16" destOrd="0" presId="urn:microsoft.com/office/officeart/2005/8/layout/target3"/>
    <dgm:cxn modelId="{62C69F59-558C-4E57-A0DC-8D3B620C7314}" type="presParOf" srcId="{333A1088-737F-45CB-B68E-254E46348037}" destId="{2463512F-938D-4E07-9D5C-7B2E99ABD39E}" srcOrd="17" destOrd="0" presId="urn:microsoft.com/office/officeart/2005/8/layout/target3"/>
    <dgm:cxn modelId="{F46C3952-C37B-4634-AA05-CAAA4B70A78D}" type="presParOf" srcId="{333A1088-737F-45CB-B68E-254E46348037}" destId="{59FE3E3B-A92F-4A98-9A20-76394874AFA6}" srcOrd="18" destOrd="0" presId="urn:microsoft.com/office/officeart/2005/8/layout/target3"/>
    <dgm:cxn modelId="{5F562B5F-D4DE-44C8-B496-001956469F7C}" type="presParOf" srcId="{333A1088-737F-45CB-B68E-254E46348037}" destId="{8EB502EF-CA4F-4140-AFB6-D26D41E73615}" srcOrd="19" destOrd="0" presId="urn:microsoft.com/office/officeart/2005/8/layout/target3"/>
    <dgm:cxn modelId="{765E79D8-03C7-4708-8911-96C3BE1B0A25}" type="presParOf" srcId="{333A1088-737F-45CB-B68E-254E46348037}" destId="{6204D4B4-078C-4ACF-B823-77A728483A32}" srcOrd="20" destOrd="0" presId="urn:microsoft.com/office/officeart/2005/8/layout/target3"/>
    <dgm:cxn modelId="{27044ED5-3793-4F8B-A964-DECC913856EC}" type="presParOf" srcId="{333A1088-737F-45CB-B68E-254E46348037}" destId="{AED2198E-93D5-4001-81B4-73124B309672}" srcOrd="21" destOrd="0" presId="urn:microsoft.com/office/officeart/2005/8/layout/target3"/>
    <dgm:cxn modelId="{E9824455-9340-4D8F-9387-4C354AEBE754}" type="presParOf" srcId="{333A1088-737F-45CB-B68E-254E46348037}" destId="{FC425D1D-3DF2-408E-A4F8-250CA94A450A}" srcOrd="22" destOrd="0" presId="urn:microsoft.com/office/officeart/2005/8/layout/target3"/>
    <dgm:cxn modelId="{4AFB5CCA-BF47-4300-9806-E32DC2CC1FD1}" type="presParOf" srcId="{333A1088-737F-45CB-B68E-254E46348037}" destId="{2CDFEC33-8C2A-49C6-B23B-FA3577B1DCE9}" srcOrd="23" destOrd="0" presId="urn:microsoft.com/office/officeart/2005/8/layout/target3"/>
    <dgm:cxn modelId="{D72688EC-5E84-4B7B-9C6A-BE88810BCA40}" type="presParOf" srcId="{333A1088-737F-45CB-B68E-254E46348037}" destId="{70A198DD-41D2-4313-8B5B-1CF1BCF383FB}" srcOrd="24" destOrd="0" presId="urn:microsoft.com/office/officeart/2005/8/layout/target3"/>
    <dgm:cxn modelId="{7EA18C9F-67D4-4488-AA28-6111444571D6}" type="presParOf" srcId="{333A1088-737F-45CB-B68E-254E46348037}" destId="{5C0D1B75-263C-4468-B985-565C95B9422B}" srcOrd="25" destOrd="0" presId="urn:microsoft.com/office/officeart/2005/8/layout/target3"/>
    <dgm:cxn modelId="{B70C952E-AD5C-49AC-843D-97DAC2AD71D8}" type="presParOf" srcId="{333A1088-737F-45CB-B68E-254E46348037}" destId="{A02C1AC3-4F1B-47BC-9A88-D00EAE61D85A}" srcOrd="26" destOrd="0" presId="urn:microsoft.com/office/officeart/2005/8/layout/target3"/>
    <dgm:cxn modelId="{9FBE260B-3D45-47FC-859F-0F16E5FFF1D0}" type="presParOf" srcId="{333A1088-737F-45CB-B68E-254E46348037}" destId="{23526C68-77CF-4757-B0E2-EC80EC09B19D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955800" cy="19558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977900" y="0"/>
          <a:ext cx="7174502" cy="1955800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glow" dir="b"/>
        </a:scene3d>
        <a:sp3d contourW="6350" prstMaterial="softEdge">
          <a:bevelT w="25400" h="25400"/>
          <a:contourClr>
            <a:scrgbClr r="0" g="0" b="0">
              <a:tint val="90000"/>
              <a:shade val="100000"/>
              <a:hueMod val="100000"/>
              <a:satMod val="100000"/>
            </a:scrgb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 Základní škola Hnátnice, </a:t>
          </a:r>
          <a:r>
            <a:rPr lang="cs-CZ" sz="2000" kern="120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okres Ústí nad Orlicí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977900" y="0"/>
        <a:ext cx="7174502" cy="195579"/>
      </dsp:txXfrm>
    </dsp:sp>
    <dsp:sp modelId="{D5EA2712-68D0-4098-BDE6-B295C6AB6119}">
      <dsp:nvSpPr>
        <dsp:cNvPr id="0" name=""/>
        <dsp:cNvSpPr/>
      </dsp:nvSpPr>
      <dsp:spPr>
        <a:xfrm>
          <a:off x="146684" y="195579"/>
          <a:ext cx="1662430" cy="166243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4F8D70D-FB57-4298-A600-D8F61B2A354A}">
      <dsp:nvSpPr>
        <dsp:cNvPr id="0" name=""/>
        <dsp:cNvSpPr/>
      </dsp:nvSpPr>
      <dsp:spPr>
        <a:xfrm>
          <a:off x="977900" y="195579"/>
          <a:ext cx="7174502" cy="1662430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glow" dir="b"/>
        </a:scene3d>
        <a:sp3d contourW="6350" prstMaterial="softEdge">
          <a:bevelT w="25400" h="25400"/>
          <a:contourClr>
            <a:scrgbClr r="0" g="0" b="0">
              <a:tint val="90000"/>
              <a:shade val="100000"/>
              <a:hueMod val="100000"/>
              <a:satMod val="100000"/>
            </a:scrgb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DATUM: únor 2012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977900" y="195579"/>
        <a:ext cx="7174502" cy="195579"/>
      </dsp:txXfrm>
    </dsp:sp>
    <dsp:sp modelId="{69684AB7-5B8D-45A5-BC2F-6AF80EB883EF}">
      <dsp:nvSpPr>
        <dsp:cNvPr id="0" name=""/>
        <dsp:cNvSpPr/>
      </dsp:nvSpPr>
      <dsp:spPr>
        <a:xfrm>
          <a:off x="293369" y="391159"/>
          <a:ext cx="1369060" cy="136906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4736B2-18D3-4D6D-AA18-DF3F81E9E312}">
      <dsp:nvSpPr>
        <dsp:cNvPr id="0" name=""/>
        <dsp:cNvSpPr/>
      </dsp:nvSpPr>
      <dsp:spPr>
        <a:xfrm>
          <a:off x="977900" y="391159"/>
          <a:ext cx="7174502" cy="1369060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glow" dir="b"/>
        </a:scene3d>
        <a:sp3d contourW="6350" prstMaterial="softEdge">
          <a:bevelT w="25400" h="25400"/>
          <a:contourClr>
            <a:scrgbClr r="0" g="0" b="0">
              <a:tint val="90000"/>
              <a:shade val="100000"/>
              <a:hueMod val="100000"/>
              <a:satMod val="100000"/>
            </a:scrgb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Veronika Jakubcová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977900" y="391159"/>
        <a:ext cx="7174502" cy="195579"/>
      </dsp:txXfrm>
    </dsp:sp>
    <dsp:sp modelId="{0C4087F0-2DA9-4805-A823-C8C5404FEF67}">
      <dsp:nvSpPr>
        <dsp:cNvPr id="0" name=""/>
        <dsp:cNvSpPr/>
      </dsp:nvSpPr>
      <dsp:spPr>
        <a:xfrm>
          <a:off x="440054" y="586739"/>
          <a:ext cx="1075690" cy="107569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145B55B-1B24-4B93-A1D4-B8021E4AC78C}">
      <dsp:nvSpPr>
        <dsp:cNvPr id="0" name=""/>
        <dsp:cNvSpPr/>
      </dsp:nvSpPr>
      <dsp:spPr>
        <a:xfrm>
          <a:off x="977900" y="586739"/>
          <a:ext cx="7174502" cy="1075690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glow" dir="b"/>
        </a:scene3d>
        <a:sp3d contourW="6350" prstMaterial="softEdge">
          <a:bevelT w="25400" h="25400"/>
          <a:contourClr>
            <a:scrgbClr r="0" g="0" b="0">
              <a:tint val="90000"/>
              <a:shade val="100000"/>
              <a:hueMod val="100000"/>
              <a:satMod val="100000"/>
            </a:scrgb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</a:t>
          </a:r>
          <a:r>
            <a:rPr lang="cs-CZ" sz="2000" kern="12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VY_32_INOVACE_19_Vzduch - opakování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977900" y="586739"/>
        <a:ext cx="7174502" cy="195581"/>
      </dsp:txXfrm>
    </dsp:sp>
    <dsp:sp modelId="{19974A4C-782A-40F8-BDC1-A903A52CB5DC}">
      <dsp:nvSpPr>
        <dsp:cNvPr id="0" name=""/>
        <dsp:cNvSpPr/>
      </dsp:nvSpPr>
      <dsp:spPr>
        <a:xfrm>
          <a:off x="586740" y="782320"/>
          <a:ext cx="782319" cy="7823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F7944D4-5DCA-4B9E-A896-D52854246E44}">
      <dsp:nvSpPr>
        <dsp:cNvPr id="0" name=""/>
        <dsp:cNvSpPr/>
      </dsp:nvSpPr>
      <dsp:spPr>
        <a:xfrm>
          <a:off x="977900" y="773895"/>
          <a:ext cx="7174502" cy="782319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glow" dir="b"/>
        </a:scene3d>
        <a:sp3d contourW="6350" prstMaterial="softEdge">
          <a:bevelT w="25400" h="25400"/>
          <a:contourClr>
            <a:scrgbClr r="0" g="0" b="0">
              <a:tint val="90000"/>
              <a:shade val="100000"/>
              <a:hueMod val="100000"/>
              <a:satMod val="100000"/>
            </a:scrgb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TÉMA SADY: </a:t>
          </a: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Prvouka pro 3. ročník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977900" y="773895"/>
        <a:ext cx="7174502" cy="195579"/>
      </dsp:txXfrm>
    </dsp:sp>
    <dsp:sp modelId="{EB210E99-FECE-49F2-86FD-20F903E541DE}">
      <dsp:nvSpPr>
        <dsp:cNvPr id="0" name=""/>
        <dsp:cNvSpPr/>
      </dsp:nvSpPr>
      <dsp:spPr>
        <a:xfrm>
          <a:off x="733425" y="977900"/>
          <a:ext cx="488949" cy="48894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463512F-938D-4E07-9D5C-7B2E99ABD39E}">
      <dsp:nvSpPr>
        <dsp:cNvPr id="0" name=""/>
        <dsp:cNvSpPr/>
      </dsp:nvSpPr>
      <dsp:spPr>
        <a:xfrm>
          <a:off x="977900" y="977900"/>
          <a:ext cx="7174502" cy="488949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glow" dir="b"/>
        </a:scene3d>
        <a:sp3d contourW="6350" prstMaterial="softEdge">
          <a:bevelT w="25400" h="25400"/>
          <a:contourClr>
            <a:scrgbClr r="0" g="0" b="0">
              <a:tint val="90000"/>
              <a:shade val="100000"/>
              <a:hueMod val="100000"/>
              <a:satMod val="100000"/>
            </a:scrgb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ČÍSLO PROJEKTU:   CZ.1.07/1.4.00/21.0026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977900" y="977900"/>
        <a:ext cx="7174502" cy="195579"/>
      </dsp:txXfrm>
    </dsp:sp>
    <dsp:sp modelId="{8EB502EF-CA4F-4140-AFB6-D26D41E73615}">
      <dsp:nvSpPr>
        <dsp:cNvPr id="0" name=""/>
        <dsp:cNvSpPr/>
      </dsp:nvSpPr>
      <dsp:spPr>
        <a:xfrm>
          <a:off x="880110" y="1173480"/>
          <a:ext cx="195579" cy="19557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204D4B4-078C-4ACF-B823-77A728483A32}">
      <dsp:nvSpPr>
        <dsp:cNvPr id="0" name=""/>
        <dsp:cNvSpPr/>
      </dsp:nvSpPr>
      <dsp:spPr>
        <a:xfrm>
          <a:off x="977900" y="1173480"/>
          <a:ext cx="7174502" cy="195579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glow" dir="b"/>
        </a:scene3d>
        <a:sp3d contourW="6350" prstMaterial="softEdge">
          <a:bevelT w="25400" h="25400"/>
          <a:contourClr>
            <a:scrgbClr r="0" g="0" b="0">
              <a:tint val="90000"/>
              <a:shade val="100000"/>
              <a:hueMod val="100000"/>
              <a:satMod val="100000"/>
            </a:scrgb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977900" y="1173480"/>
        <a:ext cx="7174502" cy="19557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6"/>
          <p:cNvGrpSpPr/>
          <p:nvPr/>
        </p:nvGrpSpPr>
        <p:grpSpPr>
          <a:xfrm>
            <a:off x="0" y="3268345"/>
            <a:ext cx="9144000" cy="146304"/>
            <a:chOff x="0" y="3268345"/>
            <a:chExt cx="9144000" cy="146304"/>
          </a:xfrm>
        </p:grpSpPr>
        <p:sp>
          <p:nvSpPr>
            <p:cNvPr id="13" name="Rectangle 12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9600" y="1752600"/>
            <a:ext cx="7924800" cy="1470025"/>
          </a:xfrm>
          <a:prstGeom prst="rect">
            <a:avLst/>
          </a:prstGeom>
        </p:spPr>
        <p:txBody>
          <a:bodyPr anchor="b"/>
          <a:lstStyle>
            <a:lvl1pPr algn="ctr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05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470E5-EFDB-4894-B9E6-F4D632653812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B09D95-549B-4083-B940-EAA50F1CB4D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99616"/>
            <a:ext cx="8229600" cy="462654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470E5-EFDB-4894-B9E6-F4D632653812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B09D95-549B-4083-B940-EAA50F1CB4DF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3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5" name="Rectangle 14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Title 1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7512" y="4406900"/>
            <a:ext cx="7827201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2667000"/>
            <a:ext cx="7827201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470E5-EFDB-4894-B9E6-F4D632653812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B09D95-549B-4083-B940-EAA50F1CB4DF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12"/>
          <p:cNvGrpSpPr/>
          <p:nvPr/>
        </p:nvGrpSpPr>
        <p:grpSpPr>
          <a:xfrm flipH="1">
            <a:off x="0" y="4228465"/>
            <a:ext cx="9144000" cy="146304"/>
            <a:chOff x="0" y="3268345"/>
            <a:chExt cx="9144000" cy="146304"/>
          </a:xfrm>
        </p:grpSpPr>
        <p:sp>
          <p:nvSpPr>
            <p:cNvPr id="14" name="Rectangle 13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470E5-EFDB-4894-B9E6-F4D632653812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B09D95-549B-4083-B940-EAA50F1CB4DF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Title 1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4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6" name="Rectangle 15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2971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00200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2971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470E5-EFDB-4894-B9E6-F4D632653812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B09D95-549B-4083-B940-EAA50F1CB4DF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6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8" name="Rectangle 17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470E5-EFDB-4894-B9E6-F4D632653812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B09D95-549B-4083-B940-EAA50F1CB4DF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2"/>
          <p:cNvGrpSpPr/>
          <p:nvPr/>
        </p:nvGrpSpPr>
        <p:grpSpPr>
          <a:xfrm flipH="1">
            <a:off x="0" y="1371600"/>
            <a:ext cx="9144000" cy="73152"/>
            <a:chOff x="0" y="3268345"/>
            <a:chExt cx="9144000" cy="146304"/>
          </a:xfrm>
        </p:grpSpPr>
        <p:sp>
          <p:nvSpPr>
            <p:cNvPr id="14" name="Rectangle 13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470E5-EFDB-4894-B9E6-F4D632653812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B09D95-549B-4083-B940-EAA50F1CB4DF}" type="slidenum">
              <a:rPr lang="cs-CZ" smtClean="0"/>
              <a:t>‹#›</a:t>
            </a:fld>
            <a:endParaRPr lang="cs-CZ"/>
          </a:p>
        </p:txBody>
      </p:sp>
      <p:grpSp>
        <p:nvGrpSpPr>
          <p:cNvPr id="5" name="Group 10"/>
          <p:cNvGrpSpPr/>
          <p:nvPr/>
        </p:nvGrpSpPr>
        <p:grpSpPr>
          <a:xfrm>
            <a:off x="-9144" y="-18288"/>
            <a:ext cx="9144000" cy="146304"/>
            <a:chOff x="0" y="3268345"/>
            <a:chExt cx="9144000" cy="146304"/>
          </a:xfrm>
        </p:grpSpPr>
        <p:sp>
          <p:nvSpPr>
            <p:cNvPr id="12" name="Rectangle 11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 userDrawn="1"/>
          </p:nvSpPr>
          <p:spPr>
            <a:xfrm>
              <a:off x="5495544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 userDrawn="1"/>
          </p:nvSpPr>
          <p:spPr>
            <a:xfrm>
              <a:off x="6592824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7690104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793750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>
              <a:defRPr sz="28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71600"/>
            <a:ext cx="5111750" cy="4754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371600"/>
            <a:ext cx="3008313" cy="47545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470E5-EFDB-4894-B9E6-F4D632653812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B09D95-549B-4083-B940-EAA50F1CB4DF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13"/>
          <p:cNvGrpSpPr/>
          <p:nvPr/>
        </p:nvGrpSpPr>
        <p:grpSpPr>
          <a:xfrm flipH="1">
            <a:off x="0" y="1143000"/>
            <a:ext cx="9144000" cy="73152"/>
            <a:chOff x="0" y="3268345"/>
            <a:chExt cx="9144000" cy="146304"/>
          </a:xfrm>
        </p:grpSpPr>
        <p:sp>
          <p:nvSpPr>
            <p:cNvPr id="15" name="Rectangle 14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14"/>
          <p:cNvSpPr>
            <a:spLocks noGrp="1"/>
          </p:cNvSpPr>
          <p:nvPr>
            <p:ph type="pic" sz="quarter" idx="13"/>
          </p:nvPr>
        </p:nvSpPr>
        <p:spPr>
          <a:xfrm>
            <a:off x="1801368" y="685800"/>
            <a:ext cx="5495544" cy="3886200"/>
          </a:xfrm>
          <a:solidFill>
            <a:schemeClr val="accent1"/>
          </a:solidFill>
          <a:effectLst>
            <a:reflection blurRad="6350" stA="52000" endA="300" endPos="35000" dir="5400000" sy="-100000" algn="bl" rotWithShape="0"/>
          </a:effectLst>
          <a:scene3d>
            <a:camera prst="orthographicFront"/>
            <a:lightRig rig="contrasting" dir="t"/>
          </a:scene3d>
          <a:sp3d contourW="12700" prstMaterial="softEdge">
            <a:bevelT prst="cross"/>
            <a:contourClr>
              <a:srgbClr val="FFFFFF"/>
            </a:contourClr>
          </a:sp3d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470E5-EFDB-4894-B9E6-F4D632653812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B09D95-549B-4083-B940-EAA50F1CB4DF}" type="slidenum">
              <a:rPr lang="cs-CZ" smtClean="0"/>
              <a:t>‹#›</a:t>
            </a:fld>
            <a:endParaRPr lang="cs-CZ"/>
          </a:p>
        </p:txBody>
      </p:sp>
      <p:grpSp>
        <p:nvGrpSpPr>
          <p:cNvPr id="3" name="Group 15"/>
          <p:cNvGrpSpPr/>
          <p:nvPr/>
        </p:nvGrpSpPr>
        <p:grpSpPr>
          <a:xfrm>
            <a:off x="-9144" y="-18288"/>
            <a:ext cx="9144000" cy="146304"/>
            <a:chOff x="0" y="3268345"/>
            <a:chExt cx="9144000" cy="146304"/>
          </a:xfrm>
        </p:grpSpPr>
        <p:sp>
          <p:nvSpPr>
            <p:cNvPr id="17" name="Rectangle 16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5495544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6592824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/>
            <p:cNvSpPr/>
            <p:nvPr userDrawn="1"/>
          </p:nvSpPr>
          <p:spPr>
            <a:xfrm>
              <a:off x="7690104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470E5-EFDB-4894-B9E6-F4D632653812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B09D95-549B-4083-B940-EAA50F1CB4D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7"/>
          <p:cNvGrpSpPr/>
          <p:nvPr/>
        </p:nvGrpSpPr>
        <p:grpSpPr>
          <a:xfrm flipH="1">
            <a:off x="0" y="1371600"/>
            <a:ext cx="9144000" cy="73152"/>
            <a:chOff x="0" y="3268345"/>
            <a:chExt cx="9144000" cy="146304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8000" y="274638"/>
            <a:ext cx="1828800" cy="5851525"/>
          </a:xfrm>
          <a:prstGeom prst="rect">
            <a:avLst/>
          </a:prstGeo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1722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39712" y="6356350"/>
            <a:ext cx="1868424" cy="365125"/>
          </a:xfrm>
        </p:spPr>
        <p:txBody>
          <a:bodyPr/>
          <a:lstStyle/>
          <a:p>
            <a:fld id="{71E470E5-EFDB-4894-B9E6-F4D632653812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B09D95-549B-4083-B940-EAA50F1CB4DF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 rot="5400000" flipH="1">
            <a:off x="3332988" y="3384804"/>
            <a:ext cx="6867144" cy="73152"/>
            <a:chOff x="0" y="3268345"/>
            <a:chExt cx="9144000" cy="146304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74536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ysClr val="windowText" lastClr="000000"/>
                </a:solidFill>
              </a:defRPr>
            </a:lvl1pPr>
          </a:lstStyle>
          <a:p>
            <a:fld id="{71E470E5-EFDB-4894-B9E6-F4D632653812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ysClr val="windowText" lastClr="000000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0248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ysClr val="windowText" lastClr="000000"/>
                </a:solidFill>
              </a:defRPr>
            </a:lvl1pPr>
          </a:lstStyle>
          <a:p>
            <a:fld id="{BEB09D95-549B-4083-B940-EAA50F1CB4D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Placeholder 7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400" kern="1200">
          <a:ln>
            <a:noFill/>
          </a:ln>
          <a:solidFill>
            <a:srgbClr val="FFFFFF"/>
          </a:solidFill>
          <a:effectLst>
            <a:glow rad="101600">
              <a:schemeClr val="tx2"/>
            </a:glo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spcBef>
          <a:spcPct val="20000"/>
        </a:spcBef>
        <a:buClr>
          <a:schemeClr val="tx2"/>
        </a:buClr>
        <a:buSzPct val="70000"/>
        <a:buFont typeface="Wingdings 2" pitchFamily="18" charset="2"/>
        <a:buChar char="¥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Clr>
          <a:schemeClr val="accent4"/>
        </a:buClr>
        <a:buSzPct val="60000"/>
        <a:buFont typeface="Wingdings 2" pitchFamily="18" charset="2"/>
        <a:buChar char="¥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accent5"/>
        </a:buClr>
        <a:buSzPct val="57000"/>
        <a:buFont typeface="Wingdings 2" pitchFamily="18" charset="2"/>
        <a:buChar char="¥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accent6"/>
        </a:buClr>
        <a:buSzPct val="55000"/>
        <a:buFont typeface="Wingdings 2" pitchFamily="18" charset="2"/>
        <a:buChar char="¥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accent2"/>
        </a:buClr>
        <a:buSzPct val="50000"/>
        <a:buFont typeface="Wingdings 2" pitchFamily="18" charset="2"/>
        <a:buChar char="¥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microsoft.com/office/2007/relationships/hdphoto" Target="../media/hdphoto5.wdp"/><Relationship Id="rId3" Type="http://schemas.microsoft.com/office/2007/relationships/hdphoto" Target="../media/hdphoto1.wdp"/><Relationship Id="rId7" Type="http://schemas.microsoft.com/office/2007/relationships/hdphoto" Target="../media/hdphoto3.wdp"/><Relationship Id="rId12" Type="http://schemas.openxmlformats.org/officeDocument/2006/relationships/image" Target="../media/image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image" Target="../media/image8.png"/><Relationship Id="rId5" Type="http://schemas.microsoft.com/office/2007/relationships/hdphoto" Target="../media/hdphoto2.wdp"/><Relationship Id="rId10" Type="http://schemas.openxmlformats.org/officeDocument/2006/relationships/image" Target="../media/image7.png"/><Relationship Id="rId4" Type="http://schemas.openxmlformats.org/officeDocument/2006/relationships/image" Target="../media/image4.png"/><Relationship Id="rId9" Type="http://schemas.microsoft.com/office/2007/relationships/hdphoto" Target="../media/hdphoto4.wdp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microsoft.com/office/2007/relationships/hdphoto" Target="../media/hdphoto5.wdp"/><Relationship Id="rId3" Type="http://schemas.microsoft.com/office/2007/relationships/hdphoto" Target="../media/hdphoto1.wdp"/><Relationship Id="rId7" Type="http://schemas.microsoft.com/office/2007/relationships/hdphoto" Target="../media/hdphoto4.wdp"/><Relationship Id="rId12" Type="http://schemas.openxmlformats.org/officeDocument/2006/relationships/image" Target="../media/image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microsoft.com/office/2007/relationships/hdphoto" Target="../media/hdphoto3.wdp"/><Relationship Id="rId5" Type="http://schemas.microsoft.com/office/2007/relationships/hdphoto" Target="../media/hdphoto2.wdp"/><Relationship Id="rId10" Type="http://schemas.openxmlformats.org/officeDocument/2006/relationships/image" Target="../media/image5.png"/><Relationship Id="rId4" Type="http://schemas.openxmlformats.org/officeDocument/2006/relationships/image" Target="../media/image4.png"/><Relationship Id="rId9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microsoft.com/office/2007/relationships/hdphoto" Target="../media/hdphoto5.wdp"/><Relationship Id="rId3" Type="http://schemas.microsoft.com/office/2007/relationships/hdphoto" Target="../media/hdphoto1.wdp"/><Relationship Id="rId7" Type="http://schemas.microsoft.com/office/2007/relationships/hdphoto" Target="../media/hdphoto4.wdp"/><Relationship Id="rId12" Type="http://schemas.openxmlformats.org/officeDocument/2006/relationships/image" Target="../media/image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microsoft.com/office/2007/relationships/hdphoto" Target="../media/hdphoto3.wdp"/><Relationship Id="rId5" Type="http://schemas.microsoft.com/office/2007/relationships/hdphoto" Target="../media/hdphoto2.wdp"/><Relationship Id="rId10" Type="http://schemas.openxmlformats.org/officeDocument/2006/relationships/image" Target="../media/image5.png"/><Relationship Id="rId4" Type="http://schemas.openxmlformats.org/officeDocument/2006/relationships/image" Target="../media/image4.png"/><Relationship Id="rId9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microsoft.com/office/2007/relationships/hdphoto" Target="../media/hdphoto5.wdp"/><Relationship Id="rId3" Type="http://schemas.microsoft.com/office/2007/relationships/hdphoto" Target="../media/hdphoto1.wdp"/><Relationship Id="rId7" Type="http://schemas.microsoft.com/office/2007/relationships/hdphoto" Target="../media/hdphoto4.wdp"/><Relationship Id="rId12" Type="http://schemas.openxmlformats.org/officeDocument/2006/relationships/image" Target="../media/image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microsoft.com/office/2007/relationships/hdphoto" Target="../media/hdphoto3.wdp"/><Relationship Id="rId5" Type="http://schemas.microsoft.com/office/2007/relationships/hdphoto" Target="../media/hdphoto2.wdp"/><Relationship Id="rId10" Type="http://schemas.openxmlformats.org/officeDocument/2006/relationships/image" Target="../media/image5.png"/><Relationship Id="rId4" Type="http://schemas.openxmlformats.org/officeDocument/2006/relationships/image" Target="../media/image4.png"/><Relationship Id="rId9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microsoft.com/office/2007/relationships/hdphoto" Target="../media/hdphoto5.wdp"/><Relationship Id="rId3" Type="http://schemas.microsoft.com/office/2007/relationships/hdphoto" Target="../media/hdphoto1.wdp"/><Relationship Id="rId7" Type="http://schemas.microsoft.com/office/2007/relationships/hdphoto" Target="../media/hdphoto4.wdp"/><Relationship Id="rId12" Type="http://schemas.openxmlformats.org/officeDocument/2006/relationships/image" Target="../media/image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microsoft.com/office/2007/relationships/hdphoto" Target="../media/hdphoto3.wdp"/><Relationship Id="rId5" Type="http://schemas.microsoft.com/office/2007/relationships/hdphoto" Target="../media/hdphoto2.wdp"/><Relationship Id="rId10" Type="http://schemas.openxmlformats.org/officeDocument/2006/relationships/image" Target="../media/image5.png"/><Relationship Id="rId4" Type="http://schemas.openxmlformats.org/officeDocument/2006/relationships/image" Target="../media/image4.png"/><Relationship Id="rId9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microsoft.com/office/2007/relationships/hdphoto" Target="../media/hdphoto5.wdp"/><Relationship Id="rId3" Type="http://schemas.microsoft.com/office/2007/relationships/hdphoto" Target="../media/hdphoto1.wdp"/><Relationship Id="rId7" Type="http://schemas.microsoft.com/office/2007/relationships/hdphoto" Target="../media/hdphoto4.wdp"/><Relationship Id="rId12" Type="http://schemas.openxmlformats.org/officeDocument/2006/relationships/image" Target="../media/image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microsoft.com/office/2007/relationships/hdphoto" Target="../media/hdphoto3.wdp"/><Relationship Id="rId5" Type="http://schemas.microsoft.com/office/2007/relationships/hdphoto" Target="../media/hdphoto2.wdp"/><Relationship Id="rId10" Type="http://schemas.openxmlformats.org/officeDocument/2006/relationships/image" Target="../media/image5.png"/><Relationship Id="rId4" Type="http://schemas.openxmlformats.org/officeDocument/2006/relationships/image" Target="../media/image4.png"/><Relationship Id="rId9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microsoft.com/office/2007/relationships/hdphoto" Target="../media/hdphoto5.wdp"/><Relationship Id="rId3" Type="http://schemas.microsoft.com/office/2007/relationships/hdphoto" Target="../media/hdphoto1.wdp"/><Relationship Id="rId7" Type="http://schemas.microsoft.com/office/2007/relationships/hdphoto" Target="../media/hdphoto4.wdp"/><Relationship Id="rId12" Type="http://schemas.openxmlformats.org/officeDocument/2006/relationships/image" Target="../media/image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microsoft.com/office/2007/relationships/hdphoto" Target="../media/hdphoto3.wdp"/><Relationship Id="rId5" Type="http://schemas.microsoft.com/office/2007/relationships/hdphoto" Target="../media/hdphoto2.wdp"/><Relationship Id="rId10" Type="http://schemas.openxmlformats.org/officeDocument/2006/relationships/image" Target="../media/image5.png"/><Relationship Id="rId4" Type="http://schemas.openxmlformats.org/officeDocument/2006/relationships/image" Target="../media/image4.png"/><Relationship Id="rId9" Type="http://schemas.openxmlformats.org/officeDocument/2006/relationships/image" Target="../media/image8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results.aspx?qu=pavouk&amp;ctt=1" TargetMode="External"/><Relationship Id="rId2" Type="http://schemas.openxmlformats.org/officeDocument/2006/relationships/hyperlink" Target="http://office.microsoft.com/cs-cz/images/results.aspx?qu=slun%C3%AD%C4%8Dko%20sedmite%C4%8Dn%C3%A9&amp;ctt=1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office.microsoft.com/cs-cz/images/results.aspx?qu=moucha&amp;ex=1&amp;origin=FX010132103" TargetMode="External"/><Relationship Id="rId5" Type="http://schemas.openxmlformats.org/officeDocument/2006/relationships/hyperlink" Target="http://office.microsoft.com/cs-cz/images/results.aspx?qu=pavu%C4%8Dina&amp;ctt=1" TargetMode="External"/><Relationship Id="rId4" Type="http://schemas.openxmlformats.org/officeDocument/2006/relationships/hyperlink" Target="http://office.microsoft.com/cs-cz/images/results.aspx?qu=kcv%C4%9Bt&amp;ctt=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848205507"/>
              </p:ext>
            </p:extLst>
          </p:nvPr>
        </p:nvGraphicFramePr>
        <p:xfrm>
          <a:off x="611560" y="908720"/>
          <a:ext cx="8152402" cy="1955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Obrázek 2"/>
          <p:cNvPicPr/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3789040"/>
            <a:ext cx="5695057" cy="13332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4807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05566" y="2636912"/>
            <a:ext cx="5832648" cy="707886"/>
          </a:xfrm>
          <a:prstGeom prst="rect">
            <a:avLst/>
          </a:prstGeom>
          <a:solidFill>
            <a:schemeClr val="bg2">
              <a:lumMod val="75000"/>
            </a:schemeClr>
          </a:solidFill>
          <a:ln w="38100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rgbClr val="006600"/>
                </a:solidFill>
              </a:rPr>
              <a:t>VZDUCH - OPAKOVÁNÍ</a:t>
            </a:r>
            <a:endParaRPr lang="cs-CZ" sz="4000" b="1" i="1" dirty="0">
              <a:solidFill>
                <a:srgbClr val="0066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72551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99792" y="2924943"/>
            <a:ext cx="5719894" cy="138499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Když odpovíš na otázku správně, přileze beruška a </a:t>
            </a:r>
            <a:r>
              <a:rPr lang="cs-CZ" sz="2800" b="1" i="1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Bzučinda</a:t>
            </a:r>
            <a:r>
              <a:rPr lang="cs-CZ" sz="2800" b="1" i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ji štěstím, že přežila, obletí.</a:t>
            </a:r>
            <a:endParaRPr lang="cs-CZ" sz="2800" b="1" i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43608" y="4941168"/>
            <a:ext cx="5719894" cy="95410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Pokud odpovíš špatně, </a:t>
            </a:r>
            <a:r>
              <a:rPr lang="cs-CZ" sz="2800" b="1" i="1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Bzučindu</a:t>
            </a:r>
            <a:r>
              <a:rPr lang="cs-CZ" sz="2800" b="1" i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sežere pavouk.</a:t>
            </a:r>
            <a:endParaRPr lang="cs-CZ" sz="2800" b="1" i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908720"/>
            <a:ext cx="5719894" cy="138499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Tímto úkolem tě bude provázet moucha </a:t>
            </a:r>
            <a:r>
              <a:rPr lang="cs-CZ" sz="2800" b="1" i="1" dirty="0" err="1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Bzučinda</a:t>
            </a:r>
            <a:r>
              <a:rPr lang="cs-CZ" sz="2800" b="1" i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 Přežije </a:t>
            </a:r>
            <a:r>
              <a:rPr lang="cs-CZ" sz="2800" b="1" i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až do poslední otázky?</a:t>
            </a:r>
            <a:endParaRPr lang="cs-CZ" sz="2800" b="1" i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08638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3" name="Picture 9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3596" t="20601" r="23725" b="20765"/>
          <a:stretch/>
        </p:blipFill>
        <p:spPr bwMode="auto">
          <a:xfrm>
            <a:off x="223990" y="633435"/>
            <a:ext cx="3078120" cy="34260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308" r="9876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179512" y="3716615"/>
            <a:ext cx="3122598" cy="31225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812546" y="382315"/>
            <a:ext cx="5719894" cy="5232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1. Jakou součástí přírody je vzduch?</a:t>
            </a:r>
            <a:endParaRPr lang="cs-CZ" sz="2800" b="1" i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09670" y="1484784"/>
            <a:ext cx="1231629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rgbClr val="541400"/>
                </a:solidFill>
                <a:latin typeface="Times New Roman" pitchFamily="18" charset="0"/>
                <a:cs typeface="Times New Roman" pitchFamily="18" charset="0"/>
              </a:rPr>
              <a:t>a) živou</a:t>
            </a:r>
            <a:endParaRPr lang="cs-CZ" sz="2400" i="1" dirty="0">
              <a:solidFill>
                <a:srgbClr val="5414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981537" y="3485782"/>
            <a:ext cx="1584176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rgbClr val="541400"/>
                </a:solidFill>
                <a:latin typeface="Times New Roman" pitchFamily="18" charset="0"/>
                <a:cs typeface="Times New Roman" pitchFamily="18" charset="0"/>
              </a:rPr>
              <a:t>b) neživou</a:t>
            </a:r>
            <a:endParaRPr lang="cs-CZ" sz="2400" i="1" dirty="0">
              <a:solidFill>
                <a:srgbClr val="5414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597392" y="5636657"/>
            <a:ext cx="1656184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rgbClr val="541400"/>
                </a:solidFill>
                <a:latin typeface="Times New Roman" pitchFamily="18" charset="0"/>
                <a:cs typeface="Times New Roman" pitchFamily="18" charset="0"/>
              </a:rPr>
              <a:t>c) mrtvou</a:t>
            </a:r>
            <a:endParaRPr lang="cs-CZ" sz="2400" i="1" dirty="0">
              <a:solidFill>
                <a:srgbClr val="5414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498" y="1268760"/>
            <a:ext cx="1757997" cy="1757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7" name="Skupina 6"/>
          <p:cNvGrpSpPr/>
          <p:nvPr/>
        </p:nvGrpSpPr>
        <p:grpSpPr>
          <a:xfrm rot="977407">
            <a:off x="1194760" y="4502344"/>
            <a:ext cx="1617785" cy="1707609"/>
            <a:chOff x="4427984" y="2044893"/>
            <a:chExt cx="3095625" cy="3113029"/>
          </a:xfrm>
        </p:grpSpPr>
        <p:grpSp>
          <p:nvGrpSpPr>
            <p:cNvPr id="6" name="Skupina 5"/>
            <p:cNvGrpSpPr/>
            <p:nvPr/>
          </p:nvGrpSpPr>
          <p:grpSpPr>
            <a:xfrm>
              <a:off x="4427984" y="2044893"/>
              <a:ext cx="3095625" cy="3113029"/>
              <a:chOff x="4427984" y="2120457"/>
              <a:chExt cx="3095625" cy="3113029"/>
            </a:xfrm>
          </p:grpSpPr>
          <p:pic>
            <p:nvPicPr>
              <p:cNvPr id="12" name="Picture 4"/>
              <p:cNvPicPr>
                <a:picLocks noChangeAspect="1" noChangeArrowheads="1"/>
              </p:cNvPicPr>
              <p:nvPr/>
            </p:nvPicPr>
            <p:blipFill>
              <a:blip r:embed="rId8">
                <a:extLst>
                  <a:ext uri="{BEBA8EAE-BF5A-486C-A8C5-ECC9F3942E4B}">
                    <a14:imgProps xmlns:a14="http://schemas.microsoft.com/office/drawing/2010/main">
                      <a14:imgLayer r:embed="rId9">
                        <a14:imgEffect>
                          <a14:backgroundRemoval t="0" b="100000" l="0" r="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427984" y="2137861"/>
                <a:ext cx="3095625" cy="309562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15" name="Picture 4"/>
              <p:cNvPicPr>
                <a:picLocks noChangeAspect="1" noChangeArrowheads="1"/>
              </p:cNvPicPr>
              <p:nvPr/>
            </p:nvPicPr>
            <p:blipFill rotWithShape="1">
              <a:blip r:embed="rId10">
                <a:extLst>
                  <a:ext uri="{BEBA8EAE-BF5A-486C-A8C5-ECC9F3942E4B}">
                    <a14:imgProps xmlns:a14="http://schemas.microsoft.com/office/drawing/2010/main">
                      <a14:imgLayer r:embed="rId9">
                        <a14:imgEffect>
                          <a14:backgroundRemoval t="0" b="17231" l="308" r="89231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3835" t="2358" r="16920" b="79584"/>
              <a:stretch/>
            </p:blipFill>
            <p:spPr bwMode="auto">
              <a:xfrm rot="17681241">
                <a:off x="5661579" y="2138833"/>
                <a:ext cx="595745" cy="558993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18" name="Picture 4"/>
              <p:cNvPicPr>
                <a:picLocks noChangeAspect="1" noChangeArrowheads="1"/>
              </p:cNvPicPr>
              <p:nvPr/>
            </p:nvPicPr>
            <p:blipFill rotWithShape="1">
              <a:blip r:embed="rId11">
                <a:extLst>
                  <a:ext uri="{BEBA8EAE-BF5A-486C-A8C5-ECC9F3942E4B}">
                    <a14:imgProps xmlns:a14="http://schemas.microsoft.com/office/drawing/2010/main">
                      <a14:imgLayer r:embed="rId9">
                        <a14:imgEffect>
                          <a14:backgroundRemoval t="41846" b="52308" l="9231" r="22154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1465" t="42147" r="78241" b="49990"/>
              <a:stretch/>
            </p:blipFill>
            <p:spPr bwMode="auto">
              <a:xfrm>
                <a:off x="6238948" y="4747464"/>
                <a:ext cx="318654" cy="24339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19" name="Picture 4"/>
              <p:cNvPicPr>
                <a:picLocks noChangeAspect="1" noChangeArrowheads="1"/>
              </p:cNvPicPr>
              <p:nvPr/>
            </p:nvPicPr>
            <p:blipFill rotWithShape="1">
              <a:blip r:embed="rId11">
                <a:extLst>
                  <a:ext uri="{BEBA8EAE-BF5A-486C-A8C5-ECC9F3942E4B}">
                    <a14:imgProps xmlns:a14="http://schemas.microsoft.com/office/drawing/2010/main">
                      <a14:imgLayer r:embed="rId9">
                        <a14:imgEffect>
                          <a14:backgroundRemoval t="41846" b="52308" l="9231" r="22154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1465" t="42147" r="78241" b="49990"/>
              <a:stretch/>
            </p:blipFill>
            <p:spPr bwMode="auto">
              <a:xfrm>
                <a:off x="6557602" y="4625769"/>
                <a:ext cx="318654" cy="24339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20" name="Picture 4"/>
              <p:cNvPicPr>
                <a:picLocks noChangeAspect="1" noChangeArrowheads="1"/>
              </p:cNvPicPr>
              <p:nvPr/>
            </p:nvPicPr>
            <p:blipFill rotWithShape="1">
              <a:blip r:embed="rId11">
                <a:extLst>
                  <a:ext uri="{BEBA8EAE-BF5A-486C-A8C5-ECC9F3942E4B}">
                    <a14:imgProps xmlns:a14="http://schemas.microsoft.com/office/drawing/2010/main">
                      <a14:imgLayer r:embed="rId9">
                        <a14:imgEffect>
                          <a14:backgroundRemoval t="41846" b="52308" l="9231" r="22154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1465" t="42147" r="78241" b="49990"/>
              <a:stretch/>
            </p:blipFill>
            <p:spPr bwMode="auto">
              <a:xfrm>
                <a:off x="6876256" y="3870340"/>
                <a:ext cx="318654" cy="24339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pic>
          <p:nvPicPr>
            <p:cNvPr id="1028" name="Picture 4"/>
            <p:cNvPicPr>
              <a:picLocks noChangeAspect="1" noChangeArrowheads="1"/>
            </p:cNvPicPr>
            <p:nvPr/>
          </p:nvPicPr>
          <p:blipFill rotWithShape="1">
            <a:blip r:embed="rId11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backgroundRemoval t="41846" b="52308" l="9231" r="22154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465" t="42147" r="78241" b="49990"/>
            <a:stretch/>
          </p:blipFill>
          <p:spPr bwMode="auto">
            <a:xfrm>
              <a:off x="4556689" y="3257681"/>
              <a:ext cx="318654" cy="24339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1" name="Picture 4"/>
            <p:cNvPicPr>
              <a:picLocks noChangeAspect="1" noChangeArrowheads="1"/>
            </p:cNvPicPr>
            <p:nvPr/>
          </p:nvPicPr>
          <p:blipFill rotWithShape="1">
            <a:blip r:embed="rId10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backgroundRemoval t="0" b="17231" l="308" r="89231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3835" t="2358" r="16920" b="79584"/>
            <a:stretch/>
          </p:blipFill>
          <p:spPr bwMode="auto">
            <a:xfrm>
              <a:off x="6280511" y="2246720"/>
              <a:ext cx="595745" cy="55899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6" name="Picture 4"/>
            <p:cNvPicPr>
              <a:picLocks noChangeAspect="1" noChangeArrowheads="1"/>
            </p:cNvPicPr>
            <p:nvPr/>
          </p:nvPicPr>
          <p:blipFill rotWithShape="1">
            <a:blip r:embed="rId11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backgroundRemoval t="41846" b="52308" l="9231" r="22154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465" t="42147" r="78241" b="49990"/>
            <a:stretch/>
          </p:blipFill>
          <p:spPr bwMode="auto">
            <a:xfrm>
              <a:off x="5004048" y="4869160"/>
              <a:ext cx="318654" cy="24339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28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0957" y="1467483"/>
            <a:ext cx="1757997" cy="1757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521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4337" y="1233358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2" name="Picture 3"/>
          <p:cNvPicPr>
            <a:picLocks noChangeAspect="1" noChangeArrowheads="1"/>
          </p:cNvPicPr>
          <p:nvPr/>
        </p:nvPicPr>
        <p:blipFill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521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7365" y="3329653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3" name="Picture 3"/>
          <p:cNvPicPr>
            <a:picLocks noChangeAspect="1" noChangeArrowheads="1"/>
          </p:cNvPicPr>
          <p:nvPr/>
        </p:nvPicPr>
        <p:blipFill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521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5293" y="5410290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308824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122 0.00232 C 0.00885 0.00047 0.01962 0.00139 0.02916 -0.0037 C 0.04357 -0.01134 0.05694 -0.02708 0.07153 -0.03217 C 0.07604 -0.01412 0.06892 -0.04375 0.07448 -0.0118 C 0.07587 -0.0037 0.07882 0.00417 0.08055 0.01227 C 0.08246 0.02107 0.08142 0.02547 0.08819 0.02848 C 0.09826 0.02338 0.10121 0.0176 0.10937 0.00834 C 0.13611 -0.02199 0.11007 0.00764 0.12916 -0.00787 C 0.15173 -0.02615 0.12708 -0.0074 0.13975 -0.02199 C 0.14496 -0.028 0.15434 -0.03518 0.16094 -0.03819 C 0.16614 -0.01828 0.17187 0.00278 0.18055 0.02037 C 0.19791 0.00325 0.17587 0.02616 0.19097 0.00625 C 0.19253 0.00463 0.19427 0.00394 0.19583 0.00232 C 0.20035 -0.00277 0.20555 -0.01203 0.20937 -0.01805 C 0.22066 -0.03634 0.21232 -0.028 0.22153 -0.03611 C 0.22725 -0.04791 0.23298 -0.05 0.24271 -0.05439 C 0.25972 -0.04513 0.25833 -0.02963 0.27153 -0.01805 C 0.27448 -0.02338 0.27899 -0.02777 0.28055 -0.03402 C 0.28107 -0.03611 0.28107 -0.03842 0.28212 -0.04027 C 0.28472 -0.04467 0.29114 -0.05231 0.29114 -0.05208 C 0.29375 -0.0625 0.30295 -0.07685 0.31094 -0.08055 C 0.3158 -0.07083 0.31996 -0.06041 0.32604 -0.05231 C 0.32743 -0.04699 0.33368 -0.03125 0.33663 -0.028 C 0.33785 -0.02662 0.33958 -0.02662 0.34114 -0.02592 C 0.34809 -0.03518 0.35243 -0.04699 0.35937 -0.05625 C 0.36198 -0.06713 0.37344 -0.08287 0.38212 -0.08657 C 0.38281 -0.08773 0.38837 -0.09537 0.38975 -0.09467 C 0.39271 -0.09305 0.39392 -0.08819 0.39583 -0.08472 C 0.40208 -0.07291 0.40469 -0.05601 0.4125 -0.04629 C 0.41458 -0.03726 0.41423 -0.03495 0.42153 -0.03819 C 0.43055 -0.05023 0.43958 -0.06458 0.45035 -0.07453 C 0.45364 -0.08125 0.4651 -0.09398 0.47153 -0.09675 C 0.4783 -0.08703 0.47986 -0.07384 0.48646 -0.06435 C 0.48698 -0.06226 0.48819 -0.05833 0.48819 -0.0581 " pathEditMode="relative" rAng="0" ptsTypes="fffffffffffffffffffffffffffffffffA">
                                      <p:cBhvr>
                                        <p:cTn id="31" dur="3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462" y="-36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000"/>
                            </p:stCondLst>
                            <p:childTnLst>
                              <p:par>
                                <p:cTn id="33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94444E-6 4.44444E-6 C 0.01041 0.00277 0.02135 0.00277 0.03176 0.00601 C 0.03454 0.00694 0.03576 0.01157 0.03784 0.01412 C 0.03732 0.02962 0.03715 0.04513 0.03628 0.06064 C 0.03576 0.07037 0.03228 0.06365 0.03784 0.0706 C 0.04791 0.06759 0.05815 0.06458 0.06805 0.06064 C 0.06857 0.08287 0.06458 0.10601 0.06961 0.12731 C 0.07256 0.13958 0.09687 0.11504 0.09687 0.11504 C 0.10069 0.13009 0.09965 0.14606 0.10294 0.16157 C 0.10346 0.17361 0.10086 0.1868 0.10451 0.19791 C 0.10572 0.20185 0.11076 0.19583 0.11353 0.19398 C 0.11492 0.19305 0.11544 0.19097 0.11666 0.18981 C 0.12447 0.18333 0.1335 0.17546 0.14235 0.17175 C 0.1434 0.19189 0.13506 0.21759 0.14548 0.2324 C 0.15416 0.24467 0.17065 0.22916 0.18333 0.23032 C 0.18489 0.23055 0.18419 0.23425 0.18471 0.23634 C 0.18419 0.25995 0.18228 0.28333 0.18333 0.30694 C 0.1835 0.30902 0.18628 0.30555 0.18784 0.30509 C 0.19461 0.30324 0.20086 0.30185 0.20746 0.29907 C 0.22152 0.28657 0.22135 0.30046 0.22274 0.31504 C 0.22326 0.32708 0.21614 0.34583 0.22412 0.35138 C 0.22673 0.35324 0.25468 0.34351 0.26666 0.33935 C 0.27274 0.35185 0.26978 0.3662 0.26666 0.37986 C 0.26544 0.39027 0.2644 0.40023 0.26215 0.41018 C 0.26319 0.41226 0.26336 0.41574 0.2651 0.4162 C 0.27291 0.41828 0.28454 0.41064 0.29235 0.4081 C 0.29513 0.42268 0.28784 0.44282 0.28333 0.45648 C 0.27846 0.47129 0.28159 0.46157 0.27881 0.47476 C 0.27846 0.47685 0.27569 0.48055 0.27725 0.48078 C 0.28471 0.48217 0.29235 0.47939 0.29999 0.4787 C 0.30468 0.48819 0.3019 0.49212 0.29843 0.50092 " pathEditMode="relative" ptsTypes="ffffffffffffffffffffffffffffffA">
                                      <p:cBhvr>
                                        <p:cTn id="39" dur="3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"/>
                            </p:stCondLst>
                            <p:childTnLst>
                              <p:par>
                                <p:cTn id="41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34 1.48148E-6 C -0.00035 -0.00787 -0.00157 -0.01574 -0.00157 -0.02338 C -0.00157 -0.03542 -0.00191 -0.04746 0.00034 -0.0588 C 0.00034 -0.05926 0.01128 -0.0632 0.01146 -0.0632 C 0.02916 -0.06458 0.04722 -0.06482 0.06493 -0.06574 C 0.08559 -0.07477 0.08142 -0.12153 0.08871 -0.14306 C 0.09427 -0.15926 0.1026 -0.16204 0.11458 -0.16644 C 0.12118 -0.16551 0.12795 -0.16597 0.13472 -0.16435 C 0.13854 -0.16343 0.14218 -0.16111 0.146 -0.15949 C 0.14791 -0.15857 0.15139 -0.15718 0.15139 -0.15695 C 0.15885 -0.1581 0.16614 -0.15833 0.17361 -0.15949 C 0.18559 -0.16134 0.20295 -0.17477 0.2085 -0.19005 C 0.2151 -0.20949 0.2085 -0.19884 0.2158 -0.2088 C 0.21771 -0.21597 0.21771 -0.22431 0.22135 -0.22986 C 0.22326 -0.23287 0.23229 -0.23796 0.23437 -0.23912 C 0.23993 -0.23843 0.24548 -0.23843 0.25087 -0.23681 C 0.25677 -0.23496 0.25955 -0.22778 0.26562 -0.22523 C 0.27153 -0.21736 0.26857 -0.21806 0.27309 -0.21806 " pathEditMode="relative" rAng="0" ptsTypes="fffffffffffffffffA">
                                      <p:cBhvr>
                                        <p:cTn id="47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524" y="-119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3000"/>
                            </p:stCondLst>
                            <p:childTnLst>
                              <p:par>
                                <p:cTn id="49" presetID="1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903 -0.0456 C 0.0566 0.02014 0.0651 0.1132 0.02812 0.16088 C -0.00938 0.20857 -0.0783 0.19398 -0.12639 0.12732 C -0.17396 0.06158 -0.18264 -0.03125 -0.14549 -0.07893 C -0.10816 -0.12685 -0.03906 -0.11203 0.00903 -0.0456 Z " pathEditMode="relative" rAng="2765501" ptsTypes="fffff">
                                      <p:cBhvr>
                                        <p:cTn id="50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771" y="86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067944" y="633435"/>
            <a:ext cx="3845766" cy="5232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2. Kde všude je vzduch?</a:t>
            </a:r>
            <a:endParaRPr lang="cs-CZ" sz="2800" b="1" i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70696" y="1764766"/>
            <a:ext cx="1971925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rgbClr val="541400"/>
                </a:solidFill>
                <a:latin typeface="Times New Roman" pitchFamily="18" charset="0"/>
                <a:cs typeface="Times New Roman" pitchFamily="18" charset="0"/>
              </a:rPr>
              <a:t>a) jen u nosu</a:t>
            </a:r>
            <a:endParaRPr lang="cs-CZ" sz="2400" i="1" dirty="0">
              <a:solidFill>
                <a:srgbClr val="5414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06620" y="3537606"/>
            <a:ext cx="3528392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rgbClr val="541400"/>
                </a:solidFill>
                <a:latin typeface="Times New Roman" pitchFamily="18" charset="0"/>
                <a:cs typeface="Times New Roman" pitchFamily="18" charset="0"/>
              </a:rPr>
              <a:t>b) všude, jen ve vodě není</a:t>
            </a:r>
            <a:endParaRPr lang="cs-CZ" sz="2400" i="1" dirty="0">
              <a:solidFill>
                <a:srgbClr val="5414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78325" y="5797588"/>
            <a:ext cx="2664296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rgbClr val="541400"/>
                </a:solidFill>
                <a:latin typeface="Times New Roman" pitchFamily="18" charset="0"/>
                <a:cs typeface="Times New Roman" pitchFamily="18" charset="0"/>
              </a:rPr>
              <a:t>c) všude kolem nás</a:t>
            </a:r>
            <a:endParaRPr lang="cs-CZ" sz="2400" i="1" dirty="0">
              <a:solidFill>
                <a:srgbClr val="5414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Picture 9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3596" t="20601" r="23725" b="20765"/>
          <a:stretch/>
        </p:blipFill>
        <p:spPr bwMode="auto">
          <a:xfrm>
            <a:off x="223990" y="633435"/>
            <a:ext cx="3078120" cy="34260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308" r="9876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179512" y="3716615"/>
            <a:ext cx="3122598" cy="31225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9" name="Skupina 8"/>
          <p:cNvGrpSpPr/>
          <p:nvPr/>
        </p:nvGrpSpPr>
        <p:grpSpPr>
          <a:xfrm rot="977407">
            <a:off x="1194760" y="4502344"/>
            <a:ext cx="1617785" cy="1707609"/>
            <a:chOff x="4427984" y="2044893"/>
            <a:chExt cx="3095625" cy="3113029"/>
          </a:xfrm>
        </p:grpSpPr>
        <p:grpSp>
          <p:nvGrpSpPr>
            <p:cNvPr id="10" name="Skupina 9"/>
            <p:cNvGrpSpPr/>
            <p:nvPr/>
          </p:nvGrpSpPr>
          <p:grpSpPr>
            <a:xfrm>
              <a:off x="4427984" y="2044893"/>
              <a:ext cx="3095625" cy="3113029"/>
              <a:chOff x="4427984" y="2120457"/>
              <a:chExt cx="3095625" cy="3113029"/>
            </a:xfrm>
          </p:grpSpPr>
          <p:pic>
            <p:nvPicPr>
              <p:cNvPr id="14" name="Picture 4"/>
              <p:cNvPicPr>
                <a:picLocks noChangeAspect="1" noChangeArrowheads="1"/>
              </p:cNvPicPr>
              <p:nvPr/>
            </p:nvPicPr>
            <p:blipFill>
              <a:blip r:embed="rId6"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backgroundRemoval t="0" b="100000" l="0" r="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427984" y="2137861"/>
                <a:ext cx="3095625" cy="309562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15" name="Picture 4"/>
              <p:cNvPicPr>
                <a:picLocks noChangeAspect="1" noChangeArrowheads="1"/>
              </p:cNvPicPr>
              <p:nvPr/>
            </p:nvPicPr>
            <p:blipFill rotWithShape="1">
              <a:blip r:embed="rId8"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backgroundRemoval t="0" b="17231" l="308" r="89231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3835" t="2358" r="16920" b="79584"/>
              <a:stretch/>
            </p:blipFill>
            <p:spPr bwMode="auto">
              <a:xfrm rot="17681241">
                <a:off x="5661579" y="2138833"/>
                <a:ext cx="595745" cy="558993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16" name="Picture 4"/>
              <p:cNvPicPr>
                <a:picLocks noChangeAspect="1" noChangeArrowheads="1"/>
              </p:cNvPicPr>
              <p:nvPr/>
            </p:nvPicPr>
            <p:blipFill rotWithShape="1">
              <a:blip r:embed="rId9"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backgroundRemoval t="41846" b="52308" l="9231" r="22154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1465" t="42147" r="78241" b="49990"/>
              <a:stretch/>
            </p:blipFill>
            <p:spPr bwMode="auto">
              <a:xfrm>
                <a:off x="6238948" y="4747464"/>
                <a:ext cx="318654" cy="24339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17" name="Picture 4"/>
              <p:cNvPicPr>
                <a:picLocks noChangeAspect="1" noChangeArrowheads="1"/>
              </p:cNvPicPr>
              <p:nvPr/>
            </p:nvPicPr>
            <p:blipFill rotWithShape="1">
              <a:blip r:embed="rId9"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backgroundRemoval t="41846" b="52308" l="9231" r="22154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1465" t="42147" r="78241" b="49990"/>
              <a:stretch/>
            </p:blipFill>
            <p:spPr bwMode="auto">
              <a:xfrm>
                <a:off x="6557602" y="4625769"/>
                <a:ext cx="318654" cy="24339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18" name="Picture 4"/>
              <p:cNvPicPr>
                <a:picLocks noChangeAspect="1" noChangeArrowheads="1"/>
              </p:cNvPicPr>
              <p:nvPr/>
            </p:nvPicPr>
            <p:blipFill rotWithShape="1">
              <a:blip r:embed="rId9"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backgroundRemoval t="41846" b="52308" l="9231" r="22154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1465" t="42147" r="78241" b="49990"/>
              <a:stretch/>
            </p:blipFill>
            <p:spPr bwMode="auto">
              <a:xfrm>
                <a:off x="6876256" y="3870340"/>
                <a:ext cx="318654" cy="24339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pic>
          <p:nvPicPr>
            <p:cNvPr id="11" name="Picture 4"/>
            <p:cNvPicPr>
              <a:picLocks noChangeAspect="1" noChangeArrowheads="1"/>
            </p:cNvPicPr>
            <p:nvPr/>
          </p:nvPicPr>
          <p:blipFill rotWithShape="1">
            <a:blip r:embed="rId9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41846" b="52308" l="9231" r="22154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465" t="42147" r="78241" b="49990"/>
            <a:stretch/>
          </p:blipFill>
          <p:spPr bwMode="auto">
            <a:xfrm>
              <a:off x="4556689" y="3257681"/>
              <a:ext cx="318654" cy="24339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2" name="Picture 4"/>
            <p:cNvPicPr>
              <a:picLocks noChangeAspect="1" noChangeArrowheads="1"/>
            </p:cNvPicPr>
            <p:nvPr/>
          </p:nvPicPr>
          <p:blipFill rotWithShape="1">
            <a:blip r:embed="rId8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0" b="17231" l="308" r="89231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3835" t="2358" r="16920" b="79584"/>
            <a:stretch/>
          </p:blipFill>
          <p:spPr bwMode="auto">
            <a:xfrm>
              <a:off x="6280511" y="2246720"/>
              <a:ext cx="595745" cy="55899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3" name="Picture 4"/>
            <p:cNvPicPr>
              <a:picLocks noChangeAspect="1" noChangeArrowheads="1"/>
            </p:cNvPicPr>
            <p:nvPr/>
          </p:nvPicPr>
          <p:blipFill rotWithShape="1">
            <a:blip r:embed="rId9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41846" b="52308" l="9231" r="22154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465" t="42147" r="78241" b="49990"/>
            <a:stretch/>
          </p:blipFill>
          <p:spPr bwMode="auto">
            <a:xfrm>
              <a:off x="5004048" y="4869160"/>
              <a:ext cx="318654" cy="24339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19" name="Picture 5"/>
          <p:cNvPicPr>
            <a:picLocks noChangeAspect="1" noChangeArrowheads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498" y="1268760"/>
            <a:ext cx="1757997" cy="1757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" name="Picture 5"/>
          <p:cNvPicPr>
            <a:picLocks noChangeAspect="1" noChangeArrowheads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0957" y="1467483"/>
            <a:ext cx="1757997" cy="1757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" name="Picture 3"/>
          <p:cNvPicPr>
            <a:picLocks noChangeAspect="1" noChangeArrowheads="1"/>
          </p:cNvPicPr>
          <p:nvPr/>
        </p:nvPicPr>
        <p:blipFill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521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8496" y="1538398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2" name="Picture 3"/>
          <p:cNvPicPr>
            <a:picLocks noChangeAspect="1" noChangeArrowheads="1"/>
          </p:cNvPicPr>
          <p:nvPr/>
        </p:nvPicPr>
        <p:blipFill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521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4850" y="3404489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3" name="Picture 3"/>
          <p:cNvPicPr>
            <a:picLocks noChangeAspect="1" noChangeArrowheads="1"/>
          </p:cNvPicPr>
          <p:nvPr/>
        </p:nvPicPr>
        <p:blipFill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521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1296" y="5516184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285269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88889E-6 -7.40741E-7 C 0.00381 -0.00486 0.00538 -0.00787 0.01058 -0.00995 C 0.01649 -0.01782 0.01597 -0.01875 0.0243 -0.01597 C 0.02968 -0.00486 0.03732 0.00463 0.04548 0.01227 C 0.04565 0.0125 0.05225 0.02616 0.05312 0.02431 C 0.05659 0.01736 0.05555 0.00787 0.05763 -7.40741E-7 C 0.05815 -0.00208 0.05833 -0.00417 0.0592 -0.00602 C 0.06093 -0.01018 0.06527 -0.01806 0.06527 -0.01806 C 0.0677 -0.01736 0.07065 -0.01782 0.07274 -0.01597 C 0.07465 -0.01412 0.07673 -0.00509 0.07725 -0.00185 C 0.07899 0.00741 0.07951 0.01435 0.08333 0.02222 C 0.0894 0.01458 0.08802 0.00232 0.09392 -0.00602 C 0.09444 -0.0081 0.09444 -0.01042 0.09548 -0.01204 C 0.09774 -0.01597 0.10312 -0.02222 0.10312 -0.02222 C 0.11649 -0.01296 0.11579 -0.00741 0.1243 0.0081 C 0.12638 0.01204 0.12829 0.0162 0.13038 0.02037 C 0.13142 0.02245 0.13333 0.02639 0.13333 0.02639 C 0.13385 0.01759 0.13402 0.0088 0.13489 -7.40741E-7 C 0.13593 -0.01134 0.14027 -0.00463 0.14548 -0.01806 C 0.1493 -0.02778 0.14704 -0.02384 0.15156 -0.03032 C 0.15503 -0.02893 0.15885 -0.02824 0.16215 -0.02616 C 0.16683 -0.02338 0.1644 -0.02106 0.16666 -0.01597 C 0.16736 -0.01435 0.16892 -0.01366 0.16979 -0.01204 C 0.17864 0.00324 0.17413 0.00394 0.18645 0.01019 C 0.19357 0.00069 0.19583 -0.01065 0.20468 -0.01806 C 0.21128 -0.02986 0.21024 -0.03125 0.22135 -0.02824 C 0.22673 -0.01736 0.23038 -0.0044 0.23333 0.0081 C 0.24045 -0.00069 0.23246 0.01065 0.23802 -0.00602 C 0.24253 -0.01944 0.2552 -0.03194 0.26527 -0.03634 C 0.2677 -0.03565 0.27048 -0.03611 0.27274 -0.03426 C 0.28298 -0.02593 0.28489 -0.01181 0.29704 -0.0081 C 0.29999 -0.00949 0.30416 -0.0088 0.30607 -0.01204 C 0.30868 -0.01643 0.30815 -0.02292 0.3092 -0.02824 C 0.31319 -0.04838 0.31128 -0.03565 0.31371 -0.0544 C 0.33385 -0.05208 0.32586 -0.05671 0.3394 -0.04444 C 0.3434 -0.04097 0.34548 -0.03935 0.34861 -0.03426 C 0.34982 -0.03241 0.34999 -0.02708 0.35156 -0.02824 C 0.35329 -0.0294 0.35156 -0.03356 0.35156 -0.03634 " pathEditMode="relative" ptsTypes="fffffffffffffffffffffffffffffffffffffA">
                                      <p:cBhvr>
                                        <p:cTn id="31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000"/>
                            </p:stCondLst>
                            <p:childTnLst>
                              <p:par>
                                <p:cTn id="33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0.00023 C 0.01198 -0.00185 0.0191 -0.003 0.02882 -0.01018 C 0.03715 -0.00115 0.03212 0.01644 0.03785 0.02153 C 0.03975 0.02315 0.04271 0.02269 0.04514 0.02338 C 0.05555 0.01968 0.0566 0.01667 0.0651 0.01343 C 0.06927 0.03079 0.06267 0.05116 0.07048 0.0669 C 0.07344 0.07269 0.08264 0.06575 0.08854 0.06505 C 0.09479 0.05811 0.09739 0.05417 0.09965 0.0669 C 0.10087 0.07408 0.10191 0.08125 0.10312 0.08866 C 0.10798 0.08797 0.11285 0.08843 0.11771 0.08681 C 0.11927 0.08635 0.11979 0.08357 0.12135 0.08264 C 0.12344 0.08149 0.12621 0.08149 0.12847 0.08079 C 0.13663 0.075 0.13715 0.07084 0.14305 0.08079 C 0.14444 0.09352 0.14514 0.10487 0.15035 0.11644 C 0.15087 0.12107 0.15156 0.12593 0.15208 0.13033 C 0.15278 0.13635 0.15104 0.14306 0.15399 0.14815 C 0.15521 0.15024 0.15903 0.14723 0.16128 0.1463 C 0.16441 0.14514 0.16736 0.14352 0.17031 0.14213 C 0.18003 0.13195 0.19288 0.12686 0.20469 0.12037 C 0.21198 0.11644 0.21701 0.11112 0.22465 0.10857 C 0.22587 0.11135 0.22795 0.11366 0.22812 0.11644 C 0.22969 0.13218 0.22569 0.14885 0.23003 0.16389 C 0.23125 0.16852 0.23854 0.16528 0.24271 0.16598 C 0.2434 0.17917 0.24149 0.19283 0.24462 0.20533 C 0.24514 0.20811 0.24965 0.20487 0.25191 0.20371 C 0.25937 0.19954 0.26788 0.19213 0.27361 0.18565 C 0.27482 0.18704 0.27725 0.18797 0.27725 0.18982 C 0.27725 0.19098 0.2691 0.20718 0.26805 0.2095 C 0.26041 0.22477 0.25416 0.22593 0.27535 0.21158 C 0.27691 0.21042 0.27899 0.21019 0.2809 0.2095 C 0.28576 0.20417 0.29132 0.20394 0.29705 0.19954 C 0.30017 0.20024 0.30469 0.19862 0.30625 0.20162 C 0.30903 0.20602 0.3033 0.21575 0.30798 0.21737 C 0.31701 0.22107 0.32725 0.21482 0.33698 0.21343 C 0.33889 0.21274 0.3408 0.21088 0.34236 0.21158 C 0.3533 0.21644 0.33854 0.2301 0.33698 0.23334 C 0.33611 0.23519 0.33698 0.23727 0.33698 0.23936 " pathEditMode="relative" rAng="0" ptsTypes="ffffffffffffffffffffffffffffffffffffA">
                                      <p:cBhvr>
                                        <p:cTn id="39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656" y="114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"/>
                            </p:stCondLst>
                            <p:childTnLst>
                              <p:par>
                                <p:cTn id="41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0.00394 C 0.0033 -0.00625 0.00625 -0.00926 0.00989 -0.01134 C 0.01284 -0.01296 0.01649 -0.0132 0.01979 -0.01412 C 0.02413 -0.01366 0.02864 -0.01366 0.03298 -0.01273 C 0.04097 -0.01088 0.03593 -0.00996 0.03975 -0.00556 C 0.04462 0.00046 0.05243 0.00393 0.05625 0.01065 C 0.05816 0.01389 0.06093 0.02616 0.06146 0.02662 C 0.06684 0.03148 0.0717 0.03333 0.07795 0.03704 C 0.08125 0.03634 0.08489 0.03657 0.08784 0.03565 C 0.09583 0.03287 0.08923 0.02268 0.09635 0.01643 C 0.10416 0.0169 0.11198 0.01713 0.11944 0.01805 C 0.13177 0.01944 0.13784 0.03542 0.14114 0.04444 C 0.14184 0.04861 0.14166 0.05324 0.14271 0.05764 C 0.14409 0.06204 0.15087 0.06458 0.15434 0.06782 C 0.15989 0.06736 0.1658 0.06782 0.17118 0.06643 C 0.17639 0.06481 0.18073 0.06065 0.18593 0.05903 C 0.19149 0.05949 0.19722 0.05926 0.2026 0.06042 C 0.20382 0.06088 0.21371 0.07176 0.2158 0.07361 C 0.21875 0.08079 0.22066 0.0868 0.22257 0.09421 C 0.22309 0.09676 0.225 0.10417 0.22743 0.10602 C 0.22916 0.10741 0.23194 0.10671 0.2342 0.10741 C 0.25573 0.10555 0.24531 0.10741 0.26406 0.10301 C 0.26632 0.10231 0.27066 0.10139 0.27066 0.10162 C 0.27448 0.0993 0.2776 0.09699 0.2809 0.09421 " pathEditMode="relative" rAng="0" ptsTypes="fffffffffffffffffffffffA">
                                      <p:cBhvr>
                                        <p:cTn id="47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045" y="50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3000"/>
                            </p:stCondLst>
                            <p:childTnLst>
                              <p:par>
                                <p:cTn id="49" presetID="1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712 -0.07337 C 0.05052 -0.00208 0.05399 0.09075 0.01389 0.13426 C -0.02604 0.17732 -0.09358 0.1544 -0.13698 0.08311 C -0.18038 0.01181 -0.18351 -0.08125 -0.14375 -0.12453 C -0.10399 -0.16759 -0.03628 -0.14467 0.00712 -0.07337 Z " pathEditMode="relative" rAng="3053098" ptsTypes="fffff">
                                      <p:cBhvr>
                                        <p:cTn id="50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205" y="78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04048" y="371825"/>
            <a:ext cx="2808312" cy="5232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3. Co dýcháme?</a:t>
            </a:r>
            <a:endParaRPr lang="cs-CZ" sz="2800" b="1" i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435200" y="1798788"/>
            <a:ext cx="1404156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rgbClr val="541400"/>
                </a:solidFill>
                <a:latin typeface="Times New Roman" pitchFamily="18" charset="0"/>
                <a:cs typeface="Times New Roman" pitchFamily="18" charset="0"/>
              </a:rPr>
              <a:t>a) kyslík</a:t>
            </a:r>
            <a:endParaRPr lang="cs-CZ" sz="2400" i="1" dirty="0">
              <a:solidFill>
                <a:srgbClr val="5414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04248" y="3556931"/>
            <a:ext cx="1368152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rgbClr val="541400"/>
                </a:solidFill>
                <a:latin typeface="Times New Roman" pitchFamily="18" charset="0"/>
                <a:cs typeface="Times New Roman" pitchFamily="18" charset="0"/>
              </a:rPr>
              <a:t>b) dusík</a:t>
            </a:r>
            <a:endParaRPr lang="cs-CZ" sz="2400" i="1" dirty="0">
              <a:solidFill>
                <a:srgbClr val="5414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626077" y="5446556"/>
            <a:ext cx="2160240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rgbClr val="541400"/>
                </a:solidFill>
                <a:latin typeface="Times New Roman" pitchFamily="18" charset="0"/>
                <a:cs typeface="Times New Roman" pitchFamily="18" charset="0"/>
              </a:rPr>
              <a:t>c) </a:t>
            </a:r>
            <a:r>
              <a:rPr lang="cs-CZ" sz="2400" i="1" dirty="0">
                <a:solidFill>
                  <a:srgbClr val="541400"/>
                </a:solidFill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sz="2400" i="1" dirty="0" smtClean="0">
                <a:solidFill>
                  <a:srgbClr val="541400"/>
                </a:solidFill>
                <a:latin typeface="Times New Roman" pitchFamily="18" charset="0"/>
                <a:cs typeface="Times New Roman" pitchFamily="18" charset="0"/>
              </a:rPr>
              <a:t>xid uhličitý</a:t>
            </a:r>
            <a:endParaRPr lang="cs-CZ" sz="2400" i="1" dirty="0">
              <a:solidFill>
                <a:srgbClr val="5414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Picture 9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3596" t="20601" r="23725" b="20765"/>
          <a:stretch/>
        </p:blipFill>
        <p:spPr bwMode="auto">
          <a:xfrm>
            <a:off x="223990" y="633435"/>
            <a:ext cx="3078120" cy="34260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308" r="9876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179512" y="3716615"/>
            <a:ext cx="3122598" cy="31225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9" name="Skupina 8"/>
          <p:cNvGrpSpPr/>
          <p:nvPr/>
        </p:nvGrpSpPr>
        <p:grpSpPr>
          <a:xfrm rot="977407">
            <a:off x="1194760" y="4502344"/>
            <a:ext cx="1617785" cy="1707609"/>
            <a:chOff x="4427984" y="2044893"/>
            <a:chExt cx="3095625" cy="3113029"/>
          </a:xfrm>
        </p:grpSpPr>
        <p:grpSp>
          <p:nvGrpSpPr>
            <p:cNvPr id="10" name="Skupina 9"/>
            <p:cNvGrpSpPr/>
            <p:nvPr/>
          </p:nvGrpSpPr>
          <p:grpSpPr>
            <a:xfrm>
              <a:off x="4427984" y="2044893"/>
              <a:ext cx="3095625" cy="3113029"/>
              <a:chOff x="4427984" y="2120457"/>
              <a:chExt cx="3095625" cy="3113029"/>
            </a:xfrm>
          </p:grpSpPr>
          <p:pic>
            <p:nvPicPr>
              <p:cNvPr id="14" name="Picture 4"/>
              <p:cNvPicPr>
                <a:picLocks noChangeAspect="1" noChangeArrowheads="1"/>
              </p:cNvPicPr>
              <p:nvPr/>
            </p:nvPicPr>
            <p:blipFill>
              <a:blip r:embed="rId6"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backgroundRemoval t="0" b="100000" l="0" r="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427984" y="2137861"/>
                <a:ext cx="3095625" cy="309562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15" name="Picture 4"/>
              <p:cNvPicPr>
                <a:picLocks noChangeAspect="1" noChangeArrowheads="1"/>
              </p:cNvPicPr>
              <p:nvPr/>
            </p:nvPicPr>
            <p:blipFill rotWithShape="1">
              <a:blip r:embed="rId8"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backgroundRemoval t="0" b="17231" l="308" r="89231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3835" t="2358" r="16920" b="79584"/>
              <a:stretch/>
            </p:blipFill>
            <p:spPr bwMode="auto">
              <a:xfrm rot="17681241">
                <a:off x="5661579" y="2138833"/>
                <a:ext cx="595745" cy="558993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16" name="Picture 4"/>
              <p:cNvPicPr>
                <a:picLocks noChangeAspect="1" noChangeArrowheads="1"/>
              </p:cNvPicPr>
              <p:nvPr/>
            </p:nvPicPr>
            <p:blipFill rotWithShape="1">
              <a:blip r:embed="rId9"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backgroundRemoval t="41846" b="52308" l="9231" r="22154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1465" t="42147" r="78241" b="49990"/>
              <a:stretch/>
            </p:blipFill>
            <p:spPr bwMode="auto">
              <a:xfrm>
                <a:off x="6238948" y="4747464"/>
                <a:ext cx="318654" cy="24339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17" name="Picture 4"/>
              <p:cNvPicPr>
                <a:picLocks noChangeAspect="1" noChangeArrowheads="1"/>
              </p:cNvPicPr>
              <p:nvPr/>
            </p:nvPicPr>
            <p:blipFill rotWithShape="1">
              <a:blip r:embed="rId9"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backgroundRemoval t="41846" b="52308" l="9231" r="22154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1465" t="42147" r="78241" b="49990"/>
              <a:stretch/>
            </p:blipFill>
            <p:spPr bwMode="auto">
              <a:xfrm>
                <a:off x="6557602" y="4625769"/>
                <a:ext cx="318654" cy="24339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18" name="Picture 4"/>
              <p:cNvPicPr>
                <a:picLocks noChangeAspect="1" noChangeArrowheads="1"/>
              </p:cNvPicPr>
              <p:nvPr/>
            </p:nvPicPr>
            <p:blipFill rotWithShape="1">
              <a:blip r:embed="rId9"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backgroundRemoval t="41846" b="52308" l="9231" r="22154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1465" t="42147" r="78241" b="49990"/>
              <a:stretch/>
            </p:blipFill>
            <p:spPr bwMode="auto">
              <a:xfrm>
                <a:off x="6876256" y="3870340"/>
                <a:ext cx="318654" cy="24339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pic>
          <p:nvPicPr>
            <p:cNvPr id="11" name="Picture 4"/>
            <p:cNvPicPr>
              <a:picLocks noChangeAspect="1" noChangeArrowheads="1"/>
            </p:cNvPicPr>
            <p:nvPr/>
          </p:nvPicPr>
          <p:blipFill rotWithShape="1">
            <a:blip r:embed="rId9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41846" b="52308" l="9231" r="22154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465" t="42147" r="78241" b="49990"/>
            <a:stretch/>
          </p:blipFill>
          <p:spPr bwMode="auto">
            <a:xfrm>
              <a:off x="4556689" y="3257681"/>
              <a:ext cx="318654" cy="24339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2" name="Picture 4"/>
            <p:cNvPicPr>
              <a:picLocks noChangeAspect="1" noChangeArrowheads="1"/>
            </p:cNvPicPr>
            <p:nvPr/>
          </p:nvPicPr>
          <p:blipFill rotWithShape="1">
            <a:blip r:embed="rId8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0" b="17231" l="308" r="89231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3835" t="2358" r="16920" b="79584"/>
            <a:stretch/>
          </p:blipFill>
          <p:spPr bwMode="auto">
            <a:xfrm>
              <a:off x="6280511" y="2246720"/>
              <a:ext cx="595745" cy="55899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3" name="Picture 4"/>
            <p:cNvPicPr>
              <a:picLocks noChangeAspect="1" noChangeArrowheads="1"/>
            </p:cNvPicPr>
            <p:nvPr/>
          </p:nvPicPr>
          <p:blipFill rotWithShape="1">
            <a:blip r:embed="rId9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41846" b="52308" l="9231" r="22154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465" t="42147" r="78241" b="49990"/>
            <a:stretch/>
          </p:blipFill>
          <p:spPr bwMode="auto">
            <a:xfrm>
              <a:off x="5004048" y="4869160"/>
              <a:ext cx="318654" cy="24339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19" name="Picture 5"/>
          <p:cNvPicPr>
            <a:picLocks noChangeAspect="1" noChangeArrowheads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498" y="1268760"/>
            <a:ext cx="1757997" cy="1757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" name="Picture 5"/>
          <p:cNvPicPr>
            <a:picLocks noChangeAspect="1" noChangeArrowheads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0957" y="1467483"/>
            <a:ext cx="1757997" cy="1757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" name="Picture 3"/>
          <p:cNvPicPr>
            <a:picLocks noChangeAspect="1" noChangeArrowheads="1"/>
          </p:cNvPicPr>
          <p:nvPr/>
        </p:nvPicPr>
        <p:blipFill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521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3180" y="1453932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2" name="Picture 3"/>
          <p:cNvPicPr>
            <a:picLocks noChangeAspect="1" noChangeArrowheads="1"/>
          </p:cNvPicPr>
          <p:nvPr/>
        </p:nvPicPr>
        <p:blipFill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521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9848" y="3434360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3" name="Picture 3"/>
          <p:cNvPicPr>
            <a:picLocks noChangeAspect="1" noChangeArrowheads="1"/>
          </p:cNvPicPr>
          <p:nvPr/>
        </p:nvPicPr>
        <p:blipFill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521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8780" y="5167104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71664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0.00116 C 0.01024 -0.00046 0.02066 -0.00046 0.03055 -0.00347 C 0.03524 -0.00509 0.0427 -0.01227 0.0427 -0.01204 C 0.04809 0.05208 0.03402 0.04236 0.06128 0.03218 C 0.06597 0.02454 0.07152 0.02268 0.0776 0.01667 C 0.07899 0.03287 0.07673 0.05 0.08159 0.06551 C 0.08211 0.06667 0.10364 0.05324 0.10607 0.05208 C 0.11822 0.03819 0.10816 0.04792 0.10816 0.08518 C 0.10816 0.08912 0.10937 0.09259 0.11007 0.09653 C 0.13298 0.08657 0.12465 0.0919 0.1368 0.0831 C 0.14166 0.09838 0.1368 0.08009 0.1368 0.10764 C 0.1368 0.11412 0.13819 0.12083 0.13888 0.12731 C 0.14982 0.12569 0.16059 0.12384 0.17135 0.12083 C 0.18055 0.11343 0.18472 0.11227 0.196 0.10972 C 0.19288 0.14143 0.18142 0.15579 0.20625 0.14977 C 0.22031 0.1419 0.23159 0.12917 0.24704 0.12546 C 0.26007 0.13866 0.2526 0.1287 0.24704 0.16968 C 0.2467 0.17199 0.2427 0.17569 0.24479 0.17616 C 0.25104 0.17801 0.25729 0.175 0.26336 0.17431 C 0.26961 0.1713 0.27552 0.16806 0.28177 0.16528 C 0.28576 0.16343 0.2901 0.16227 0.29392 0.16065 C 0.29618 0.15995 0.30017 0.15833 0.30017 0.1588 C 0.2993 0.17106 0.29618 0.1838 0.29791 0.1963 C 0.29843 0.19931 0.30329 0.19907 0.30625 0.19861 C 0.32066 0.19537 0.33125 0.18542 0.34496 0.18079 C 0.34861 0.19143 0.34809 0.18681 0.34496 0.20301 C 0.34357 0.21042 0.34062 0.20949 0.34496 0.20949 " pathEditMode="relative" rAng="0" ptsTypes="ffffffffffffffffffffffffffA">
                                      <p:cBhvr>
                                        <p:cTn id="31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431" y="979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000"/>
                            </p:stCondLst>
                            <p:childTnLst>
                              <p:par>
                                <p:cTn id="33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458 0.01436 C 0.04271 0.01274 0.04271 0.01551 0.06007 0.00834 C 0.05955 0.01575 0.05989 0.02338 0.0585 0.03056 C 0.05729 0.03635 0.05243 0.04653 0.05243 0.04676 C 0.05295 0.05 0.05139 0.05649 0.05399 0.05672 C 0.0651 0.05811 0.08732 0.0507 0.08732 0.05093 C 0.08993 0.06065 0.08559 0.06482 0.08125 0.07292 C 0.07916 0.07686 0.07517 0.08496 0.07517 0.08519 C 0.07725 0.08635 0.07899 0.08866 0.08125 0.08912 C 0.08975 0.09075 0.0993 0.08588 0.10694 0.09098 C 0.10885 0.09213 0.09618 0.11482 0.09496 0.11737 C 0.10677 0.14977 0.13923 0.09607 0.14635 0.12732 C 0.14184 0.13658 0.13837 0.14329 0.13576 0.15371 C 0.1368 0.1551 0.1375 0.15764 0.13889 0.15764 C 0.1441 0.15764 0.14896 0.15463 0.15399 0.15371 C 0.16041 0.15255 0.16701 0.15232 0.17361 0.15162 C 0.17673 0.15093 0.18038 0.147 0.18281 0.14954 C 0.18715 0.15417 0.17795 0.16412 0.17673 0.16575 C 0.17621 0.16852 0.17604 0.1713 0.17517 0.17385 C 0.17361 0.17825 0.1691 0.18612 0.1691 0.18635 C 0.18246 0.19028 0.19809 0.18403 0.21163 0.18195 C 0.2059 0.18936 0.20347 0.19885 0.19791 0.20625 C 0.18906 0.23612 0.20712 0.22292 0.23437 0.22431 C 0.23298 0.24352 0.23437 0.24723 0.22673 0.26065 C 0.2184 0.30348 0.21337 0.27477 0.2934 0.27686 C 0.29132 0.29028 0.28611 0.30232 0.28281 0.31528 C 0.29653 0.31991 0.28177 0.31528 0.30694 0.3213 C 0.31198 0.32246 0.32222 0.32547 0.32222 0.3257 C 0.31979 0.34676 0.32222 0.35162 0.31302 0.36389 C 0.31719 0.40162 0.30937 0.36297 0.36007 0.37987 C 0.36319 0.38102 0.3585 0.38843 0.35694 0.39213 C 0.35503 0.39653 0.35208 0.40024 0.34948 0.40417 C 0.34531 0.41042 0.33975 0.41389 0.33576 0.42037 C 0.33455 0.42223 0.33107 0.42616 0.33281 0.42639 C 0.3408 0.42778 0.34896 0.42524 0.35694 0.42431 C 0.36059 0.42385 0.36406 0.42315 0.36771 0.42246 C 0.36719 0.42639 0.36771 0.43102 0.36614 0.4345 C 0.36528 0.43635 0.36285 0.43519 0.36163 0.43658 C 0.35746 0.44121 0.35486 0.44769 0.35104 0.45278 C 0.35052 0.45487 0.34878 0.45695 0.34948 0.4588 C 0.35017 0.46065 0.3526 0.45973 0.35399 0.46065 C 0.35607 0.46181 0.35798 0.46366 0.36007 0.46482 C 0.36962 0.46968 0.38021 0.46922 0.39028 0.47084 C 0.38785 0.48519 0.38559 0.48704 0.3783 0.49723 C 0.38871 0.50047 0.38229 0.49908 0.39791 0.49908 " pathEditMode="relative" rAng="0" ptsTypes="ffffffffffffffffffffffffffffffffffffffffffffA">
                                      <p:cBhvr>
                                        <p:cTn id="39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167" y="240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"/>
                            </p:stCondLst>
                            <p:childTnLst>
                              <p:par>
                                <p:cTn id="41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1.48148E-6 C 0.00052 -0.00949 0.00034 -0.01921 0.00173 -0.02824 C 0.00399 -0.04468 0.03524 -0.04167 0.04062 -0.04213 C 0.05225 -0.04792 0.04809 -0.04352 0.05416 -0.05162 C 0.05538 -0.06227 0.05659 -0.07199 0.0592 -0.08218 C 0.06041 -0.10602 0.05677 -0.12292 0.071 -0.13565 C 0.08646 -0.16968 0.12413 -0.12847 0.14705 -0.14977 C 0.15208 -0.16065 0.15156 -0.17269 0.15364 -0.18496 C 0.15434 -0.19815 0.15382 -0.21158 0.15538 -0.22454 C 0.15607 -0.22871 0.1618 -0.23125 0.16389 -0.23148 C 0.17639 -0.23287 0.18871 -0.2331 0.20121 -0.23403 C 0.20364 -0.24398 0.20486 -0.25394 0.20625 -0.26435 C 0.20677 -0.27454 0.20555 -0.28519 0.20798 -0.29491 C 0.21302 -0.31597 0.24531 -0.31273 0.25347 -0.31366 C 0.26146 -0.31551 0.26545 -0.31667 0.27205 -0.32292 C 0.27326 -0.32546 0.27534 -0.32732 0.27552 -0.32986 C 0.2776 -0.36019 0.27673 -0.39074 0.27882 -0.42107 C 0.27882 -0.4213 0.2842 -0.43241 0.28559 -0.43287 C 0.29948 -0.43496 0.31371 -0.43449 0.32778 -0.43519 C 0.32899 -0.43681 0.33003 -0.43866 0.33125 -0.43982 C 0.33281 -0.44121 0.33524 -0.44051 0.33628 -0.44213 C 0.34548 -0.45486 0.32968 -0.44514 0.34305 -0.45162 C 0.34462 -0.45764 0.34548 -0.46991 0.35173 -0.46991 " pathEditMode="relative" rAng="0" ptsTypes="ffffffffffffffffffffffA">
                                      <p:cBhvr>
                                        <p:cTn id="47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587" y="-2349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3000"/>
                            </p:stCondLst>
                            <p:childTnLst>
                              <p:par>
                                <p:cTn id="49" presetID="1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511 -0.0449 C 0.05122 0.0338 0.04445 0.12686 0.00035 0.16274 C -0.04392 0.19838 -0.10885 0.16366 -0.14496 0.08519 C -0.18072 0.00672 -0.17378 -0.08611 -0.12986 -0.12199 C -0.08559 -0.15787 -0.02066 -0.12338 0.01511 -0.0449 Z " pathEditMode="relative" rAng="3518150" ptsTypes="fffff">
                                      <p:cBhvr>
                                        <p:cTn id="5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986" y="652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79955" y="322184"/>
            <a:ext cx="6271317" cy="5232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4. Kdo potřebuje ke svému životu kyslík?</a:t>
            </a:r>
            <a:endParaRPr lang="cs-CZ" sz="2800" b="1" i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940152" y="1506970"/>
            <a:ext cx="2858731" cy="1200329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rgbClr val="541400"/>
                </a:solidFill>
                <a:latin typeface="Times New Roman" pitchFamily="18" charset="0"/>
                <a:cs typeface="Times New Roman" pitchFamily="18" charset="0"/>
              </a:rPr>
              <a:t>a) lidé a zvířata žijící pouze na zemi a ve vzduchu</a:t>
            </a:r>
            <a:endParaRPr lang="cs-CZ" sz="2400" i="1" dirty="0">
              <a:solidFill>
                <a:srgbClr val="5414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198697" y="3595026"/>
            <a:ext cx="3475647" cy="8309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rgbClr val="541400"/>
                </a:solidFill>
                <a:latin typeface="Times New Roman" pitchFamily="18" charset="0"/>
                <a:cs typeface="Times New Roman" pitchFamily="18" charset="0"/>
              </a:rPr>
              <a:t>b) všechny živé organismy, které nežijí ve vodě</a:t>
            </a:r>
            <a:endParaRPr lang="cs-CZ" sz="2400" i="1" dirty="0">
              <a:solidFill>
                <a:srgbClr val="5414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555703" y="5525492"/>
            <a:ext cx="2118641" cy="8309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rgbClr val="541400"/>
                </a:solidFill>
                <a:latin typeface="Times New Roman" pitchFamily="18" charset="0"/>
                <a:cs typeface="Times New Roman" pitchFamily="18" charset="0"/>
              </a:rPr>
              <a:t>c) všechny živé organismy</a:t>
            </a:r>
            <a:endParaRPr lang="cs-CZ" sz="2400" i="1" dirty="0">
              <a:solidFill>
                <a:srgbClr val="5414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Picture 9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3596" t="20601" r="23725" b="20765"/>
          <a:stretch/>
        </p:blipFill>
        <p:spPr bwMode="auto">
          <a:xfrm>
            <a:off x="223990" y="633435"/>
            <a:ext cx="3078120" cy="34260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308" r="9876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179512" y="3716615"/>
            <a:ext cx="3122598" cy="31225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9" name="Skupina 8"/>
          <p:cNvGrpSpPr/>
          <p:nvPr/>
        </p:nvGrpSpPr>
        <p:grpSpPr>
          <a:xfrm rot="977407">
            <a:off x="1261515" y="4502342"/>
            <a:ext cx="1617785" cy="1707609"/>
            <a:chOff x="4427984" y="2044893"/>
            <a:chExt cx="3095625" cy="3113029"/>
          </a:xfrm>
        </p:grpSpPr>
        <p:grpSp>
          <p:nvGrpSpPr>
            <p:cNvPr id="10" name="Skupina 9"/>
            <p:cNvGrpSpPr/>
            <p:nvPr/>
          </p:nvGrpSpPr>
          <p:grpSpPr>
            <a:xfrm>
              <a:off x="4427984" y="2044893"/>
              <a:ext cx="3095625" cy="3113029"/>
              <a:chOff x="4427984" y="2120457"/>
              <a:chExt cx="3095625" cy="3113029"/>
            </a:xfrm>
          </p:grpSpPr>
          <p:pic>
            <p:nvPicPr>
              <p:cNvPr id="14" name="Picture 4"/>
              <p:cNvPicPr>
                <a:picLocks noChangeAspect="1" noChangeArrowheads="1"/>
              </p:cNvPicPr>
              <p:nvPr/>
            </p:nvPicPr>
            <p:blipFill>
              <a:blip r:embed="rId6"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backgroundRemoval t="0" b="100000" l="0" r="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427984" y="2137861"/>
                <a:ext cx="3095625" cy="309562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15" name="Picture 4"/>
              <p:cNvPicPr>
                <a:picLocks noChangeAspect="1" noChangeArrowheads="1"/>
              </p:cNvPicPr>
              <p:nvPr/>
            </p:nvPicPr>
            <p:blipFill rotWithShape="1">
              <a:blip r:embed="rId8"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backgroundRemoval t="0" b="17231" l="308" r="89231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3835" t="2358" r="16920" b="79584"/>
              <a:stretch/>
            </p:blipFill>
            <p:spPr bwMode="auto">
              <a:xfrm rot="17681241">
                <a:off x="5661579" y="2138833"/>
                <a:ext cx="595745" cy="558993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16" name="Picture 4"/>
              <p:cNvPicPr>
                <a:picLocks noChangeAspect="1" noChangeArrowheads="1"/>
              </p:cNvPicPr>
              <p:nvPr/>
            </p:nvPicPr>
            <p:blipFill rotWithShape="1">
              <a:blip r:embed="rId9"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backgroundRemoval t="41846" b="52308" l="9231" r="22154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1465" t="42147" r="78241" b="49990"/>
              <a:stretch/>
            </p:blipFill>
            <p:spPr bwMode="auto">
              <a:xfrm>
                <a:off x="6238948" y="4747464"/>
                <a:ext cx="318654" cy="24339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17" name="Picture 4"/>
              <p:cNvPicPr>
                <a:picLocks noChangeAspect="1" noChangeArrowheads="1"/>
              </p:cNvPicPr>
              <p:nvPr/>
            </p:nvPicPr>
            <p:blipFill rotWithShape="1">
              <a:blip r:embed="rId9"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backgroundRemoval t="41846" b="52308" l="9231" r="22154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1465" t="42147" r="78241" b="49990"/>
              <a:stretch/>
            </p:blipFill>
            <p:spPr bwMode="auto">
              <a:xfrm>
                <a:off x="6557602" y="4625769"/>
                <a:ext cx="318654" cy="24339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18" name="Picture 4"/>
              <p:cNvPicPr>
                <a:picLocks noChangeAspect="1" noChangeArrowheads="1"/>
              </p:cNvPicPr>
              <p:nvPr/>
            </p:nvPicPr>
            <p:blipFill rotWithShape="1">
              <a:blip r:embed="rId9"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backgroundRemoval t="41846" b="52308" l="9231" r="22154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1465" t="42147" r="78241" b="49990"/>
              <a:stretch/>
            </p:blipFill>
            <p:spPr bwMode="auto">
              <a:xfrm>
                <a:off x="6876256" y="3870340"/>
                <a:ext cx="318654" cy="24339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pic>
          <p:nvPicPr>
            <p:cNvPr id="11" name="Picture 4"/>
            <p:cNvPicPr>
              <a:picLocks noChangeAspect="1" noChangeArrowheads="1"/>
            </p:cNvPicPr>
            <p:nvPr/>
          </p:nvPicPr>
          <p:blipFill rotWithShape="1">
            <a:blip r:embed="rId9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41846" b="52308" l="9231" r="22154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465" t="42147" r="78241" b="49990"/>
            <a:stretch/>
          </p:blipFill>
          <p:spPr bwMode="auto">
            <a:xfrm>
              <a:off x="4556689" y="3257681"/>
              <a:ext cx="318654" cy="24339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2" name="Picture 4"/>
            <p:cNvPicPr>
              <a:picLocks noChangeAspect="1" noChangeArrowheads="1"/>
            </p:cNvPicPr>
            <p:nvPr/>
          </p:nvPicPr>
          <p:blipFill rotWithShape="1">
            <a:blip r:embed="rId8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0" b="17231" l="308" r="89231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3835" t="2358" r="16920" b="79584"/>
            <a:stretch/>
          </p:blipFill>
          <p:spPr bwMode="auto">
            <a:xfrm>
              <a:off x="6280511" y="2246720"/>
              <a:ext cx="595745" cy="55899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3" name="Picture 4"/>
            <p:cNvPicPr>
              <a:picLocks noChangeAspect="1" noChangeArrowheads="1"/>
            </p:cNvPicPr>
            <p:nvPr/>
          </p:nvPicPr>
          <p:blipFill rotWithShape="1">
            <a:blip r:embed="rId9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41846" b="52308" l="9231" r="22154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465" t="42147" r="78241" b="49990"/>
            <a:stretch/>
          </p:blipFill>
          <p:spPr bwMode="auto">
            <a:xfrm>
              <a:off x="5004048" y="4869160"/>
              <a:ext cx="318654" cy="24339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19" name="Picture 5"/>
          <p:cNvPicPr>
            <a:picLocks noChangeAspect="1" noChangeArrowheads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498" y="1268760"/>
            <a:ext cx="1757997" cy="1757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" name="Picture 5"/>
          <p:cNvPicPr>
            <a:picLocks noChangeAspect="1" noChangeArrowheads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0957" y="1467483"/>
            <a:ext cx="1757997" cy="1757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" name="Picture 3"/>
          <p:cNvPicPr>
            <a:picLocks noChangeAspect="1" noChangeArrowheads="1"/>
          </p:cNvPicPr>
          <p:nvPr/>
        </p:nvPicPr>
        <p:blipFill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521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1497" y="1268760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2" name="Picture 3"/>
          <p:cNvPicPr>
            <a:picLocks noChangeAspect="1" noChangeArrowheads="1"/>
          </p:cNvPicPr>
          <p:nvPr/>
        </p:nvPicPr>
        <p:blipFill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521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3511623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3" name="Picture 3"/>
          <p:cNvPicPr>
            <a:picLocks noChangeAspect="1" noChangeArrowheads="1"/>
          </p:cNvPicPr>
          <p:nvPr/>
        </p:nvPicPr>
        <p:blipFill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521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8810" y="5571221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902402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368 -0.00694 C 0.03732 -0.01968 0.04132 -0.03982 0.04878 -0.04931 C 0.0493 -0.05139 0.04895 -0.05463 0.05034 -0.05556 C 0.05347 -0.05764 0.05625 -0.05069 0.05781 -0.04931 C 0.0592 -0.04815 0.06076 -0.04815 0.06232 -0.04745 C 0.06822 -0.03958 0.07187 -0.03148 0.07899 -0.02523 C 0.08576 -0.02778 0.08507 -0.03079 0.08958 -0.03727 C 0.09305 -0.04236 0.10069 -0.05417 0.10486 -0.05949 C 0.10798 -0.07315 0.11406 -0.06296 0.12152 -0.05949 C 0.12812 -0.04607 0.13767 -0.03843 0.14566 -0.02708 C 0.14826 -0.03727 0.14895 -0.05 0.15486 -0.05741 C 0.15677 -0.0662 0.15538 -0.06875 0.16232 -0.07153 C 0.17656 -0.06968 0.18715 -0.06551 0.19722 -0.05139 C 0.1993 -0.05417 0.20121 -0.05671 0.20329 -0.05949 " pathEditMode="relative" rAng="0" ptsTypes="fffffffffffffA">
                                      <p:cBhvr>
                                        <p:cTn id="31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472" y="-33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000"/>
                            </p:stCondLst>
                            <p:childTnLst>
                              <p:par>
                                <p:cTn id="33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0.00116 C 0.01007 -0.0037 0.02135 -0.003 0.03194 -0.00601 C 0.03524 -0.00509 0.03923 -0.00648 0.04201 -0.00347 C 0.0434 -0.00185 0.0408 0.00116 0.04028 0.00371 C 0.03819 0.01436 0.03385 0.03264 0.02847 0.04051 C 0.04114 0.04607 0.05469 0.04422 0.06719 0.03797 C 0.06267 0.04445 0.06371 0.05 0.06059 0.05764 C 0.05573 0.06899 0.04844 0.07616 0.04531 0.08936 C 0.06267 0.09584 0.08489 0.08889 0.1026 0.08704 C 0.09028 0.09283 0.09687 0.10278 0.08906 0.11412 C 0.08732 0.12246 0.08576 0.12871 0.08229 0.13588 C 0.08732 0.15695 0.11041 0.14098 0.12291 0.13843 C 0.13229 0.13264 0.14184 0.13357 0.15139 0.12871 C 0.16163 0.14283 0.14375 0.18079 0.15642 0.18982 C 0.15955 0.19213 0.2309 0.18473 0.2526 0.18264 C 0.25573 0.18079 0.25903 0.17871 0.2625 0.17755 C 0.26996 0.17524 0.28455 0.17269 0.28455 0.17315 C 0.29774 0.16019 0.28732 0.1676 0.28611 0.20695 C 0.28594 0.21505 0.28732 0.22338 0.28785 0.23149 C 0.29774 0.22894 0.30555 0.22408 0.31493 0.21945 C 0.31719 0.23056 0.31389 0.24237 0.31146 0.25371 C 0.31076 0.25602 0.31041 0.25834 0.30989 0.26088 C 0.3092 0.26343 0.3066 0.26713 0.30816 0.26829 C 0.31215 0.27084 0.31719 0.26829 0.3217 0.26829 " pathEditMode="relative" rAng="0" ptsTypes="fffffffffffffffffffffffA">
                                      <p:cBhvr>
                                        <p:cTn id="39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076" y="131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"/>
                            </p:stCondLst>
                            <p:childTnLst>
                              <p:par>
                                <p:cTn id="41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94444E-6 1.48148E-6 C 0.00433 -0.00417 0.00711 -0.00787 0.01215 -0.01019 C 0.01736 -0.01713 0.01874 -0.01945 0.02586 -0.01621 C 0.02795 -0.01227 0.0309 -0.0088 0.03194 -0.00417 C 0.03524 0.01111 0.03576 0.0199 0.04548 0.02824 C 0.05225 0.02592 0.05867 0.02315 0.06527 0.02014 C 0.06683 0.01944 0.06979 0.01805 0.06979 0.01805 C 0.07482 0.01875 0.08003 0.01852 0.08489 0.02014 C 0.09114 0.02199 0.096 0.03495 0.09999 0.04027 C 0.10225 0.05231 0.10451 0.06041 0.11371 0.06458 C 0.12499 0.08055 0.11215 0.06435 0.15156 0.0706 C 0.15433 0.07106 0.15555 0.07615 0.15763 0.0787 C 0.16302 0.13819 0.15659 0.09352 0.16666 0.12106 C 0.16857 0.12615 0.16701 0.12986 0.17274 0.13125 C 0.17864 0.13287 0.18489 0.13264 0.19097 0.13333 C 0.19392 0.13264 0.19739 0.13333 0.19999 0.13125 C 0.20138 0.13009 0.20069 0.12708 0.20156 0.12523 C 0.2019 0.1243 0.20694 0.11782 0.20763 0.11713 C 0.21058 0.11435 0.21666 0.10902 0.21666 0.10902 C 0.22534 0.10972 0.23402 0.10949 0.24253 0.11111 C 0.24843 0.11227 0.24565 0.11643 0.24999 0.11921 C 0.25295 0.12106 0.2592 0.12315 0.2592 0.12315 C 0.26527 0.12245 0.27152 0.12384 0.27725 0.12106 C 0.27916 0.12014 0.27795 0.11551 0.27881 0.11319 C 0.28107 0.10764 0.28697 0.10671 0.29097 0.10509 C 0.29461 0.1 0.29253 0.10092 0.29704 0.10092 " pathEditMode="relative" ptsTypes="fffffffffffffffffffffffffA">
                                      <p:cBhvr>
                                        <p:cTn id="47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3000"/>
                            </p:stCondLst>
                            <p:childTnLst>
                              <p:par>
                                <p:cTn id="49" presetID="1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65 -0.06112 C 0.04896 0.0199 0.0382 0.1125 -0.00746 0.1449 C -0.05312 0.17731 -0.11649 0.1375 -0.14896 0.05648 C -0.18125 -0.02477 -0.17048 -0.11713 -0.12482 -0.14954 C -0.07916 -0.18195 -0.01597 -0.14213 0.0165 -0.06112 Z " pathEditMode="relative" rAng="3723516" ptsTypes="fffff">
                                      <p:cBhvr>
                                        <p:cTn id="50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264" y="58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355976" y="528582"/>
            <a:ext cx="3527855" cy="5232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5. Kde se bere kyslík?</a:t>
            </a:r>
            <a:endParaRPr lang="cs-CZ" sz="2800" b="1" i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04248" y="1686092"/>
            <a:ext cx="1764196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rgbClr val="541400"/>
                </a:solidFill>
                <a:latin typeface="Times New Roman" pitchFamily="18" charset="0"/>
                <a:cs typeface="Times New Roman" pitchFamily="18" charset="0"/>
              </a:rPr>
              <a:t>a) ze zeleně</a:t>
            </a:r>
            <a:endParaRPr lang="cs-CZ" sz="2400" i="1" dirty="0">
              <a:solidFill>
                <a:srgbClr val="5414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9903" y="3507406"/>
            <a:ext cx="1656184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rgbClr val="541400"/>
                </a:solidFill>
                <a:latin typeface="Times New Roman" pitchFamily="18" charset="0"/>
                <a:cs typeface="Times New Roman" pitchFamily="18" charset="0"/>
              </a:rPr>
              <a:t>b) </a:t>
            </a:r>
            <a:r>
              <a:rPr lang="cs-CZ" sz="2400" i="1" dirty="0">
                <a:solidFill>
                  <a:srgbClr val="541400"/>
                </a:solidFill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2400" i="1" dirty="0" smtClean="0">
                <a:solidFill>
                  <a:srgbClr val="541400"/>
                </a:solidFill>
                <a:latin typeface="Times New Roman" pitchFamily="18" charset="0"/>
                <a:cs typeface="Times New Roman" pitchFamily="18" charset="0"/>
              </a:rPr>
              <a:t>e vodě</a:t>
            </a:r>
            <a:endParaRPr lang="cs-CZ" sz="2400" i="1" dirty="0">
              <a:solidFill>
                <a:srgbClr val="5414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300192" y="5640551"/>
            <a:ext cx="2520279" cy="8309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rgbClr val="541400"/>
                </a:solidFill>
                <a:latin typeface="Times New Roman" pitchFamily="18" charset="0"/>
                <a:cs typeface="Times New Roman" pitchFamily="18" charset="0"/>
              </a:rPr>
              <a:t>c) z ničeho, prostě létá kolem nás </a:t>
            </a:r>
            <a:endParaRPr lang="cs-CZ" sz="2400" i="1" dirty="0">
              <a:solidFill>
                <a:srgbClr val="5414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Picture 9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3596" t="20601" r="23725" b="20765"/>
          <a:stretch/>
        </p:blipFill>
        <p:spPr bwMode="auto">
          <a:xfrm>
            <a:off x="223990" y="633435"/>
            <a:ext cx="3078120" cy="34260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308" r="9876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179512" y="3716615"/>
            <a:ext cx="3122598" cy="31225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9" name="Skupina 8"/>
          <p:cNvGrpSpPr/>
          <p:nvPr/>
        </p:nvGrpSpPr>
        <p:grpSpPr>
          <a:xfrm rot="977407">
            <a:off x="1194760" y="4502344"/>
            <a:ext cx="1617785" cy="1707609"/>
            <a:chOff x="4427984" y="2044893"/>
            <a:chExt cx="3095625" cy="3113029"/>
          </a:xfrm>
        </p:grpSpPr>
        <p:grpSp>
          <p:nvGrpSpPr>
            <p:cNvPr id="10" name="Skupina 9"/>
            <p:cNvGrpSpPr/>
            <p:nvPr/>
          </p:nvGrpSpPr>
          <p:grpSpPr>
            <a:xfrm>
              <a:off x="4427984" y="2044893"/>
              <a:ext cx="3095625" cy="3113029"/>
              <a:chOff x="4427984" y="2120457"/>
              <a:chExt cx="3095625" cy="3113029"/>
            </a:xfrm>
          </p:grpSpPr>
          <p:pic>
            <p:nvPicPr>
              <p:cNvPr id="14" name="Picture 4"/>
              <p:cNvPicPr>
                <a:picLocks noChangeAspect="1" noChangeArrowheads="1"/>
              </p:cNvPicPr>
              <p:nvPr/>
            </p:nvPicPr>
            <p:blipFill>
              <a:blip r:embed="rId6"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backgroundRemoval t="0" b="100000" l="0" r="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427984" y="2137861"/>
                <a:ext cx="3095625" cy="309562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15" name="Picture 4"/>
              <p:cNvPicPr>
                <a:picLocks noChangeAspect="1" noChangeArrowheads="1"/>
              </p:cNvPicPr>
              <p:nvPr/>
            </p:nvPicPr>
            <p:blipFill rotWithShape="1">
              <a:blip r:embed="rId8"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backgroundRemoval t="0" b="17231" l="308" r="89231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3835" t="2358" r="16920" b="79584"/>
              <a:stretch/>
            </p:blipFill>
            <p:spPr bwMode="auto">
              <a:xfrm rot="17681241">
                <a:off x="5661579" y="2138833"/>
                <a:ext cx="595745" cy="558993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16" name="Picture 4"/>
              <p:cNvPicPr>
                <a:picLocks noChangeAspect="1" noChangeArrowheads="1"/>
              </p:cNvPicPr>
              <p:nvPr/>
            </p:nvPicPr>
            <p:blipFill rotWithShape="1">
              <a:blip r:embed="rId9"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backgroundRemoval t="41846" b="52308" l="9231" r="22154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1465" t="42147" r="78241" b="49990"/>
              <a:stretch/>
            </p:blipFill>
            <p:spPr bwMode="auto">
              <a:xfrm>
                <a:off x="6238948" y="4747464"/>
                <a:ext cx="318654" cy="24339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17" name="Picture 4"/>
              <p:cNvPicPr>
                <a:picLocks noChangeAspect="1" noChangeArrowheads="1"/>
              </p:cNvPicPr>
              <p:nvPr/>
            </p:nvPicPr>
            <p:blipFill rotWithShape="1">
              <a:blip r:embed="rId9"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backgroundRemoval t="41846" b="52308" l="9231" r="22154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1465" t="42147" r="78241" b="49990"/>
              <a:stretch/>
            </p:blipFill>
            <p:spPr bwMode="auto">
              <a:xfrm>
                <a:off x="6557602" y="4625769"/>
                <a:ext cx="318654" cy="24339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18" name="Picture 4"/>
              <p:cNvPicPr>
                <a:picLocks noChangeAspect="1" noChangeArrowheads="1"/>
              </p:cNvPicPr>
              <p:nvPr/>
            </p:nvPicPr>
            <p:blipFill rotWithShape="1">
              <a:blip r:embed="rId9"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backgroundRemoval t="41846" b="52308" l="9231" r="22154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1465" t="42147" r="78241" b="49990"/>
              <a:stretch/>
            </p:blipFill>
            <p:spPr bwMode="auto">
              <a:xfrm>
                <a:off x="6876256" y="3870340"/>
                <a:ext cx="318654" cy="24339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pic>
          <p:nvPicPr>
            <p:cNvPr id="11" name="Picture 4"/>
            <p:cNvPicPr>
              <a:picLocks noChangeAspect="1" noChangeArrowheads="1"/>
            </p:cNvPicPr>
            <p:nvPr/>
          </p:nvPicPr>
          <p:blipFill rotWithShape="1">
            <a:blip r:embed="rId9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41846" b="52308" l="9231" r="22154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465" t="42147" r="78241" b="49990"/>
            <a:stretch/>
          </p:blipFill>
          <p:spPr bwMode="auto">
            <a:xfrm>
              <a:off x="4556689" y="3257681"/>
              <a:ext cx="318654" cy="24339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2" name="Picture 4"/>
            <p:cNvPicPr>
              <a:picLocks noChangeAspect="1" noChangeArrowheads="1"/>
            </p:cNvPicPr>
            <p:nvPr/>
          </p:nvPicPr>
          <p:blipFill rotWithShape="1">
            <a:blip r:embed="rId8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0" b="17231" l="308" r="89231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3835" t="2358" r="16920" b="79584"/>
            <a:stretch/>
          </p:blipFill>
          <p:spPr bwMode="auto">
            <a:xfrm>
              <a:off x="6280511" y="2246720"/>
              <a:ext cx="595745" cy="55899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3" name="Picture 4"/>
            <p:cNvPicPr>
              <a:picLocks noChangeAspect="1" noChangeArrowheads="1"/>
            </p:cNvPicPr>
            <p:nvPr/>
          </p:nvPicPr>
          <p:blipFill rotWithShape="1">
            <a:blip r:embed="rId9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41846" b="52308" l="9231" r="22154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465" t="42147" r="78241" b="49990"/>
            <a:stretch/>
          </p:blipFill>
          <p:spPr bwMode="auto">
            <a:xfrm>
              <a:off x="5004048" y="4869160"/>
              <a:ext cx="318654" cy="24339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19" name="Picture 5"/>
          <p:cNvPicPr>
            <a:picLocks noChangeAspect="1" noChangeArrowheads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498" y="1268760"/>
            <a:ext cx="1757997" cy="1757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" name="Picture 5"/>
          <p:cNvPicPr>
            <a:picLocks noChangeAspect="1" noChangeArrowheads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0957" y="1467483"/>
            <a:ext cx="1757997" cy="1757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" name="Picture 3"/>
          <p:cNvPicPr>
            <a:picLocks noChangeAspect="1" noChangeArrowheads="1"/>
          </p:cNvPicPr>
          <p:nvPr/>
        </p:nvPicPr>
        <p:blipFill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521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8496" y="1538398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2" name="Picture 3"/>
          <p:cNvPicPr>
            <a:picLocks noChangeAspect="1" noChangeArrowheads="1"/>
          </p:cNvPicPr>
          <p:nvPr/>
        </p:nvPicPr>
        <p:blipFill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521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5483791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3" name="Picture 3"/>
          <p:cNvPicPr>
            <a:picLocks noChangeAspect="1" noChangeArrowheads="1"/>
          </p:cNvPicPr>
          <p:nvPr/>
        </p:nvPicPr>
        <p:blipFill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521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6496" y="3225480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313525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947 0.01667 C 0.05833 0.00903 0.06805 0.00393 0.07829 0.00046 C 0.08645 0.01181 0.07986 0.00069 0.07986 0.03287 C 0.07986 0.03958 0.08072 0.0463 0.08125 0.05301 C 0.09062 0.05162 0.09583 0.05069 0.10399 0.04699 C 0.10225 0.05579 0.10052 0.06296 0.09791 0.0713 C 0.09722 0.07315 0.09704 0.07523 0.09652 0.07731 C 0.096 0.0794 0.0934 0.08333 0.09496 0.08333 C 0.10607 0.08403 0.11718 0.08079 0.12829 0.0794 C 0.13038 0.07801 0.13246 0.07361 0.13437 0.07523 C 0.13611 0.07685 0.1335 0.08056 0.13281 0.08333 C 0.13038 0.09398 0.12795 0.10509 0.12517 0.11574 C 0.1342 0.12708 0.14722 0.11435 0.16007 0.11759 C 0.15902 0.13449 0.15798 0.14653 0.15399 0.16204 C 0.16354 0.16643 0.17326 0.16065 0.18281 0.1581 C 0.18489 0.15671 0.18697 0.15556 0.18888 0.15417 C 0.19045 0.15301 0.19166 0.14954 0.1934 0.15 C 0.19496 0.15046 0.19444 0.15393 0.19496 0.15602 C 0.19548 0.17153 0.19218 0.18819 0.19652 0.20255 C 0.19791 0.20694 0.22152 0.19329 0.22378 0.19236 C 0.23177 0.19514 0.22986 0.19167 0.22986 0.20255 " pathEditMode="relative" rAng="0" ptsTypes="ffffffffffffffffffffA">
                                      <p:cBhvr>
                                        <p:cTn id="31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115" y="870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000"/>
                            </p:stCondLst>
                            <p:childTnLst>
                              <p:par>
                                <p:cTn id="33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458 0.00139 C 0.02274 0.00487 0.03368 -0.00208 0.04028 0.00533 C 0.0441 0.00973 0.03941 0.01875 0.03871 0.02547 C 0.0375 0.0375 0.03802 0.02987 0.0342 0.03982 C 0.03177 0.04607 0.03142 0.05348 0.02969 0.05996 C 0.06111 0.06135 0.09236 0.05116 0.06753 0.07408 C 0.06128 0.09075 0.06076 0.08658 0.05243 0.09838 C 0.06562 0.10996 0.07569 0.09399 0.09184 0.10232 C 0.08472 0.11181 0.09219 0.1007 0.08732 0.1125 C 0.08194 0.1257 0.0783 0.13403 0.07361 0.14676 C 0.09392 0.15787 0.11771 0.15394 0.13871 0.15487 C 0.13698 0.16528 0.13229 0.17963 0.12656 0.18727 C 0.125 0.19422 0.12587 0.2007 0.13264 0.20139 C 0.14635 0.20255 0.15989 0.20255 0.17361 0.20325 C 0.17118 0.21945 0.16857 0.23311 0.16302 0.24769 C 0.16788 0.27269 0.19305 0.25926 0.20694 0.24977 C 0.20486 0.30278 0.20087 0.29098 0.24184 0.2963 C 0.2408 0.3044 0.24045 0.31274 0.23871 0.32061 C 0.23854 0.32176 0.23541 0.33473 0.23576 0.33473 C 0.24982 0.33681 0.26406 0.33334 0.27812 0.33264 C 0.28073 0.33334 0.28559 0.33125 0.28576 0.33473 C 0.28628 0.3426 0.28177 0.34954 0.27969 0.35695 C 0.27882 0.36019 0.27899 0.36366 0.27812 0.3669 C 0.27743 0.36968 0.27621 0.37223 0.27517 0.375 C 0.28055 0.40625 0.26892 0.3507 0.3191 0.38519 C 0.325 0.38912 0.31823 0.40255 0.31753 0.41135 C 0.31632 0.42547 0.31024 0.43287 0.30694 0.44584 C 0.30625 0.44838 0.3059 0.45116 0.30538 0.45394 C 0.30486 0.45672 0.30208 0.46112 0.30399 0.46204 C 0.30833 0.46412 0.31302 0.46065 0.31753 0.45996 C 0.32153 0.45926 0.32569 0.45857 0.32969 0.45787 C 0.33576 0.45672 0.34184 0.45533 0.34791 0.45394 C 0.36215 0.45047 0.35885 0.45162 0.36753 0.44769 C 0.36545 0.44977 0.36302 0.45139 0.36146 0.45394 C 0.35798 0.4595 0.35521 0.47662 0.35243 0.48426 C 0.36319 0.50602 0.34791 0.47871 0.39323 0.49422 C 0.39548 0.49491 0.39114 0.49954 0.39028 0.50232 C 0.38732 0.51158 0.3835 0.52385 0.37812 0.53056 C 0.38906 0.54514 0.40798 0.5338 0.42205 0.53056 C 0.43107 0.52593 0.42969 0.52292 0.42969 0.53264 " pathEditMode="relative" rAng="0" ptsTypes="fffffffffffffffffffffffffffffffffffffffA">
                                      <p:cBhvr>
                                        <p:cTn id="39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816" y="2701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"/>
                            </p:stCondLst>
                            <p:childTnLst>
                              <p:par>
                                <p:cTn id="41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462 -0.07871 C 0.04514 -0.08333 0.04531 -0.0882 0.04618 -0.09283 C 0.05347 -0.12824 0.08055 -0.12361 0.10225 -0.125 C 0.10607 -0.13056 0.10798 -0.13611 0.10972 -0.14329 C 0.11076 -0.1581 0.11059 -0.17315 0.11284 -0.18773 C 0.11389 -0.19445 0.12639 -0.19792 0.12639 -0.19769 C 0.13333 -0.19607 0.13871 -0.19491 0.14462 -0.18982 C 0.15225 -0.19051 0.15972 -0.19074 0.16736 -0.19167 C 0.16944 -0.1919 0.17187 -0.1919 0.17343 -0.19375 C 0.1776 -0.19838 0.17951 -0.21389 0.17951 -0.21366 C 0.17968 -0.21921 0.17482 -0.26273 0.1901 -0.26458 C 0.19913 -0.26574 0.20833 -0.26574 0.21736 -0.26644 C 0.22239 -0.26759 0.22743 -0.26713 0.23107 -0.27269 C 0.2335 -0.27639 0.23698 -0.28472 0.23698 -0.28449 C 0.2375 -0.2882 0.23784 -0.29167 0.23854 -0.29491 C 0.23941 -0.29908 0.24166 -0.30695 0.24166 -0.30671 C 0.24114 -0.31574 0.2401 -0.32431 0.2401 -0.3331 C 0.2401 -0.34259 0.23993 -0.35232 0.24166 -0.36158 C 0.24236 -0.36505 0.25295 -0.36921 0.25521 -0.36945 C 0.2684 -0.3706 0.28142 -0.37083 0.29462 -0.37153 C 0.29896 -0.37732 0.30156 -0.38333 0.30677 -0.38773 C 0.30972 -0.39375 0.31128 -0.4 0.31441 -0.40602 C 0.31562 -0.41644 0.31614 -0.42153 0.32031 -0.43009 C 0.32205 -0.44884 0.32413 -0.47408 0.3401 -0.48056 C 0.34062 -0.48056 0.35712 -0.47662 0.36128 -0.47662 " pathEditMode="relative" rAng="0" ptsTypes="ffffffffffffffffffffffffA">
                                      <p:cBhvr>
                                        <p:cTn id="47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833" y="-200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3000"/>
                            </p:stCondLst>
                            <p:childTnLst>
                              <p:par>
                                <p:cTn id="49" presetID="1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743 -0.04815 C 0.06458 0.0294 0.05903 0.12246 0.01511 0.15949 C -0.02847 0.19653 -0.09375 0.1632 -0.13073 0.08565 C -0.16771 0.0081 -0.16233 -0.08495 -0.1184 -0.12199 C -0.07483 -0.15903 -0.00937 -0.12569 0.02743 -0.04815 Z " pathEditMode="relative" rAng="3458078" ptsTypes="fffff">
                                      <p:cBhvr>
                                        <p:cTn id="5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899" y="669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139952" y="476672"/>
            <a:ext cx="4752528" cy="5232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6. Čeho je ve vzduchu nejvíc?</a:t>
            </a:r>
            <a:endParaRPr lang="cs-CZ" sz="2800" b="1" i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072955" y="1794386"/>
            <a:ext cx="1440160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rgbClr val="541400"/>
                </a:solidFill>
                <a:latin typeface="Times New Roman" pitchFamily="18" charset="0"/>
                <a:cs typeface="Times New Roman" pitchFamily="18" charset="0"/>
              </a:rPr>
              <a:t>a) kyslíku</a:t>
            </a:r>
            <a:endParaRPr lang="cs-CZ" sz="2400" i="1" dirty="0">
              <a:solidFill>
                <a:srgbClr val="5414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092280" y="3485499"/>
            <a:ext cx="1440160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rgbClr val="541400"/>
                </a:solidFill>
                <a:latin typeface="Times New Roman" pitchFamily="18" charset="0"/>
                <a:cs typeface="Times New Roman" pitchFamily="18" charset="0"/>
              </a:rPr>
              <a:t>b) dusíku</a:t>
            </a:r>
            <a:endParaRPr lang="cs-CZ" sz="2400" i="1" dirty="0">
              <a:solidFill>
                <a:srgbClr val="5414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940152" y="5533987"/>
            <a:ext cx="2592288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rgbClr val="541400"/>
                </a:solidFill>
                <a:latin typeface="Times New Roman" pitchFamily="18" charset="0"/>
                <a:cs typeface="Times New Roman" pitchFamily="18" charset="0"/>
              </a:rPr>
              <a:t>c) </a:t>
            </a:r>
            <a:r>
              <a:rPr lang="cs-CZ" sz="2400" i="1" dirty="0">
                <a:solidFill>
                  <a:srgbClr val="541400"/>
                </a:solidFill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sz="2400" i="1" dirty="0" smtClean="0">
                <a:solidFill>
                  <a:srgbClr val="541400"/>
                </a:solidFill>
                <a:latin typeface="Times New Roman" pitchFamily="18" charset="0"/>
                <a:cs typeface="Times New Roman" pitchFamily="18" charset="0"/>
              </a:rPr>
              <a:t>xidu uhličitého</a:t>
            </a:r>
          </a:p>
        </p:txBody>
      </p:sp>
      <p:pic>
        <p:nvPicPr>
          <p:cNvPr id="6" name="Picture 9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3596" t="20601" r="23725" b="20765"/>
          <a:stretch/>
        </p:blipFill>
        <p:spPr bwMode="auto">
          <a:xfrm>
            <a:off x="223990" y="633435"/>
            <a:ext cx="3078120" cy="34260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308" r="9876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179512" y="3716615"/>
            <a:ext cx="3122598" cy="31225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9" name="Skupina 8"/>
          <p:cNvGrpSpPr/>
          <p:nvPr/>
        </p:nvGrpSpPr>
        <p:grpSpPr>
          <a:xfrm rot="977407">
            <a:off x="1194760" y="4502344"/>
            <a:ext cx="1617785" cy="1707609"/>
            <a:chOff x="4427984" y="2044893"/>
            <a:chExt cx="3095625" cy="3113029"/>
          </a:xfrm>
        </p:grpSpPr>
        <p:grpSp>
          <p:nvGrpSpPr>
            <p:cNvPr id="10" name="Skupina 9"/>
            <p:cNvGrpSpPr/>
            <p:nvPr/>
          </p:nvGrpSpPr>
          <p:grpSpPr>
            <a:xfrm>
              <a:off x="4427984" y="2044893"/>
              <a:ext cx="3095625" cy="3113029"/>
              <a:chOff x="4427984" y="2120457"/>
              <a:chExt cx="3095625" cy="3113029"/>
            </a:xfrm>
          </p:grpSpPr>
          <p:pic>
            <p:nvPicPr>
              <p:cNvPr id="14" name="Picture 4"/>
              <p:cNvPicPr>
                <a:picLocks noChangeAspect="1" noChangeArrowheads="1"/>
              </p:cNvPicPr>
              <p:nvPr/>
            </p:nvPicPr>
            <p:blipFill>
              <a:blip r:embed="rId6"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backgroundRemoval t="0" b="100000" l="0" r="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427984" y="2137861"/>
                <a:ext cx="3095625" cy="309562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15" name="Picture 4"/>
              <p:cNvPicPr>
                <a:picLocks noChangeAspect="1" noChangeArrowheads="1"/>
              </p:cNvPicPr>
              <p:nvPr/>
            </p:nvPicPr>
            <p:blipFill rotWithShape="1">
              <a:blip r:embed="rId8"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backgroundRemoval t="0" b="17231" l="308" r="89231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3835" t="2358" r="16920" b="79584"/>
              <a:stretch/>
            </p:blipFill>
            <p:spPr bwMode="auto">
              <a:xfrm rot="17681241">
                <a:off x="5661579" y="2138833"/>
                <a:ext cx="595745" cy="558993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16" name="Picture 4"/>
              <p:cNvPicPr>
                <a:picLocks noChangeAspect="1" noChangeArrowheads="1"/>
              </p:cNvPicPr>
              <p:nvPr/>
            </p:nvPicPr>
            <p:blipFill rotWithShape="1">
              <a:blip r:embed="rId9"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backgroundRemoval t="41846" b="52308" l="9231" r="22154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1465" t="42147" r="78241" b="49990"/>
              <a:stretch/>
            </p:blipFill>
            <p:spPr bwMode="auto">
              <a:xfrm>
                <a:off x="6238948" y="4747464"/>
                <a:ext cx="318654" cy="24339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17" name="Picture 4"/>
              <p:cNvPicPr>
                <a:picLocks noChangeAspect="1" noChangeArrowheads="1"/>
              </p:cNvPicPr>
              <p:nvPr/>
            </p:nvPicPr>
            <p:blipFill rotWithShape="1">
              <a:blip r:embed="rId9"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backgroundRemoval t="41846" b="52308" l="9231" r="22154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1465" t="42147" r="78241" b="49990"/>
              <a:stretch/>
            </p:blipFill>
            <p:spPr bwMode="auto">
              <a:xfrm>
                <a:off x="6557602" y="4625769"/>
                <a:ext cx="318654" cy="24339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18" name="Picture 4"/>
              <p:cNvPicPr>
                <a:picLocks noChangeAspect="1" noChangeArrowheads="1"/>
              </p:cNvPicPr>
              <p:nvPr/>
            </p:nvPicPr>
            <p:blipFill rotWithShape="1">
              <a:blip r:embed="rId9"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backgroundRemoval t="41846" b="52308" l="9231" r="22154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1465" t="42147" r="78241" b="49990"/>
              <a:stretch/>
            </p:blipFill>
            <p:spPr bwMode="auto">
              <a:xfrm>
                <a:off x="6876256" y="3870340"/>
                <a:ext cx="318654" cy="24339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pic>
          <p:nvPicPr>
            <p:cNvPr id="11" name="Picture 4"/>
            <p:cNvPicPr>
              <a:picLocks noChangeAspect="1" noChangeArrowheads="1"/>
            </p:cNvPicPr>
            <p:nvPr/>
          </p:nvPicPr>
          <p:blipFill rotWithShape="1">
            <a:blip r:embed="rId9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41846" b="52308" l="9231" r="22154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465" t="42147" r="78241" b="49990"/>
            <a:stretch/>
          </p:blipFill>
          <p:spPr bwMode="auto">
            <a:xfrm>
              <a:off x="4556689" y="3257681"/>
              <a:ext cx="318654" cy="24339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2" name="Picture 4"/>
            <p:cNvPicPr>
              <a:picLocks noChangeAspect="1" noChangeArrowheads="1"/>
            </p:cNvPicPr>
            <p:nvPr/>
          </p:nvPicPr>
          <p:blipFill rotWithShape="1">
            <a:blip r:embed="rId8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0" b="17231" l="308" r="89231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3835" t="2358" r="16920" b="79584"/>
            <a:stretch/>
          </p:blipFill>
          <p:spPr bwMode="auto">
            <a:xfrm>
              <a:off x="6280511" y="2246720"/>
              <a:ext cx="595745" cy="55899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3" name="Picture 4"/>
            <p:cNvPicPr>
              <a:picLocks noChangeAspect="1" noChangeArrowheads="1"/>
            </p:cNvPicPr>
            <p:nvPr/>
          </p:nvPicPr>
          <p:blipFill rotWithShape="1">
            <a:blip r:embed="rId9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41846" b="52308" l="9231" r="22154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465" t="42147" r="78241" b="49990"/>
            <a:stretch/>
          </p:blipFill>
          <p:spPr bwMode="auto">
            <a:xfrm>
              <a:off x="5004048" y="4869160"/>
              <a:ext cx="318654" cy="24339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19" name="Picture 5"/>
          <p:cNvPicPr>
            <a:picLocks noChangeAspect="1" noChangeArrowheads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498" y="1268760"/>
            <a:ext cx="1757997" cy="1757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" name="Picture 5"/>
          <p:cNvPicPr>
            <a:picLocks noChangeAspect="1" noChangeArrowheads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6804" y="1502551"/>
            <a:ext cx="1757997" cy="1757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" name="Picture 3"/>
          <p:cNvPicPr>
            <a:picLocks noChangeAspect="1" noChangeArrowheads="1"/>
          </p:cNvPicPr>
          <p:nvPr/>
        </p:nvPicPr>
        <p:blipFill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521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0996" y="1559068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2" name="Picture 3"/>
          <p:cNvPicPr>
            <a:picLocks noChangeAspect="1" noChangeArrowheads="1"/>
          </p:cNvPicPr>
          <p:nvPr/>
        </p:nvPicPr>
        <p:blipFill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521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4096" y="5374888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3" name="Picture 3"/>
          <p:cNvPicPr>
            <a:picLocks noChangeAspect="1" noChangeArrowheads="1"/>
          </p:cNvPicPr>
          <p:nvPr/>
        </p:nvPicPr>
        <p:blipFill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521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5283" y="3170599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894797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195 0.01065 C 0.04306 0.00926 0.05417 0.0081 0.06528 0.00648 C 0.07639 0.00486 0.07205 0.00093 0.07743 0.00857 C 0.0757 0.01528 0.07518 0.01968 0.07136 0.02477 C 0.0684 0.0419 0.07257 0.02454 0.06528 0.03889 C 0.06441 0.04074 0.06233 0.04422 0.06389 0.04491 C 0.06736 0.0463 0.07101 0.04352 0.07448 0.04283 C 0.07899 0.04097 0.08802 0.03681 0.08802 0.03704 C 0.09167 0.03218 0.09514 0.03148 0.09861 0.02662 C 0.10295 0.04422 0.08976 0.0713 0.08663 0.08935 C 0.09792 0.09422 0.10104 0.09236 0.11233 0.08935 C 0.1217 0.0831 0.12934 0.07593 0.13959 0.07315 C 0.14913 0.06366 0.15868 0.0544 0.16684 0.04283 C 0.16736 0.04074 0.16684 0.0375 0.1684 0.03681 C 0.16979 0.03634 0.17066 0.03935 0.17136 0.04097 C 0.17518 0.04977 0.17656 0.06158 0.17899 0.07107 C 0.18004 0.07523 0.18195 0.08334 0.18195 0.08357 C 0.19167 0.08009 0.18646 0.08334 0.19566 0.07107 C 0.19774 0.06852 0.19965 0.06597 0.20174 0.0632 C 0.20278 0.06181 0.20469 0.05903 0.20469 0.05926 C 0.20677 0.05116 0.21094 0.04283 0.21528 0.03681 C 0.2184 0.02477 0.22188 0.01158 0.22899 0.00255 C 0.2316 0.00463 0.23472 0.00556 0.23663 0.00857 C 0.24757 0.02477 0.2375 0.01528 0.24254 0.02662 C 0.24514 0.03241 0.25174 0.04283 0.25174 0.04306 C 0.25191 0.0419 0.25399 0.03056 0.25469 0.02871 C 0.25868 0.01806 0.25747 0.02755 0.26077 0.01459 C 0.26389 0.00185 0.26285 -0.00648 0.26997 -0.01574 C 0.2724 -0.03032 0.2691 -0.03194 0.28056 -0.02569 C 0.29236 -0.01041 0.30486 0.00417 0.3184 0.01667 C 0.31788 0.01459 0.31684 0.01273 0.31684 0.01065 C 0.31684 -0.04815 0.3125 -0.03611 0.32292 -0.06412 C 0.32587 -0.07222 0.32344 -0.07546 0.33056 -0.07824 C 0.33802 -0.06828 0.33924 -0.05949 0.34115 -0.07222 C 0.34132 -0.07361 0.34115 -0.075 0.34115 -0.07639 " pathEditMode="relative" rAng="0" ptsTypes="ffffffffffffffffffffffffffffffffffA">
                                      <p:cBhvr>
                                        <p:cTn id="31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469" y="-2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000"/>
                            </p:stCondLst>
                            <p:childTnLst>
                              <p:par>
                                <p:cTn id="33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038 0.02385 C 0.0375 0.02454 0.04687 0.01875 0.05156 0.02593 C 0.05555 0.03218 0.05 0.06181 0.04548 0.07037 C 0.05087 0.09121 0.03941 0.05301 0.07135 0.08056 C 0.07517 0.0838 0.07118 0.09283 0.07274 0.09862 C 0.07535 0.10834 0.08785 0.10394 0.09548 0.10463 C 0.09462 0.12061 0.096 0.13264 0.08941 0.14514 C 0.11736 0.15811 0.1493 0.1507 0.17725 0.13912 C 0.17569 0.15417 0.17378 0.15672 0.16823 0.16945 C 0.16649 0.17987 0.16406 0.18889 0.1592 0.19769 C 0.15798 0.2 0.15573 0.20139 0.15469 0.20371 C 0.14149 0.23218 0.15225 0.2169 0.14392 0.22801 C 0.1434 0.2301 0.14097 0.23403 0.14253 0.23403 C 0.1618 0.23542 0.17587 0.225 0.19392 0.22176 C 0.196 0.21968 0.19774 0.21436 0.2 0.21575 C 0.20208 0.21713 0.19496 0.22732 0.19392 0.22801 C 0.19253 0.22917 0.19097 0.22917 0.18941 0.22987 C 0.1875 0.23264 0.18246 0.23426 0.18333 0.23797 C 0.18385 0.24005 0.18646 0.24005 0.18802 0.24005 C 0.2066 0.24144 0.22535 0.24144 0.24392 0.24213 C 0.23837 0.25718 0.23437 0.27014 0.2243 0.28056 C 0.21892 0.30139 0.24722 0.2882 0.25607 0.28658 C 0.2618 0.28403 0.26684 0.28056 0.27274 0.27848 C 0.26857 0.29005 0.26649 0.30255 0.26371 0.31482 C 0.2618 0.32315 0.2585 0.33102 0.25607 0.33912 C 0.26302 0.34792 0.28489 0.33912 0.28489 0.33936 C 0.29253 0.33658 0.3 0.33334 0.30764 0.33102 C 0.31285 0.32616 0.3243 0.31875 0.3243 0.31899 C 0.32083 0.33357 0.31857 0.34838 0.31215 0.36135 C 0.31024 0.3713 0.30677 0.37963 0.30469 0.38959 C 0.30434 0.39167 0.30156 0.39514 0.30312 0.39561 C 0.30469 0.39607 0.32535 0.39237 0.32882 0.39167 C 0.33038 0.39098 0.33212 0.3882 0.33333 0.38959 C 0.33455 0.39098 0.33264 0.39375 0.33194 0.39561 C 0.33003 0.40116 0.32691 0.40602 0.32587 0.41181 C 0.3243 0.41968 0.32309 0.42524 0.31979 0.43195 C 0.33177 0.44306 0.34722 0.43681 0.36059 0.43195 C 0.35521 0.45047 0.34826 0.46088 0.33941 0.47639 C 0.33055 0.49167 0.33941 0.48264 0.33038 0.49051 C 0.32587 0.49838 0.32309 0.50116 0.32135 0.51065 C 0.33038 0.51482 0.34114 0.51088 0.35 0.50672 C 0.35746 0.49931 0.36562 0.49653 0.3743 0.4926 C 0.36875 0.5 0.36632 0.5088 0.36371 0.51875 C 0.38073 0.52454 0.39757 0.51551 0.41371 0.5088 C 0.41927 0.50371 0.41736 0.50255 0.41979 0.5088 " pathEditMode="relative" rAng="0" ptsTypes="ffffffffffffffffffffffffffffffffffffffffffffA">
                                      <p:cBhvr>
                                        <p:cTn id="39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462" y="247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"/>
                            </p:stCondLst>
                            <p:childTnLst>
                              <p:par>
                                <p:cTn id="41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94444E-6 7.40741E-7 C 0.00121 -0.01922 -0.00244 -0.02523 0.0092 -0.03033 C 0.01319 -0.02963 0.01718 -0.0294 0.02117 -0.02824 C 0.0243 -0.02732 0.03038 -0.02408 0.03038 -0.02408 C 0.03593 -0.02477 0.04461 -0.01945 0.04704 -0.02616 C 0.06319 -0.07107 0.03142 -0.07662 0.06371 -0.08287 C 0.07604 -0.07871 0.08628 -0.07084 0.09861 -0.06852 C 0.10468 -0.06597 0.10763 -0.06389 0.11527 -0.06852 C 0.11683 -0.06945 0.11597 -0.07269 0.11666 -0.07477 C 0.11961 -0.08426 0.12326 -0.09097 0.12586 -0.10093 C 0.12673 -0.1044 0.1269 -0.11343 0.12881 -0.11713 C 0.13229 -0.12408 0.13819 -0.12685 0.14392 -0.12917 C 0.15052 -0.12847 0.15729 -0.1294 0.16371 -0.12732 C 0.17239 -0.12454 0.17777 -0.11783 0.18784 -0.11505 C 0.19739 -0.11644 0.20225 -0.11759 0.21058 -0.12107 C 0.21666 -0.12639 0.21822 -0.12986 0.21979 -0.13935 C 0.22083 -0.14537 0.21944 -0.15301 0.22274 -0.15741 C 0.22534 -0.16088 0.2269 -0.16597 0.23038 -0.16759 C 0.23333 -0.16898 0.2394 -0.17176 0.2394 -0.17176 C 0.2434 -0.17107 0.24756 -0.17107 0.25156 -0.16968 C 0.25711 -0.16759 0.25989 -0.15857 0.26527 -0.15556 C 0.27083 -0.15232 0.27517 -0.15209 0.28038 -0.14746 C 0.29045 -0.14815 0.30086 -0.14584 0.31058 -0.14954 C 0.31406 -0.15093 0.31458 -0.15764 0.31666 -0.16158 C 0.3177 -0.16366 0.31979 -0.16759 0.31979 -0.16759 C 0.32499 -0.19028 0.31683 -0.15834 0.3243 -0.17778 C 0.32517 -0.18033 0.32447 -0.1838 0.32586 -0.18588 C 0.3269 -0.1875 0.32881 -0.18704 0.33038 -0.18773 C 0.34166 -0.19259 0.33072 -0.18982 0.35451 -0.18982 " pathEditMode="relative" ptsTypes="ffffffffffffffffffffffffffffA">
                                      <p:cBhvr>
                                        <p:cTn id="47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3000"/>
                            </p:stCondLst>
                            <p:childTnLst>
                              <p:par>
                                <p:cTn id="49" presetID="1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378 -0.03102 C 0.05347 0.05208 0.03941 0.14351 -0.00747 0.17291 C -0.05417 0.20231 -0.11615 0.15856 -0.14531 0.07546 C -0.175 -0.00764 -0.16094 -0.09908 -0.11406 -0.12848 C -0.06736 -0.15788 -0.00538 -0.11413 0.02378 -0.03102 Z " pathEditMode="relative" rAng="3885897" ptsTypes="fffff">
                                      <p:cBhvr>
                                        <p:cTn id="50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455" y="53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86789" y="548680"/>
            <a:ext cx="6336704" cy="5232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7. Co potřebují rostliny k výrobě kyslíku?</a:t>
            </a:r>
            <a:endParaRPr lang="cs-CZ" sz="2800" b="1" i="1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583133" y="1851281"/>
            <a:ext cx="3240360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rgbClr val="541400"/>
                </a:solidFill>
                <a:latin typeface="Times New Roman" pitchFamily="18" charset="0"/>
                <a:cs typeface="Times New Roman" pitchFamily="18" charset="0"/>
              </a:rPr>
              <a:t>a) slunce a oxid uhličitý</a:t>
            </a:r>
            <a:endParaRPr lang="cs-CZ" sz="2400" i="1" dirty="0">
              <a:solidFill>
                <a:srgbClr val="5414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735261" y="3565839"/>
            <a:ext cx="2088232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rgbClr val="541400"/>
                </a:solidFill>
                <a:latin typeface="Times New Roman" pitchFamily="18" charset="0"/>
                <a:cs typeface="Times New Roman" pitchFamily="18" charset="0"/>
              </a:rPr>
              <a:t>b) noc a kyslík</a:t>
            </a:r>
            <a:endParaRPr lang="cs-CZ" sz="2400" i="1" dirty="0">
              <a:solidFill>
                <a:srgbClr val="5414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447229" y="5524546"/>
            <a:ext cx="2376264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rgbClr val="541400"/>
                </a:solidFill>
                <a:latin typeface="Times New Roman" pitchFamily="18" charset="0"/>
                <a:cs typeface="Times New Roman" pitchFamily="18" charset="0"/>
              </a:rPr>
              <a:t>c) slunce a kyslík</a:t>
            </a:r>
            <a:endParaRPr lang="cs-CZ" sz="2400" i="1" dirty="0">
              <a:solidFill>
                <a:srgbClr val="5414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Picture 9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3596" t="20601" r="23725" b="20765"/>
          <a:stretch/>
        </p:blipFill>
        <p:spPr bwMode="auto">
          <a:xfrm>
            <a:off x="223990" y="633435"/>
            <a:ext cx="3078120" cy="34260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308" r="9876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179512" y="3716615"/>
            <a:ext cx="3122598" cy="31225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9" name="Skupina 8"/>
          <p:cNvGrpSpPr/>
          <p:nvPr/>
        </p:nvGrpSpPr>
        <p:grpSpPr>
          <a:xfrm rot="977407">
            <a:off x="1194760" y="4502344"/>
            <a:ext cx="1617785" cy="1707609"/>
            <a:chOff x="4427984" y="2044893"/>
            <a:chExt cx="3095625" cy="3113029"/>
          </a:xfrm>
        </p:grpSpPr>
        <p:grpSp>
          <p:nvGrpSpPr>
            <p:cNvPr id="10" name="Skupina 9"/>
            <p:cNvGrpSpPr/>
            <p:nvPr/>
          </p:nvGrpSpPr>
          <p:grpSpPr>
            <a:xfrm>
              <a:off x="4427984" y="2044893"/>
              <a:ext cx="3095625" cy="3113029"/>
              <a:chOff x="4427984" y="2120457"/>
              <a:chExt cx="3095625" cy="3113029"/>
            </a:xfrm>
          </p:grpSpPr>
          <p:pic>
            <p:nvPicPr>
              <p:cNvPr id="14" name="Picture 4"/>
              <p:cNvPicPr>
                <a:picLocks noChangeAspect="1" noChangeArrowheads="1"/>
              </p:cNvPicPr>
              <p:nvPr/>
            </p:nvPicPr>
            <p:blipFill>
              <a:blip r:embed="rId6"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backgroundRemoval t="0" b="100000" l="0" r="10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427984" y="2137861"/>
                <a:ext cx="3095625" cy="309562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15" name="Picture 4"/>
              <p:cNvPicPr>
                <a:picLocks noChangeAspect="1" noChangeArrowheads="1"/>
              </p:cNvPicPr>
              <p:nvPr/>
            </p:nvPicPr>
            <p:blipFill rotWithShape="1">
              <a:blip r:embed="rId8"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backgroundRemoval t="0" b="17231" l="308" r="89231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63835" t="2358" r="16920" b="79584"/>
              <a:stretch/>
            </p:blipFill>
            <p:spPr bwMode="auto">
              <a:xfrm rot="17681241">
                <a:off x="5661579" y="2138833"/>
                <a:ext cx="595745" cy="558993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16" name="Picture 4"/>
              <p:cNvPicPr>
                <a:picLocks noChangeAspect="1" noChangeArrowheads="1"/>
              </p:cNvPicPr>
              <p:nvPr/>
            </p:nvPicPr>
            <p:blipFill rotWithShape="1">
              <a:blip r:embed="rId9"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backgroundRemoval t="41846" b="52308" l="9231" r="22154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1465" t="42147" r="78241" b="49990"/>
              <a:stretch/>
            </p:blipFill>
            <p:spPr bwMode="auto">
              <a:xfrm>
                <a:off x="6238948" y="4747464"/>
                <a:ext cx="318654" cy="24339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17" name="Picture 4"/>
              <p:cNvPicPr>
                <a:picLocks noChangeAspect="1" noChangeArrowheads="1"/>
              </p:cNvPicPr>
              <p:nvPr/>
            </p:nvPicPr>
            <p:blipFill rotWithShape="1">
              <a:blip r:embed="rId9"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backgroundRemoval t="41846" b="52308" l="9231" r="22154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1465" t="42147" r="78241" b="49990"/>
              <a:stretch/>
            </p:blipFill>
            <p:spPr bwMode="auto">
              <a:xfrm>
                <a:off x="6557602" y="4625769"/>
                <a:ext cx="318654" cy="24339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18" name="Picture 4"/>
              <p:cNvPicPr>
                <a:picLocks noChangeAspect="1" noChangeArrowheads="1"/>
              </p:cNvPicPr>
              <p:nvPr/>
            </p:nvPicPr>
            <p:blipFill rotWithShape="1">
              <a:blip r:embed="rId9"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backgroundRemoval t="41846" b="52308" l="9231" r="22154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11465" t="42147" r="78241" b="49990"/>
              <a:stretch/>
            </p:blipFill>
            <p:spPr bwMode="auto">
              <a:xfrm>
                <a:off x="6876256" y="3870340"/>
                <a:ext cx="318654" cy="24339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pic>
          <p:nvPicPr>
            <p:cNvPr id="11" name="Picture 4"/>
            <p:cNvPicPr>
              <a:picLocks noChangeAspect="1" noChangeArrowheads="1"/>
            </p:cNvPicPr>
            <p:nvPr/>
          </p:nvPicPr>
          <p:blipFill rotWithShape="1">
            <a:blip r:embed="rId9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41846" b="52308" l="9231" r="22154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465" t="42147" r="78241" b="49990"/>
            <a:stretch/>
          </p:blipFill>
          <p:spPr bwMode="auto">
            <a:xfrm>
              <a:off x="4556689" y="3257681"/>
              <a:ext cx="318654" cy="24339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2" name="Picture 4"/>
            <p:cNvPicPr>
              <a:picLocks noChangeAspect="1" noChangeArrowheads="1"/>
            </p:cNvPicPr>
            <p:nvPr/>
          </p:nvPicPr>
          <p:blipFill rotWithShape="1">
            <a:blip r:embed="rId8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0" b="17231" l="308" r="89231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3835" t="2358" r="16920" b="79584"/>
            <a:stretch/>
          </p:blipFill>
          <p:spPr bwMode="auto">
            <a:xfrm>
              <a:off x="6280511" y="2246720"/>
              <a:ext cx="595745" cy="55899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3" name="Picture 4"/>
            <p:cNvPicPr>
              <a:picLocks noChangeAspect="1" noChangeArrowheads="1"/>
            </p:cNvPicPr>
            <p:nvPr/>
          </p:nvPicPr>
          <p:blipFill rotWithShape="1">
            <a:blip r:embed="rId9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41846" b="52308" l="9231" r="22154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465" t="42147" r="78241" b="49990"/>
            <a:stretch/>
          </p:blipFill>
          <p:spPr bwMode="auto">
            <a:xfrm>
              <a:off x="5004048" y="4869160"/>
              <a:ext cx="318654" cy="24339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19" name="Picture 5"/>
          <p:cNvPicPr>
            <a:picLocks noChangeAspect="1" noChangeArrowheads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498" y="1268760"/>
            <a:ext cx="1757997" cy="1757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" name="Picture 5"/>
          <p:cNvPicPr>
            <a:picLocks noChangeAspect="1" noChangeArrowheads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0957" y="1467483"/>
            <a:ext cx="1757997" cy="1757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" name="Picture 3"/>
          <p:cNvPicPr>
            <a:picLocks noChangeAspect="1" noChangeArrowheads="1"/>
          </p:cNvPicPr>
          <p:nvPr/>
        </p:nvPicPr>
        <p:blipFill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521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624913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2" name="Picture 3"/>
          <p:cNvPicPr>
            <a:picLocks noChangeAspect="1" noChangeArrowheads="1"/>
          </p:cNvPicPr>
          <p:nvPr/>
        </p:nvPicPr>
        <p:blipFill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521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2829" y="3404489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3" name="Picture 3"/>
          <p:cNvPicPr>
            <a:picLocks noChangeAspect="1" noChangeArrowheads="1"/>
          </p:cNvPicPr>
          <p:nvPr/>
        </p:nvPicPr>
        <p:blipFill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521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2556" y="5220189"/>
            <a:ext cx="914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680176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83333E-6 -1.85185E-6 C 0.00051 -0.00278 0.00242 -0.00556 0.00156 -0.0081 C 0.00017 -0.0125 -0.00452 -0.01389 -0.00608 -0.01829 C -0.0099 -0.02847 -0.00782 -0.02384 -0.01216 -0.03241 C -0.01164 -0.04051 -0.01216 -0.04884 -0.0106 -0.05671 C -0.01025 -0.05833 -0.00331 -0.06643 -0.00157 -0.06667 C 0.00798 -0.06829 0.0177 -0.06806 0.02725 -0.06875 C 0.03767 -0.07361 0.04357 -0.08171 0.04999 -0.09306 C 0.05051 -0.0963 0.05156 -0.09954 0.05156 -0.10301 C 0.05156 -0.1287 0.03506 -0.13356 0.02569 -0.15162 C 0.02881 -0.17153 0.03402 -0.17153 0.04548 -0.18194 C 0.05451 -0.18056 0.06128 -0.17963 0.06961 -0.17569 C 0.07673 -0.17639 0.08437 -0.17384 0.09097 -0.17778 C 0.09392 -0.17963 0.09392 -0.19005 0.09392 -0.19005 C 0.0934 -0.20069 0.09357 -0.21157 0.09235 -0.22222 C 0.09201 -0.22523 0.09027 -0.22755 0.0894 -0.23032 C 0.08628 -0.24097 0.08454 -0.25208 0.08176 -0.26273 C 0.08055 -0.27407 0.07881 -0.27963 0.08176 -0.29097 C 0.08263 -0.29468 0.08975 -0.29792 0.09097 -0.29907 C 0.10086 -0.30856 0.09027 -0.30278 0.09999 -0.30718 C 0.13437 -0.30509 0.14097 -0.30301 0.17569 -0.30509 C 0.18124 -0.30764 0.18454 -0.31273 0.1894 -0.31713 C 0.19062 -0.32199 0.19288 -0.32639 0.19392 -0.33125 C 0.19478 -0.33588 0.19478 -0.34074 0.19548 -0.3456 C 0.19583 -0.34768 0.19635 -0.34954 0.19687 -0.35162 C 0.19722 -0.36134 0.19114 -0.41898 0.21215 -0.42222 C 0.21805 -0.42315 0.22413 -0.42222 0.2302 -0.42222 " pathEditMode="relative" ptsTypes="ffffffffffffffffffffffffffA">
                                      <p:cBhvr>
                                        <p:cTn id="31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000"/>
                            </p:stCondLst>
                            <p:childTnLst>
                              <p:par>
                                <p:cTn id="33" presetID="1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1.85185E-6 C 0.02205 0.08681 -1.11111E-6 0.17546 -0.0493 0.19746 C -0.09809 0.21921 -0.15573 0.16621 -0.1776 0.07894 C -0.19948 -0.0081 -0.17743 -0.09653 -0.1283 -0.11875 C -0.07934 -0.14028 -0.0217 -0.0875 -1.11111E-6 -1.85185E-6 Z " pathEditMode="relative" rAng="4291889" ptsTypes="fffff">
                                      <p:cBhvr>
                                        <p:cTn id="34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872" y="393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788 0.01921 C 0.02465 0.01597 0.03906 0.01319 0.03906 0.01343 C 0.05295 0.00046 0.04166 0.0287 0.03906 0.03333 C 0.03663 0.04236 0.03368 0.04005 0.03593 0.04954 C 0.04253 0.04768 0.0493 0.04583 0.05572 0.04352 C 0.06111 0.04143 0.06562 0.0375 0.07083 0.03542 C 0.06857 0.04699 0.06336 0.05324 0.05711 0.06157 C 0.05607 0.06435 0.05555 0.06736 0.05416 0.06968 C 0.05191 0.07338 0.04652 0.07986 0.04652 0.08009 C 0.06597 0.09606 0.0217 0.06065 0.08906 0.08171 C 0.09253 0.08287 0.08993 0.0912 0.09045 0.09606 C 0.08697 0.11111 0.09218 0.0919 0.08454 0.1081 C 0.08316 0.11111 0.08281 0.11505 0.08142 0.11829 C 0.07968 0.12245 0.07743 0.12639 0.07534 0.13032 C 0.0743 0.13241 0.07291 0.13403 0.07239 0.13634 C 0.07187 0.13843 0.06927 0.14167 0.07083 0.14236 C 0.07135 0.14259 0.09166 0.13843 0.09201 0.13843 C 0.09461 0.13704 0.09722 0.13565 0.09965 0.13426 C 0.10173 0.1331 0.1052 0.12731 0.10572 0.13032 C 0.10868 0.14583 0.10329 0.16759 0.09652 0.18079 C 0.10208 0.18819 0.09861 0.18588 0.11024 0.18079 C 0.121 0.17593 0.12847 0.16528 0.13906 0.16273 C 0.14305 0.15417 0.14496 0.15602 0.15121 0.15046 C 0.15 0.16713 0.14774 0.1794 0.14513 0.19491 C 0.15833 0.19954 0.17048 0.18565 0.18298 0.18079 C 0.20642 0.16181 0.17743 0.18403 0.19652 0.17268 C 0.20382 0.16829 0.21041 0.16273 0.21788 0.15856 C 0.22413 0.1713 0.22118 0.1625 0.21927 0.18889 C 0.21822 0.20324 0.21788 0.21088 0.21319 0.22315 C 0.21475 0.22454 0.21597 0.22755 0.21788 0.22731 C 0.22534 0.22639 0.22882 0.21759 0.23454 0.21319 C 0.24201 0.20741 0.24947 0.20324 0.25572 0.19491 C 0.26319 0.20556 0.26319 0.23727 0.26319 0.2375 C 0.27413 0.23287 0.26857 0.22523 0.27847 0.2213 C 0.29132 0.20393 0.30017 0.18403 0.31024 0.16458 C 0.31666 0.16759 0.31805 0.17083 0.32083 0.1787 C 0.3217 0.18102 0.32378 0.18495 0.32378 0.18518 " pathEditMode="relative" rAng="0" ptsTypes="ffffffffffffffffffffffffffffffffffffA">
                                      <p:cBhvr>
                                        <p:cTn id="39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295" y="995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"/>
                            </p:stCondLst>
                            <p:childTnLst>
                              <p:par>
                                <p:cTn id="41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3.7037E-7 C 0.00764 -0.00347 0.00156 -0.00231 0.01059 0.00209 C 0.01962 0.00649 0.02986 0.00834 0.03941 0.00996 C 0.03889 0.01528 0.03906 0.02107 0.03784 0.02616 C 0.03333 0.04561 0.02118 0.04352 0.05 0.04028 C 0.05347 0.0544 0.04653 0.05487 0.04097 0.06875 C 0.03993 0.0713 0.03889 0.07408 0.03784 0.07663 C 0.03698 0.07871 0.03298 0.08264 0.03489 0.08288 C 0.04653 0.08357 0.05816 0.0801 0.06979 0.07871 C 0.07135 0.07801 0.07413 0.07454 0.0743 0.07663 C 0.07517 0.08889 0.06857 0.10973 0.0651 0.12107 C 0.06371 0.13125 0.0618 0.13542 0.06371 0.14538 C 0.08698 0.14468 0.11024 0.14514 0.13333 0.14329 C 0.13403 0.14329 0.16041 0.13218 0.13941 0.13727 C 0.13489 0.14375 0.13177 0.14954 0.12725 0.15556 C 0.12552 0.15788 0.12465 0.16158 0.12274 0.16366 C 0.12153 0.16505 0.11666 0.16551 0.11823 0.16551 C 0.13194 0.16551 0.14548 0.16436 0.1592 0.16366 C 0.16076 0.16505 0.16337 0.16528 0.16371 0.1676 C 0.16423 0.172 0.15781 0.1794 0.15607 0.18172 C 0.15451 0.18959 0.15191 0.1963 0.15 0.20394 C 0.1585 0.21181 0.16788 0.20649 0.17725 0.20394 C 0.17552 0.21621 0.17309 0.22801 0.17118 0.24028 C 0.1717 0.247 0.16771 0.25903 0.17274 0.26065 C 0.19045 0.26644 0.20955 0.25371 0.22725 0.25857 C 0.22673 0.27408 0.22673 0.28959 0.22587 0.3051 C 0.22569 0.30788 0.22291 0.31112 0.2243 0.3132 C 0.22639 0.31644 0.23038 0.31575 0.23333 0.31713 C 0.24982 0.31528 0.25468 0.31389 0.26823 0.3051 C 0.26771 0.31713 0.26614 0.3294 0.26666 0.34144 C 0.26666 0.34329 0.2684 0.34538 0.26979 0.34538 C 0.2783 0.34538 0.28975 0.33982 0.29843 0.33727 C 0.30104 0.33519 0.3033 0.33288 0.30607 0.33125 C 0.31059 0.32871 0.31979 0.32524 0.31979 0.32524 C 0.32517 0.34838 0.31093 0.35903 0.30607 0.37778 C 0.30555 0.37987 0.30521 0.38195 0.30451 0.3838 C 0.30364 0.38588 0.29982 0.38982 0.30156 0.38982 C 0.31371 0.39051 0.32569 0.38727 0.33784 0.38588 C 0.34809 0.38241 0.35816 0.37825 0.36823 0.37362 C 0.36423 0.38635 0.36441 0.40209 0.3592 0.41413 C 0.35607 0.42153 0.35208 0.4294 0.34843 0.43635 C 0.35 0.43843 0.35104 0.44237 0.35312 0.44237 C 0.36337 0.44237 0.38333 0.43635 0.38333 0.43635 C 0.38524 0.4338 0.39028 0.42547 0.39392 0.43033 C 0.39722 0.43473 0.38784 0.4507 0.38646 0.4544 C 0.38576 0.45649 0.38333 0.46065 0.38489 0.46065 C 0.39566 0.46065 0.40607 0.45649 0.41666 0.4544 C 0.42864 0.44653 0.44045 0.44352 0.45312 0.43843 C 0.45364 0.43774 0.45868 0.42778 0.4592 0.43843 C 0.46059 0.46505 0.45451 0.46065 0.45451 0.48079 " pathEditMode="relative" ptsTypes="fffffffffffffffffffffffffffffffffffffffffffffffffA">
                                      <p:cBhvr>
                                        <p:cTn id="47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3000"/>
                            </p:stCondLst>
                            <p:childTnLst>
                              <p:par>
                                <p:cTn id="49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375016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Anotace:</a:t>
            </a:r>
          </a:p>
          <a:p>
            <a:r>
              <a:rPr lang="cs-CZ" dirty="0" smtClean="0"/>
              <a:t>Opakování tématu Vzduch formou otázek.  Děti klikají na odpovědi a hned vidí, jestli dobře nebo špatně.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779317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33191"/>
            <a:ext cx="9144000" cy="17389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/>
              <a:t>Obrázky </a:t>
            </a:r>
            <a:r>
              <a:rPr lang="cs-CZ" sz="1200" smtClean="0"/>
              <a:t>jsou z </a:t>
            </a:r>
            <a:r>
              <a:rPr lang="cs-CZ" sz="1200" dirty="0"/>
              <a:t>webové galerie:</a:t>
            </a:r>
          </a:p>
          <a:p>
            <a:endParaRPr lang="cs-CZ" sz="1200" dirty="0" smtClean="0"/>
          </a:p>
          <a:p>
            <a:r>
              <a:rPr lang="cs-CZ" sz="1200" dirty="0" smtClean="0"/>
              <a:t>Slunéčko sedmitečné - </a:t>
            </a:r>
            <a:r>
              <a:rPr lang="cs-CZ" sz="1200" dirty="0" smtClean="0">
                <a:hlinkClick r:id="rId2"/>
              </a:rPr>
              <a:t>http://office.microsoft.com/cs-cz/images/results.aspx?qu=slun%C3%AD%C4%8Dko%20sedmite%C4%8Dn%C3%A9&amp;ctt=1#ai:MC900430005|mt:1|</a:t>
            </a:r>
            <a:endParaRPr lang="cs-CZ" sz="1200" dirty="0" smtClean="0"/>
          </a:p>
          <a:p>
            <a:r>
              <a:rPr lang="cs-CZ" sz="1200" dirty="0" smtClean="0"/>
              <a:t>Pavouk - </a:t>
            </a:r>
            <a:r>
              <a:rPr lang="cs-CZ" sz="1200" dirty="0" smtClean="0">
                <a:hlinkClick r:id="rId3"/>
              </a:rPr>
              <a:t>http://office.microsoft.com/cs-cz/images/results.aspx?qu=pavouk&amp;ctt=1#ai:MC900346927|mt:1|</a:t>
            </a:r>
            <a:endParaRPr lang="cs-CZ" sz="1200" dirty="0" smtClean="0"/>
          </a:p>
          <a:p>
            <a:r>
              <a:rPr lang="cs-CZ" sz="1200" dirty="0" smtClean="0"/>
              <a:t>Květ - </a:t>
            </a:r>
            <a:r>
              <a:rPr lang="cs-CZ" sz="1200" dirty="0" smtClean="0">
                <a:hlinkClick r:id="rId4"/>
              </a:rPr>
              <a:t>http://office.microsoft.com/cs-cz/images/results.aspx?qu=kcv%C4%9Bt&amp;ctt=1#ai:MC900411590|mt:1|</a:t>
            </a:r>
            <a:endParaRPr lang="cs-CZ" sz="1200" dirty="0" smtClean="0"/>
          </a:p>
          <a:p>
            <a:r>
              <a:rPr lang="cs-CZ" sz="1200" dirty="0" smtClean="0"/>
              <a:t>Pavučina - </a:t>
            </a:r>
            <a:r>
              <a:rPr lang="cs-CZ" sz="1200" dirty="0" smtClean="0">
                <a:hlinkClick r:id="rId5"/>
              </a:rPr>
              <a:t>http://office.microsoft.com/cs-cz/images/results.aspx?qu=pavu%C4%8Dina&amp;ctt=1#ai:MC900436321|mt:1,2|</a:t>
            </a:r>
            <a:endParaRPr lang="cs-CZ" sz="1200" dirty="0" smtClean="0"/>
          </a:p>
          <a:p>
            <a:r>
              <a:rPr lang="cs-CZ" sz="1200" dirty="0"/>
              <a:t>Moucha - </a:t>
            </a:r>
            <a:r>
              <a:rPr lang="cs-CZ" sz="1200" dirty="0">
                <a:hlinkClick r:id="rId6"/>
              </a:rPr>
              <a:t>http://office.microsoft.com/cs-cz/images/results.aspx?qu=moucha&amp;ex=1&amp;origin=FX010132103</a:t>
            </a:r>
            <a:r>
              <a:rPr lang="cs-CZ" sz="1200" dirty="0" smtClean="0">
                <a:hlinkClick r:id="rId6"/>
              </a:rPr>
              <a:t>#</a:t>
            </a:r>
            <a:endParaRPr lang="cs-CZ" sz="1200" dirty="0" smtClean="0"/>
          </a:p>
          <a:p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2806620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unta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Mountain">
      <a:majorFont>
        <a:latin typeface="Gill Sans MT"/>
        <a:ea typeface=""/>
        <a:cs typeface=""/>
        <a:font script="Cyrl" typeface="Arial"/>
        <a:font script="Grek" typeface="Arial"/>
        <a:font script="Jpan" typeface="HG丸ｺﾞｼｯｸM-PRO"/>
        <a:font script="Hang" typeface="HY 헤드라인 M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ill Sans MT"/>
        <a:ea typeface=""/>
        <a:cs typeface=""/>
        <a:font script="Cyrl" typeface="Arial"/>
        <a:font script="Grek" typeface="Arial"/>
        <a:font script="Jpan" typeface="HG丸ｺﾞｼｯｸM-PRO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untain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</a:schemeClr>
            </a:gs>
            <a:gs pos="50000">
              <a:schemeClr val="phClr">
                <a:tint val="2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4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68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br" rotWithShape="0">
              <a:srgbClr val="000000">
                <a:alpha val="0"/>
              </a:srgbClr>
            </a:outerShdw>
          </a:effectLst>
        </a:effectStyle>
        <a:effectStyle>
          <a:effectLst>
            <a:outerShdw blurRad="38100" dist="25400" dir="5400000" algn="ctr" rotWithShape="0">
              <a:srgbClr val="EBE9ED">
                <a:alpha val="0"/>
              </a:srgbClr>
            </a:outerShdw>
          </a:effectLst>
          <a:scene3d>
            <a:camera prst="orthographicFront">
              <a:rot lat="0" lon="0" rev="0"/>
            </a:camera>
            <a:lightRig rig="glow" dir="b"/>
          </a:scene3d>
          <a:sp3d contourW="6350" prstMaterial="softEdge">
            <a:bevelT w="25400" h="25400"/>
            <a:contourClr>
              <a:schemeClr val="phClr">
                <a:tint val="9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reflection blurRad="12700" stA="40000" endPos="40000" dist="25400" dir="5400000" sy="-100000" rotWithShape="0"/>
          </a:effectLst>
          <a:scene3d>
            <a:camera prst="perspectiveFront"/>
            <a:lightRig rig="glow" dir="b"/>
          </a:scene3d>
          <a:sp3d contourW="6350" prstMaterial="softEdge">
            <a:bevelT w="50800" h="25400"/>
            <a:contourClr>
              <a:schemeClr val="phClr">
                <a:tint val="100000"/>
                <a:shade val="8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shade val="75000"/>
              </a:schemeClr>
              <a:schemeClr val="phClr">
                <a:tint val="55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TC010219414[[fn=Horský motiv]]</Template>
  <TotalTime>156</TotalTime>
  <Words>297</Words>
  <Application>Microsoft Office PowerPoint</Application>
  <PresentationFormat>Předvádění na obrazovce (4:3)</PresentationFormat>
  <Paragraphs>47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Mountain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jakubca</dc:creator>
  <cp:lastModifiedBy>Učitel</cp:lastModifiedBy>
  <cp:revision>33</cp:revision>
  <dcterms:created xsi:type="dcterms:W3CDTF">2012-02-16T17:02:33Z</dcterms:created>
  <dcterms:modified xsi:type="dcterms:W3CDTF">2012-03-31T16:24:20Z</dcterms:modified>
</cp:coreProperties>
</file>