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71" r:id="rId4"/>
    <p:sldId id="259" r:id="rId5"/>
    <p:sldId id="262" r:id="rId6"/>
    <p:sldId id="261" r:id="rId7"/>
    <p:sldId id="265" r:id="rId8"/>
    <p:sldId id="266" r:id="rId9"/>
    <p:sldId id="267" r:id="rId10"/>
    <p:sldId id="273" r:id="rId11"/>
    <p:sldId id="274" r:id="rId12"/>
    <p:sldId id="258" r:id="rId13"/>
    <p:sldId id="269" r:id="rId14"/>
    <p:sldId id="270" r:id="rId15"/>
    <p:sldId id="264" r:id="rId16"/>
    <p:sldId id="257" r:id="rId17"/>
    <p:sldId id="272" r:id="rId18"/>
    <p:sldId id="26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F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977900" y="586739"/>
          <a:ext cx="8846185" cy="107569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VY_32_INOVACE_20_Vzduch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956315" y="0"/>
          <a:ext cx="8846185" cy="195580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977900" y="391159"/>
          <a:ext cx="8846185" cy="136906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977900" y="773895"/>
          <a:ext cx="8846185" cy="78231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Prvouka pro 3. ročník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977900" y="977900"/>
          <a:ext cx="8846185" cy="48894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>
        <a:xfrm>
          <a:off x="977900" y="195579"/>
          <a:ext cx="8846185" cy="166243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únor 2012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>
        <a:xfrm>
          <a:off x="977900" y="1173480"/>
          <a:ext cx="8846185" cy="19557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endParaRPr lang="cs-CZ" sz="20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7663" custLinFactNeighborY="-8622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 custLinFactNeighborX="343" custLinFactNeighborY="-107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7584A9-01DA-4753-945F-474D95A62E3B}" type="presOf" srcId="{D8197B8C-B260-4A16-BDF4-0947B075E274}" destId="{5C0D1B75-263C-4468-B985-565C95B9422B}" srcOrd="1" destOrd="0" presId="urn:microsoft.com/office/officeart/2005/8/layout/target3"/>
    <dgm:cxn modelId="{D5DD8ECC-E3DA-4173-8659-2E2CE9B7F87D}" type="presOf" srcId="{B651F6E3-6281-48DB-9319-2AEAFDAE7572}" destId="{7145B55B-1B24-4B93-A1D4-B8021E4AC78C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6C6DF8E6-7ACA-4205-A906-88F4308F54AA}" type="presOf" srcId="{D05761FA-3C71-4DD0-9183-7C99EBE53F4B}" destId="{23526C68-77CF-4757-B0E2-EC80EC09B19D}" srcOrd="1" destOrd="0" presId="urn:microsoft.com/office/officeart/2005/8/layout/target3"/>
    <dgm:cxn modelId="{35C72863-CF84-4CDB-8239-1BD4AC0CEE6B}" type="presOf" srcId="{D8197B8C-B260-4A16-BDF4-0947B075E274}" destId="{0F7944D4-5DCA-4B9E-A896-D52854246E44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1C46EB-2DFC-4425-8F4A-A156C0BCFB79}" type="presOf" srcId="{757F3AB3-0718-4624-B441-E567A8F0AB56}" destId="{333A1088-737F-45CB-B68E-254E46348037}" srcOrd="0" destOrd="0" presId="urn:microsoft.com/office/officeart/2005/8/layout/target3"/>
    <dgm:cxn modelId="{978DCB59-C55F-4004-9D69-246348ADEA53}" type="presOf" srcId="{B651F6E3-6281-48DB-9319-2AEAFDAE7572}" destId="{70A198DD-41D2-4313-8B5B-1CF1BCF383FB}" srcOrd="1" destOrd="0" presId="urn:microsoft.com/office/officeart/2005/8/layout/target3"/>
    <dgm:cxn modelId="{14C1089A-DA8D-4400-814B-3D27A9606B7A}" type="presOf" srcId="{D1B46980-6531-4606-95E6-44980827E919}" destId="{004736B2-18D3-4D6D-AA18-DF3F81E9E312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0B8A7049-70D5-4AAE-A421-8D2C03557F28}" type="presOf" srcId="{4C35D32F-0EAB-4CD7-82EE-45574DC2A586}" destId="{A02C1AC3-4F1B-47BC-9A88-D00EAE61D85A}" srcOrd="1" destOrd="0" presId="urn:microsoft.com/office/officeart/2005/8/layout/target3"/>
    <dgm:cxn modelId="{3784A014-5577-43DA-924C-30722F2C7AE3}" type="presOf" srcId="{D1B46980-6531-4606-95E6-44980827E919}" destId="{2CDFEC33-8C2A-49C6-B23B-FA3577B1DCE9}" srcOrd="1" destOrd="0" presId="urn:microsoft.com/office/officeart/2005/8/layout/target3"/>
    <dgm:cxn modelId="{4E91660A-27EB-4431-8EDB-A56222881077}" type="presOf" srcId="{D1D4F407-5343-4D3F-B5B9-D407B03CAEB4}" destId="{AED2198E-93D5-4001-81B4-73124B309672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35378E5A-7012-401E-AA1F-6B7060442F88}" type="presOf" srcId="{4865AC3F-78E2-43BA-A56B-7C465B8FCF11}" destId="{54F8D70D-FB57-4298-A600-D8F61B2A354A}" srcOrd="0" destOrd="0" presId="urn:microsoft.com/office/officeart/2005/8/layout/target3"/>
    <dgm:cxn modelId="{3499B7DE-EDEC-4775-BC3C-744F6E4CE40C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53B6DF9-5DBB-499F-BEEB-8326892FDE16}" type="presOf" srcId="{4C35D32F-0EAB-4CD7-82EE-45574DC2A586}" destId="{2463512F-938D-4E07-9D5C-7B2E99ABD39E}" srcOrd="0" destOrd="0" presId="urn:microsoft.com/office/officeart/2005/8/layout/target3"/>
    <dgm:cxn modelId="{AA9F725F-4E80-419F-A1FB-4C80077038C8}" type="presOf" srcId="{4865AC3F-78E2-43BA-A56B-7C465B8FCF11}" destId="{FC425D1D-3DF2-408E-A4F8-250CA94A450A}" srcOrd="1" destOrd="0" presId="urn:microsoft.com/office/officeart/2005/8/layout/target3"/>
    <dgm:cxn modelId="{A1BA5289-EF43-4590-B2BC-E05C23387955}" type="presOf" srcId="{D05761FA-3C71-4DD0-9183-7C99EBE53F4B}" destId="{6204D4B4-078C-4ACF-B823-77A728483A32}" srcOrd="0" destOrd="0" presId="urn:microsoft.com/office/officeart/2005/8/layout/target3"/>
    <dgm:cxn modelId="{7BC31405-648A-4307-BE09-406E6F8A2429}" type="presParOf" srcId="{333A1088-737F-45CB-B68E-254E46348037}" destId="{F5ABB229-8D3B-4694-996A-96F23CF14429}" srcOrd="0" destOrd="0" presId="urn:microsoft.com/office/officeart/2005/8/layout/target3"/>
    <dgm:cxn modelId="{40A97547-6FBB-45FE-94E8-33751FC18861}" type="presParOf" srcId="{333A1088-737F-45CB-B68E-254E46348037}" destId="{F41139FD-01EE-4571-8B17-4FB00FC51163}" srcOrd="1" destOrd="0" presId="urn:microsoft.com/office/officeart/2005/8/layout/target3"/>
    <dgm:cxn modelId="{2F4E961B-1133-4128-9755-F26366923D26}" type="presParOf" srcId="{333A1088-737F-45CB-B68E-254E46348037}" destId="{D005CE8C-CC26-4C3E-AC11-E15060ECD759}" srcOrd="2" destOrd="0" presId="urn:microsoft.com/office/officeart/2005/8/layout/target3"/>
    <dgm:cxn modelId="{D87DB68D-0791-4F62-A014-F1EBFC5D4866}" type="presParOf" srcId="{333A1088-737F-45CB-B68E-254E46348037}" destId="{E2699407-A48D-4333-A645-7FA48F1FE3B7}" srcOrd="3" destOrd="0" presId="urn:microsoft.com/office/officeart/2005/8/layout/target3"/>
    <dgm:cxn modelId="{9C14F0AA-42F3-4A18-9037-7B9E60D1368B}" type="presParOf" srcId="{333A1088-737F-45CB-B68E-254E46348037}" destId="{D5EA2712-68D0-4098-BDE6-B295C6AB6119}" srcOrd="4" destOrd="0" presId="urn:microsoft.com/office/officeart/2005/8/layout/target3"/>
    <dgm:cxn modelId="{A50E9C8E-CC38-40D7-8B62-C3AD31F83F5C}" type="presParOf" srcId="{333A1088-737F-45CB-B68E-254E46348037}" destId="{54F8D70D-FB57-4298-A600-D8F61B2A354A}" srcOrd="5" destOrd="0" presId="urn:microsoft.com/office/officeart/2005/8/layout/target3"/>
    <dgm:cxn modelId="{9B048172-5D18-429C-B829-6F7E9A94EA1E}" type="presParOf" srcId="{333A1088-737F-45CB-B68E-254E46348037}" destId="{C616B022-AA0C-4D3B-BDBF-093D86622E86}" srcOrd="6" destOrd="0" presId="urn:microsoft.com/office/officeart/2005/8/layout/target3"/>
    <dgm:cxn modelId="{1696E9E9-7902-4BC0-B28C-ECCFCD47B725}" type="presParOf" srcId="{333A1088-737F-45CB-B68E-254E46348037}" destId="{69684AB7-5B8D-45A5-BC2F-6AF80EB883EF}" srcOrd="7" destOrd="0" presId="urn:microsoft.com/office/officeart/2005/8/layout/target3"/>
    <dgm:cxn modelId="{62E1F4B9-3D5F-40D0-9732-F34400163CCC}" type="presParOf" srcId="{333A1088-737F-45CB-B68E-254E46348037}" destId="{004736B2-18D3-4D6D-AA18-DF3F81E9E312}" srcOrd="8" destOrd="0" presId="urn:microsoft.com/office/officeart/2005/8/layout/target3"/>
    <dgm:cxn modelId="{E1C57DDC-440C-4AD9-940B-3C62D9B42CB2}" type="presParOf" srcId="{333A1088-737F-45CB-B68E-254E46348037}" destId="{9CCAD005-8609-4003-9C1F-3AFC293FB9F9}" srcOrd="9" destOrd="0" presId="urn:microsoft.com/office/officeart/2005/8/layout/target3"/>
    <dgm:cxn modelId="{649ABE2C-B9B2-4BFB-8741-AEF054AE0935}" type="presParOf" srcId="{333A1088-737F-45CB-B68E-254E46348037}" destId="{0C4087F0-2DA9-4805-A823-C8C5404FEF67}" srcOrd="10" destOrd="0" presId="urn:microsoft.com/office/officeart/2005/8/layout/target3"/>
    <dgm:cxn modelId="{5457DD25-87E9-46DD-B6A2-753F7F11ACEB}" type="presParOf" srcId="{333A1088-737F-45CB-B68E-254E46348037}" destId="{7145B55B-1B24-4B93-A1D4-B8021E4AC78C}" srcOrd="11" destOrd="0" presId="urn:microsoft.com/office/officeart/2005/8/layout/target3"/>
    <dgm:cxn modelId="{503888AD-B4DA-4F8C-B0D5-B57478AAD976}" type="presParOf" srcId="{333A1088-737F-45CB-B68E-254E46348037}" destId="{6919BCDB-3A39-4371-A415-42187620F612}" srcOrd="12" destOrd="0" presId="urn:microsoft.com/office/officeart/2005/8/layout/target3"/>
    <dgm:cxn modelId="{0C346DEB-70F7-48CB-A544-CD4B20DD2CBC}" type="presParOf" srcId="{333A1088-737F-45CB-B68E-254E46348037}" destId="{19974A4C-782A-40F8-BDC1-A903A52CB5DC}" srcOrd="13" destOrd="0" presId="urn:microsoft.com/office/officeart/2005/8/layout/target3"/>
    <dgm:cxn modelId="{D8491861-0A66-41D9-8268-BFA8EE0FB623}" type="presParOf" srcId="{333A1088-737F-45CB-B68E-254E46348037}" destId="{0F7944D4-5DCA-4B9E-A896-D52854246E44}" srcOrd="14" destOrd="0" presId="urn:microsoft.com/office/officeart/2005/8/layout/target3"/>
    <dgm:cxn modelId="{69042CC1-3431-4561-BC81-09A3E8C97332}" type="presParOf" srcId="{333A1088-737F-45CB-B68E-254E46348037}" destId="{DFC55A8B-2DFD-41AE-A307-96A1D2E66396}" srcOrd="15" destOrd="0" presId="urn:microsoft.com/office/officeart/2005/8/layout/target3"/>
    <dgm:cxn modelId="{C677D8C8-1257-470F-A8A3-5948FBF8CEEF}" type="presParOf" srcId="{333A1088-737F-45CB-B68E-254E46348037}" destId="{EB210E99-FECE-49F2-86FD-20F903E541DE}" srcOrd="16" destOrd="0" presId="urn:microsoft.com/office/officeart/2005/8/layout/target3"/>
    <dgm:cxn modelId="{F81BFEFE-86E2-45D9-A554-566FE96BDD09}" type="presParOf" srcId="{333A1088-737F-45CB-B68E-254E46348037}" destId="{2463512F-938D-4E07-9D5C-7B2E99ABD39E}" srcOrd="17" destOrd="0" presId="urn:microsoft.com/office/officeart/2005/8/layout/target3"/>
    <dgm:cxn modelId="{605B0FA0-00F7-4E81-AA88-F985A40DD949}" type="presParOf" srcId="{333A1088-737F-45CB-B68E-254E46348037}" destId="{59FE3E3B-A92F-4A98-9A20-76394874AFA6}" srcOrd="18" destOrd="0" presId="urn:microsoft.com/office/officeart/2005/8/layout/target3"/>
    <dgm:cxn modelId="{9849339D-6347-4F4A-928E-1CD0155313D9}" type="presParOf" srcId="{333A1088-737F-45CB-B68E-254E46348037}" destId="{8EB502EF-CA4F-4140-AFB6-D26D41E73615}" srcOrd="19" destOrd="0" presId="urn:microsoft.com/office/officeart/2005/8/layout/target3"/>
    <dgm:cxn modelId="{485FA516-DF6E-412A-AD01-7868B8590A23}" type="presParOf" srcId="{333A1088-737F-45CB-B68E-254E46348037}" destId="{6204D4B4-078C-4ACF-B823-77A728483A32}" srcOrd="20" destOrd="0" presId="urn:microsoft.com/office/officeart/2005/8/layout/target3"/>
    <dgm:cxn modelId="{21D0BE18-9D6D-4494-823A-312F53280FF4}" type="presParOf" srcId="{333A1088-737F-45CB-B68E-254E46348037}" destId="{AED2198E-93D5-4001-81B4-73124B309672}" srcOrd="21" destOrd="0" presId="urn:microsoft.com/office/officeart/2005/8/layout/target3"/>
    <dgm:cxn modelId="{A53FD3DF-0BDB-4C08-A215-698BC2B8E392}" type="presParOf" srcId="{333A1088-737F-45CB-B68E-254E46348037}" destId="{FC425D1D-3DF2-408E-A4F8-250CA94A450A}" srcOrd="22" destOrd="0" presId="urn:microsoft.com/office/officeart/2005/8/layout/target3"/>
    <dgm:cxn modelId="{3AA1E1EE-5F77-44DF-91F1-01F7192DFF0C}" type="presParOf" srcId="{333A1088-737F-45CB-B68E-254E46348037}" destId="{2CDFEC33-8C2A-49C6-B23B-FA3577B1DCE9}" srcOrd="23" destOrd="0" presId="urn:microsoft.com/office/officeart/2005/8/layout/target3"/>
    <dgm:cxn modelId="{7F5CD689-5B5C-49B7-A1E3-212010ECCC8C}" type="presParOf" srcId="{333A1088-737F-45CB-B68E-254E46348037}" destId="{70A198DD-41D2-4313-8B5B-1CF1BCF383FB}" srcOrd="24" destOrd="0" presId="urn:microsoft.com/office/officeart/2005/8/layout/target3"/>
    <dgm:cxn modelId="{A534BE18-3F20-4B23-82A9-2D66831D83FC}" type="presParOf" srcId="{333A1088-737F-45CB-B68E-254E46348037}" destId="{5C0D1B75-263C-4468-B985-565C95B9422B}" srcOrd="25" destOrd="0" presId="urn:microsoft.com/office/officeart/2005/8/layout/target3"/>
    <dgm:cxn modelId="{6955DBB8-C6A5-47B1-B513-4E7A696E3EEE}" type="presParOf" srcId="{333A1088-737F-45CB-B68E-254E46348037}" destId="{A02C1AC3-4F1B-47BC-9A88-D00EAE61D85A}" srcOrd="26" destOrd="0" presId="urn:microsoft.com/office/officeart/2005/8/layout/target3"/>
    <dgm:cxn modelId="{58BAD121-BFDC-4267-8F7A-6D865E9DEFF5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77900" y="0"/>
          <a:ext cx="7174502" cy="195580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0"/>
        <a:ext cx="7174502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900" y="195579"/>
          <a:ext cx="7174502" cy="166243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únor 2012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95579"/>
        <a:ext cx="7174502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900" y="391159"/>
          <a:ext cx="7174502" cy="136906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391159"/>
        <a:ext cx="7174502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900" y="586739"/>
          <a:ext cx="7174502" cy="107569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VY_32_INOVACE_20_Vzduch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586739"/>
        <a:ext cx="7174502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773895"/>
          <a:ext cx="7174502" cy="78231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Prvouka pro 3. ročník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773895"/>
        <a:ext cx="7174502" cy="195579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900" y="977900"/>
          <a:ext cx="7174502" cy="48894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977900"/>
        <a:ext cx="7174502" cy="195579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173480"/>
          <a:ext cx="7174502" cy="19557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173480"/>
        <a:ext cx="7174502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1060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107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918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3178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0107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703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0010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7034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7070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2780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4694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0054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1412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2282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4685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2861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70641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4300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4024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4220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2524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372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FD410FE-C2A3-46E0-8119-E12AED5577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27C2E75-C3A9-4782-A6AB-14345219E8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068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FD410FE-C2A3-46E0-8119-E12AED5577E4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27C2E75-C3A9-4782-A6AB-14345219E89D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0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8.png"/><Relationship Id="rId4" Type="http://schemas.openxmlformats.org/officeDocument/2006/relationships/image" Target="../media/image7.e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01962927"/>
              </p:ext>
            </p:extLst>
          </p:nvPr>
        </p:nvGraphicFramePr>
        <p:xfrm>
          <a:off x="611560" y="908720"/>
          <a:ext cx="8152402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89040"/>
            <a:ext cx="5695057" cy="133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83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2492896"/>
            <a:ext cx="3744416" cy="101566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VZDUCH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0651704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836712"/>
            <a:ext cx="7704856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25000"/>
                  </a:schemeClr>
                </a:solidFill>
              </a:rPr>
              <a:t>Vzduch se nachází všude kolem nás.</a:t>
            </a:r>
            <a:endParaRPr lang="cs-CZ" sz="3200" i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97071" y="2929299"/>
            <a:ext cx="6103322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25000"/>
                  </a:schemeClr>
                </a:solidFill>
              </a:rPr>
              <a:t>Je neživou součástí přírody.</a:t>
            </a:r>
            <a:endParaRPr lang="cs-CZ" sz="3200" i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903713"/>
            <a:ext cx="7128792" cy="156966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25000"/>
                  </a:schemeClr>
                </a:solidFill>
              </a:rPr>
              <a:t>Složení vzduchu je v následujícím snímku. Klikni na název a ten se správně zařadí.</a:t>
            </a:r>
            <a:endParaRPr lang="cs-CZ" sz="3200" i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9177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 descr="C:\Users\1Sl1\Desktop\Verča\graf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07" t="16152" r="18992" b="18278"/>
          <a:stretch/>
        </p:blipFill>
        <p:spPr bwMode="auto">
          <a:xfrm>
            <a:off x="24368" y="48361"/>
            <a:ext cx="6491848" cy="4865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6660232" y="2924944"/>
            <a:ext cx="2376264" cy="980728"/>
          </a:xfrm>
          <a:prstGeom prst="wedgeEllipseCallout">
            <a:avLst>
              <a:gd name="adj1" fmla="val -45204"/>
              <a:gd name="adj2" fmla="val 795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DUSÍK</a:t>
            </a:r>
            <a:endParaRPr lang="cs-CZ" sz="32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6660232" y="4415375"/>
            <a:ext cx="2664296" cy="997010"/>
          </a:xfrm>
          <a:prstGeom prst="wedgeEllipseCallout">
            <a:avLst>
              <a:gd name="adj1" fmla="val -59157"/>
              <a:gd name="adj2" fmla="val -796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KYSLÍK</a:t>
            </a:r>
            <a:endParaRPr lang="cs-CZ" sz="32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5064" y="5445921"/>
            <a:ext cx="3096344" cy="1512168"/>
          </a:xfrm>
          <a:prstGeom prst="wedgeEllipseCallout">
            <a:avLst>
              <a:gd name="adj1" fmla="val 38722"/>
              <a:gd name="adj2" fmla="val -745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OXID UHIČITÝ</a:t>
            </a:r>
            <a:endParaRPr lang="cs-CZ" sz="32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3508297" y="5416185"/>
            <a:ext cx="5616623" cy="1440160"/>
          </a:xfrm>
          <a:prstGeom prst="wedgeEllipseCallout">
            <a:avLst>
              <a:gd name="adj1" fmla="val -62348"/>
              <a:gd name="adj2" fmla="val -263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VODNÍ PÁRA, OSTATNÍ PLYNY</a:t>
            </a:r>
            <a:endParaRPr lang="cs-CZ" sz="3200" b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9177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11111E-6 C -0.00104 -0.00602 -0.00191 -0.01204 -0.0033 -0.01783 C -0.00434 -0.02222 -0.0066 -0.03102 -0.0066 -0.03102 C -0.01528 -0.01991 -0.01441 -0.00602 -0.01666 0.00879 C -0.02014 0.03217 -0.02153 0.0618 -0.0316 0.08217 C -0.03316 0.0956 -0.03177 0.10162 -0.03993 0.10879 C -0.05295 0.08333 -0.05295 0.02477 -0.0566 -0.00672 C -0.05712 -0.0007 -0.05677 0.00555 -0.05833 0.01111 C -0.0592 0.01412 -0.06215 0.01504 -0.06337 0.01782 C -0.06493 0.02129 -0.0658 0.02523 -0.06666 0.02893 C -0.07222 0.05301 -0.06632 0.04028 -0.075 0.05555 C -0.07552 0.05926 -0.07552 0.06319 -0.07656 0.06666 C -0.07725 0.06852 -0.07934 0.06921 -0.08003 0.07106 C -0.08229 0.07824 -0.08489 0.09328 -0.08489 0.09328 C -0.08541 0.08819 -0.08576 0.08287 -0.08663 0.07778 C -0.0875 0.07315 -0.08923 0.06898 -0.08993 0.06435 C -0.09375 0.0375 -0.09583 0.00926 -0.09826 -0.01783 C -0.10347 -0.00857 -0.10694 0.00139 -0.11163 0.01111 C -0.11614 0.03264 -0.12517 0.05092 -0.13489 0.06898 C -0.13923 0.08541 -0.13281 0.06412 -0.14166 0.08217 C -0.15121 0.10162 -0.13212 0.07407 -0.14826 0.0956 C -0.15642 0.08102 -0.16163 0.06157 -0.16666 0.04444 C -0.16857 0.02477 -0.171 0.02639 -0.17656 0.00879 C -0.18021 -0.00278 -0.17899 -0.0088 -0.18663 -0.01551 C -0.19635 0.00069 -0.20538 0.0169 -0.21493 0.03333 C -0.21805 0.03866 -0.21875 0.0456 -0.2217 0.05116 C -0.22673 0.06065 -0.23281 0.06898 -0.23837 0.07778 C -0.25937 0.11134 -0.23368 0.07616 -0.2566 0.10671 C -0.25885 0.10972 -0.26337 0.11551 -0.26337 0.11551 C -0.26597 0.10578 -0.26944 0.09653 -0.2717 0.08657 C -0.27552 0.06991 -0.27587 0.05023 -0.28333 0.03565 C -0.28715 0.02014 -0.28628 0.01412 -0.29826 0.02222 C -0.30469 0.03541 -0.29739 0.02315 -0.30833 0.03333 C -0.3191 0.04352 -0.32639 0.05648 -0.33837 0.06435 C -0.34028 0.0618 -0.34583 0.05532 -0.3467 0.05116 C -0.34948 0.03889 -0.34757 0.025 -0.35503 0.01551 C -0.35607 0.00787 -0.35503 -0.00185 -0.36493 -1.11111E-6 C -0.3684 0.00069 -0.36875 0.00833 -0.3717 0.01111 C -0.38246 0.02129 -0.39271 0.03171 -0.4033 0.04213 C -0.40712 0.05 -0.41007 0.05254 -0.41666 0.05555 C -0.42951 0.03842 -0.42378 0.00764 -0.4283 -0.01551 C -0.42934 -0.0125 -0.43038 -0.00949 -0.4316 -0.00672 C -0.43316 -0.00347 -0.43524 -0.00093 -0.43663 0.00231 C -0.43941 0.00856 -0.44166 0.02014 -0.44323 0.02662 C -0.44392 0.02963 -0.4441 0.03287 -0.44496 0.03565 C -0.44566 0.03796 -0.44826 0.04213 -0.44826 0.04213 " pathEditMode="relative" ptsTypes="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7 4.81481E-6 C -0.02969 -0.01598 -0.02518 -0.0257 -0.01788 -0.04121 C -0.01059 -0.05718 -0.00417 -0.07338 0.00486 -0.08889 C 0.01285 -0.10209 0.02673 -0.11065 0.03542 -0.12338 C 0.03385 -0.1169 0.03351 -0.10996 0.03038 -0.10394 C 0.02847 -0.10024 0.02344 -0.09838 0.02031 -0.09538 C 0.00486 -0.0801 -0.01771 -0.07292 -0.03837 -0.06297 C -0.04983 -0.05741 -0.05972 -0.04908 -0.07153 -0.04561 C -0.07431 -0.04329 -0.07639 -0.04075 -0.07934 -0.03913 C -0.08247 -0.03704 -0.11389 -0.0213 -0.08681 -0.03264 C -0.06528 -0.05394 -0.04271 -0.0845 -0.01024 -0.09538 C 0.00885 -0.11436 -0.00573 -0.10348 0.01771 -0.11459 C 0.02448 -0.11806 0.03125 -0.12176 0.03802 -0.12547 C 0.0408 -0.12686 0.04826 -0.13125 0.04583 -0.12987 C 0.01493 -0.10926 -0.04097 -0.08843 -0.07934 -0.0845 C -0.09583 -0.07755 -0.10243 -0.07061 -0.11997 -0.07801 C -0.11059 -0.0845 -0.10139 -0.09075 -0.09202 -0.09746 C -0.07934 -0.10602 -0.06181 -0.1088 -0.04844 -0.1169 C -0.04271 -0.12061 -0.03681 -0.12431 -0.03073 -0.12778 C -0.02413 -0.13149 -0.0158 -0.1338 -0.01024 -0.13843 C -0.00608 -0.14213 -0.00261 -0.1463 0.00243 -0.14931 C 0.00486 -0.1507 0.01285 -0.15325 0.00989 -0.15371 C 0.0033 -0.15463 -0.00365 -0.15209 -0.01024 -0.15139 C -0.05677 -0.13473 -0.10452 -0.12338 -0.15313 -0.11274 C -0.17205 -0.10834 -0.18976 -0.10024 -0.2092 -0.09746 C -0.22344 -0.09538 -0.23802 -0.09607 -0.25243 -0.09538 C -0.25747 -0.09399 -0.2625 -0.09051 -0.26788 -0.09098 C -0.27136 -0.09121 -0.27795 -0.09514 -0.27552 -0.09746 C -0.25886 -0.11459 -0.24393 -0.11482 -0.22188 -0.11899 C -0.19583 -0.13172 -0.16823 -0.1419 -0.14045 -0.15139 C -0.11493 -0.16945 -0.08386 -0.18334 -0.05625 -0.19908 C -0.0474 -0.20394 -0.03889 -0.20834 -0.03073 -0.21413 C -0.02778 -0.21621 -0.01962 -0.2213 -0.02292 -0.22061 C -0.06684 -0.21227 -0.08594 -0.20047 -0.13021 -0.19676 C -0.16424 -0.1845 -0.20139 -0.17663 -0.23733 -0.16875 C -0.21719 -0.19422 -0.23976 -0.17107 -0.20417 -0.1882 C -0.19722 -0.19144 -0.19288 -0.19746 -0.18629 -0.20116 C -0.17917 -0.20487 -0.17066 -0.20672 -0.1632 -0.20996 C -0.15556 -0.2132 -0.14757 -0.21667 -0.14045 -0.22061 C -0.13472 -0.22385 -0.13056 -0.22848 -0.125 -0.23149 C -0.11945 -0.2345 -0.11302 -0.23519 -0.10712 -0.23774 C -0.09948 -0.24121 -0.09184 -0.24468 -0.08438 -0.24862 C -0.06927 -0.25649 -0.05573 -0.26598 -0.04097 -0.27477 C -0.06181 -0.27871 -0.0408 -0.27616 -0.07153 -0.27014 C -0.07899 -0.26852 -0.08681 -0.26875 -0.09445 -0.26806 C -0.14306 -0.25625 -0.19219 -0.23913 -0.24236 -0.23357 C -0.20625 -0.24885 -0.17535 -0.2625 -0.13768 -0.27477 C -0.12518 -0.27871 -0.11354 -0.28426 -0.10208 -0.28982 C -0.09896 -0.29144 -0.09531 -0.29213 -0.09202 -0.29399 C -0.08993 -0.29514 -0.08438 -0.29815 -0.08681 -0.29838 C -0.11702 -0.30093 -0.15573 -0.29306 -0.18629 -0.28982 C -0.19566 -0.2875 -0.22136 -0.28056 -0.22969 -0.28334 C -0.2342 -0.28473 -0.22136 -0.28797 -0.21684 -0.28982 C -0.21181 -0.29167 -0.20643 -0.29213 -0.20139 -0.29399 C -0.17969 -0.30186 -0.16372 -0.31575 -0.14306 -0.32431 C -0.12344 -0.34075 -0.12066 -0.33565 -0.14549 -0.34144 C -0.16129 -0.33982 -0.17865 -0.33496 -0.1941 -0.33959 C -0.18507 -0.35 -0.16632 -0.35811 -0.15313 -0.36528 C -0.14653 -0.37385 -0.13854 -0.37477 -0.12761 -0.38056 C -0.1217 -0.38797 -0.11458 -0.39144 -0.10712 -0.39769 C -0.13872 -0.40417 -0.17257 -0.38635 -0.20417 -0.38264 C -0.22222 -0.37477 -0.22344 -0.37292 -0.24236 -0.36968 C -0.25243 -0.36783 -0.26285 -0.36667 -0.27292 -0.36528 C -0.27708 -0.36482 -0.26441 -0.36667 -0.26007 -0.36737 C -0.24393 -0.37454 -0.22448 -0.37871 -0.20677 -0.38264 C -0.16563 -0.40533 -0.19583 -0.38704 -0.31875 -0.38704 " pathEditMode="relative" rAng="0" ptsTypes="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55" y="-2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327 -0.03287 C -0.03733 -0.02408 -0.00139 -0.01343 0.03472 -0.00695 C 0.05989 -0.00209 0.08576 -0.01713 0.11111 -0.01829 C 0.12847 -0.02871 0.12101 -0.02199 0.08264 -0.03889 C 0.06545 -0.0463 0.04809 -0.05301 0.03073 -0.06019 C 0.02587 -0.0625 0.02101 -0.06482 0.01597 -0.0669 C 0.00608 -0.07362 -0.00486 -0.07801 -0.01458 -0.08542 C -0.01181 -0.08542 -0.0092 -0.08565 -0.00642 -0.08588 C -0.00104 -0.08704 0.00434 -0.08912 0.00972 -0.08959 C 0.02864 -0.09121 0.04236 -0.08704 0.0618 -0.08357 C 0.0816 -0.08449 0.10069 -0.08218 0.12048 -0.08125 C 0.12656 -0.08241 0.13854 -0.08403 0.13906 -0.08704 C 0.13941 -0.09028 0.13611 -0.09237 0.13385 -0.09352 C 0.12517 -0.09862 0.11562 -0.10232 0.10642 -0.10602 C 0.0934 -0.11112 0.08021 -0.11482 0.06701 -0.11899 C 0.02326 -0.14306 0.0816 -0.11227 0.00035 -0.14676 C -0.00452 -0.14908 -0.00903 -0.15348 -0.01372 -0.15556 C -0.0224 -0.15996 -0.03125 -0.16227 -0.04011 -0.16551 C -0.04184 -0.16667 -0.04688 -0.16737 -0.04531 -0.16945 C -0.04184 -0.17408 -0.02379 -0.17084 -0.02153 -0.17107 C 0.01545 -0.16829 -0.00573 -0.17061 0.02309 -0.16713 C 0.04358 -0.16829 0.06319 -0.16482 0.08368 -0.16436 C 0.09792 -0.16389 0.11146 -0.17176 0.12569 -0.17153 C 0.12882 -0.17431 0.13177 -0.17709 0.13489 -0.17963 C 0.13785 -0.18218 0.12934 -0.18542 0.12639 -0.18704 C 0.12205 -0.18982 0.11771 -0.19098 0.11337 -0.19352 C 0.10469 -0.19769 0.09653 -0.20348 0.08785 -0.20764 C 0.05729 -0.22315 0.0184 -0.23403 -0.01077 -0.25718 C 0.00208 -0.26459 -0.00833 -0.25996 0.01493 -0.25857 C 0.03837 -0.25695 0.06163 -0.25857 0.08524 -0.25556 C 0.09375 -0.25764 0.1033 -0.2588 0.11163 -0.26181 C 0.12118 -0.26505 0.11962 -0.26968 0.13055 -0.26991 C 0.13576 -0.28218 0.12587 -0.28866 0.11614 -0.2919 C 0.09184 -0.30047 0.06719 -0.30672 0.04271 -0.31412 C 0.04097 -0.31551 0.03715 -0.31551 0.0375 -0.31806 C 0.03837 -0.32338 0.04861 -0.3213 0.05573 -0.32107 C 0.0934 -0.32061 0.06024 -0.32223 0.08715 -0.32061 C 0.10937 -0.32894 0.08923 -0.32292 0.1151 -0.32639 C 0.13038 -0.32824 0.14358 -0.33658 0.15729 -0.34422 C 0.1691 -0.35093 0.17882 -0.3551 0.18802 -0.36737 C 0.17569 -0.38218 0.16667 -0.38426 0.15035 -0.39051 C 0.14132 -0.3963 0.13351 -0.40232 0.12552 -0.40996 C 0.12066 -0.42315 0.11875 -0.42824 0.10955 -0.43519 C 0.10312 -0.44561 0.10017 -0.4544 0.09444 -0.46528 C 0.09427 -0.46829 0.09219 -0.47199 0.09392 -0.47362 C 0.0967 -0.47593 0.10069 -0.47246 0.10347 -0.47315 C 0.10781 -0.47385 0.1118 -0.47709 0.11597 -0.47801 C 0.12257 -0.47963 0.12934 -0.47987 0.13594 -0.48056 C 0.14444 -0.48519 0.1526 -0.4838 0.16094 -0.48959 C 0.18177 -0.5044 0.16684 -0.50047 0.18073 -0.50324 C 0.18229 -0.5051 0.18351 -0.50764 0.18559 -0.50949 C 0.18698 -0.51112 0.1901 -0.51135 0.1901 -0.51389 C 0.1901 -0.52454 0.17569 -0.52732 0.17257 -0.52894 C 0.1559 -0.5426 0.13767 -0.55209 0.12118 -0.56574 C 0.11354 -0.57176 0.10608 -0.57894 0.09844 -0.58496 C 0.08594 -0.59422 0.07864 -0.59931 0.06927 -0.61343 C 0.08142 -0.62454 0.08889 -0.61713 0.10399 -0.62246 C 0.13333 -0.63357 0.16007 -0.63565 0.18594 -0.6588 C 0.18489 -0.66181 0.18524 -0.66598 0.18316 -0.66737 C 0.16996 -0.67524 0.09462 -0.70301 0.09045 -0.70463 C 0.05868 -0.72315 0.07396 -0.71574 0.04479 -0.72732 C 0.02882 -0.73936 0.01128 -0.74121 -0.00434 -0.75324 C 0.02083 -0.75718 0.04705 -0.75556 0.07239 -0.75417 C 0.05903 -0.76389 0.04687 -0.75024 0.03316 -0.75394 " pathEditMode="relative" rAng="670003" ptsTypes="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37" y="-3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72 -0.10972 C 0.03663 -0.10764 0.05625 -0.11158 0.07847 -0.11597 C 0.07674 -0.1169 0.075 -0.11783 0.07326 -0.11945 C 0.07222 -0.12107 0.07205 -0.12454 0.07049 -0.125 C 0.0651 -0.12894 0.05903 -0.13079 0.05347 -0.13334 C 0.04462 -0.1382 0.03629 -0.14537 0.02813 -0.15116 C 0.02552 -0.15301 0.00851 -0.16019 0.00747 -0.16042 C -0.00069 -0.16713 -0.00746 -0.17292 -0.01597 -0.17778 C -0.0191 -0.17963 -0.02604 -0.18496 -0.02604 -0.18472 C -0.01285 -0.18796 -0.00017 -0.1875 0.01337 -0.19005 C 0.02101 -0.19167 0.03681 -0.18912 0.03681 -0.18889 C 0.04618 -0.19259 0.05434 -0.19954 0.06389 -0.20162 C 0.03715 -0.22315 0.00521 -0.22894 -0.02396 -0.24306 C -0.00399 -0.24514 0.01545 -0.24884 0.03542 -0.24861 C 0.04462 -0.2507 0.05399 -0.25162 0.06354 -0.25371 C 0.0658 -0.25625 0.06944 -0.25787 0.07014 -0.26134 C 0.07031 -0.26435 0.06754 -0.26644 0.06528 -0.26759 C 0.05799 -0.27176 0.05035 -0.27477 0.04254 -0.27755 C 0.02882 -0.28195 0.01493 -0.28519 0.00035 -0.28935 C -0.01059 -0.29514 -0.01823 -0.29977 -0.02795 -0.30764 C -0.01406 -0.31644 -0.00191 -0.31181 0.01389 -0.30972 C 0.02257 -0.31019 0.03108 -0.3081 0.03958 -0.3088 C 0.04792 -0.30926 0.05712 -0.31343 0.0658 -0.31482 C 0.0724 -0.31783 0.0776 -0.31713 0.08333 -0.32222 C 0.05191 -0.34329 0.00903 -0.32963 -0.01771 -0.36204 C -0.00486 -0.36921 -0.01371 -0.36528 0.01059 -0.36736 C 0.02326 -0.36852 0.02569 -0.37222 0.03507 -0.37338 C 0.04792 -0.37477 0.05747 -0.375 0.06771 -0.38496 C 0.04983 -0.39445 0.07569 -0.38079 0.04149 -0.39537 C 0.01788 -0.40533 -0.00382 -0.41736 -0.02778 -0.42523 C -0.03837 -0.43218 -0.04948 -0.43588 -0.06007 -0.44236 C -0.04392 -0.45162 -0.02205 -0.44722 -0.00503 -0.44607 C 0.00156 -0.44722 0.00747 -0.45046 0.01441 -0.45093 C 0.0276 -0.45301 0.04288 -0.45324 0.05573 -0.46042 C 0.0566 -0.4625 0.05938 -0.46505 0.05833 -0.4669 C 0.05504 -0.47153 0.03212 -0.4838 0.0276 -0.48565 C -0.04948 -0.5169 0.05156 -0.47477 -0.03837 -0.5125 C -0.04271 -0.51482 -0.05208 -0.51829 -0.05226 -0.51806 C -0.06146 -0.52408 -0.07187 -0.52709 -0.07899 -0.53634 C -0.07396 -0.53727 -0.06927 -0.53634 -0.06424 -0.5375 C -0.06198 -0.5382 -0.06042 -0.54051 -0.05833 -0.54097 C -0.04757 -0.54213 -0.03455 -0.54051 -0.02344 -0.53982 C -0.01476 -0.54514 -0.00573 -0.54491 0.00417 -0.54537 C 0.01632 -0.55185 0.03073 -0.55139 0.04375 -0.55255 C 0.0309 -0.56019 0.01736 -0.56412 0.00382 -0.56875 C -0.00972 -0.57662 -0.02413 -0.58171 -0.03715 -0.59005 C -0.04427 -0.59468 -0.05746 -0.60417 -0.05746 -0.60394 C -0.03993 -0.61389 -0.00035 -0.60741 -0.00052 -0.60718 C 0.01267 -0.61273 0.02465 -0.61273 0.03872 -0.61273 C 0.05017 -0.61528 0.05764 -0.61713 0.06858 -0.61759 C 0.07049 -0.61852 0.07222 -0.62014 0.07448 -0.62084 C 0.08194 -0.62292 0.08611 -0.61921 0.07517 -0.62523 C 0.04601 -0.62153 0.06632 -0.62315 0.01458 -0.63472 " pathEditMode="relative" rAng="589709" ptsTypes="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7" y="-2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96752"/>
            <a:ext cx="5472608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>
                <a:solidFill>
                  <a:schemeClr val="tx2">
                    <a:lumMod val="25000"/>
                  </a:schemeClr>
                </a:solidFill>
              </a:rPr>
              <a:t>Z</a:t>
            </a:r>
            <a:r>
              <a:rPr lang="cs-CZ" sz="3200" i="1" dirty="0" smtClean="0">
                <a:solidFill>
                  <a:schemeClr val="tx2">
                    <a:lumMod val="25000"/>
                  </a:schemeClr>
                </a:solidFill>
              </a:rPr>
              <a:t>ávislé na vzduchu jsou všechny živé organismy.</a:t>
            </a:r>
            <a:endParaRPr lang="cs-CZ" sz="3200" i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4005064"/>
            <a:ext cx="5185473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25000"/>
                  </a:schemeClr>
                </a:solidFill>
              </a:rPr>
              <a:t>Při dýchání odebírají ze vzduchu kyslík.</a:t>
            </a:r>
            <a:endParaRPr lang="cs-CZ" sz="3200" i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3287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07704" y="2700679"/>
            <a:ext cx="4392488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25000"/>
                  </a:schemeClr>
                </a:solidFill>
              </a:rPr>
              <a:t>Kde se bere kyslík?</a:t>
            </a:r>
            <a:endParaRPr lang="cs-CZ" sz="3200" i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3287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Sl1\Desktop\Verča\fotky na dumy\P211267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71" b="89971" l="4416" r="990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0" t="21379" r="3372" b="12914"/>
          <a:stretch/>
        </p:blipFill>
        <p:spPr bwMode="auto">
          <a:xfrm>
            <a:off x="0" y="3278294"/>
            <a:ext cx="7380311" cy="3835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Desktop\Verča\slunce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12" t="12632" r="26356" b="22102"/>
          <a:stretch/>
        </p:blipFill>
        <p:spPr bwMode="auto">
          <a:xfrm>
            <a:off x="3358950" y="128042"/>
            <a:ext cx="2523679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0" y="1124744"/>
            <a:ext cx="3334555" cy="1584176"/>
          </a:xfrm>
          <a:prstGeom prst="wedgeEllipseCallout">
            <a:avLst>
              <a:gd name="adj1" fmla="val 18040"/>
              <a:gd name="adj2" fmla="val 45171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6F7C8">
                    <a:lumMod val="25000"/>
                  </a:srgbClr>
                </a:solidFill>
              </a:rPr>
              <a:t>OXID UHLIČITÝ</a:t>
            </a:r>
            <a:endParaRPr lang="cs-CZ" sz="2800" b="1" dirty="0">
              <a:solidFill>
                <a:srgbClr val="E6F7C8">
                  <a:lumMod val="25000"/>
                </a:srgbClr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914570" y="1658737"/>
            <a:ext cx="2931481" cy="1393043"/>
          </a:xfrm>
          <a:prstGeom prst="wedgeEllipseCallout">
            <a:avLst>
              <a:gd name="adj1" fmla="val 36833"/>
              <a:gd name="adj2" fmla="val -23694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6F7C8">
                    <a:lumMod val="25000"/>
                  </a:srgbClr>
                </a:solidFill>
              </a:rPr>
              <a:t>KYSLÍK</a:t>
            </a:r>
            <a:endParaRPr lang="cs-CZ" sz="2800" b="1" dirty="0">
              <a:solidFill>
                <a:srgbClr val="E6F7C8">
                  <a:lumMod val="25000"/>
                </a:srgbClr>
              </a:solidFill>
            </a:endParaRPr>
          </a:p>
        </p:txBody>
      </p:sp>
      <p:cxnSp>
        <p:nvCxnSpPr>
          <p:cNvPr id="6" name="Zakřivená spojnice 5"/>
          <p:cNvCxnSpPr>
            <a:stCxn id="3" idx="3"/>
          </p:cNvCxnSpPr>
          <p:nvPr/>
        </p:nvCxnSpPr>
        <p:spPr>
          <a:xfrm rot="16200000" flipH="1">
            <a:off x="325937" y="2639320"/>
            <a:ext cx="1672157" cy="1347362"/>
          </a:xfrm>
          <a:prstGeom prst="curvedConnector3">
            <a:avLst>
              <a:gd name="adj1" fmla="val 50000"/>
            </a:avLst>
          </a:prstGeom>
          <a:ln w="571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Zakřivená spojnice 12"/>
          <p:cNvCxnSpPr/>
          <p:nvPr/>
        </p:nvCxnSpPr>
        <p:spPr>
          <a:xfrm flipV="1">
            <a:off x="6372200" y="3051780"/>
            <a:ext cx="1321724" cy="943916"/>
          </a:xfrm>
          <a:prstGeom prst="curvedConnector3">
            <a:avLst>
              <a:gd name="adj1" fmla="val 50000"/>
            </a:avLst>
          </a:prstGeom>
          <a:ln w="571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3851920" y="1916832"/>
            <a:ext cx="679998" cy="206467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ný popisek 19"/>
          <p:cNvSpPr/>
          <p:nvPr/>
        </p:nvSpPr>
        <p:spPr>
          <a:xfrm>
            <a:off x="1099220" y="3995696"/>
            <a:ext cx="5161346" cy="2313624"/>
          </a:xfrm>
          <a:prstGeom prst="wedgeEllipseCallout">
            <a:avLst>
              <a:gd name="adj1" fmla="val -13247"/>
              <a:gd name="adj2" fmla="val 46471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6F7C8">
                    <a:lumMod val="10000"/>
                  </a:srgbClr>
                </a:solidFill>
              </a:rPr>
              <a:t>Rostliny při své výživě a za svitu denního světla, uvolňují do vzduchu kyslík.</a:t>
            </a:r>
            <a:endParaRPr lang="cs-CZ" sz="2800" b="1" dirty="0">
              <a:solidFill>
                <a:srgbClr val="E6F7C8">
                  <a:lumMod val="10000"/>
                </a:srgbClr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4673327" y="1916832"/>
            <a:ext cx="163390" cy="194421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4465716" y="1896785"/>
            <a:ext cx="132402" cy="198430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2520" y="241077"/>
            <a:ext cx="3541367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Rostliny přijímají: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863134"/>
            <a:ext cx="2091291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vylučují: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2795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0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85250">
              <a:schemeClr val="tx1">
                <a:lumMod val="65000"/>
                <a:lumOff val="35000"/>
              </a:schemeClr>
            </a:gs>
            <a:gs pos="82500">
              <a:schemeClr val="tx1">
                <a:lumMod val="75000"/>
                <a:lumOff val="25000"/>
              </a:schemeClr>
            </a:gs>
            <a:gs pos="77000">
              <a:schemeClr val="tx1">
                <a:lumMod val="85000"/>
                <a:lumOff val="15000"/>
              </a:schemeClr>
            </a:gs>
            <a:gs pos="66000">
              <a:schemeClr val="bg1">
                <a:lumMod val="65000"/>
              </a:schemeClr>
            </a:gs>
            <a:gs pos="44000">
              <a:srgbClr val="525F3C"/>
            </a:gs>
            <a:gs pos="0">
              <a:schemeClr val="tx1">
                <a:lumMod val="95000"/>
                <a:lumOff val="5000"/>
              </a:schemeClr>
            </a:gs>
            <a:gs pos="88000">
              <a:schemeClr val="bg2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Sl1\Desktop\Verča\fotky na dumy\P211267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71" b="89971" l="4416" r="990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0" t="21379" r="3372" b="12914"/>
          <a:stretch/>
        </p:blipFill>
        <p:spPr bwMode="auto">
          <a:xfrm>
            <a:off x="0" y="3278294"/>
            <a:ext cx="7380311" cy="3835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-9567" y="1453436"/>
            <a:ext cx="3334555" cy="1584176"/>
          </a:xfrm>
          <a:prstGeom prst="wedgeEllipseCallout">
            <a:avLst>
              <a:gd name="adj1" fmla="val 18040"/>
              <a:gd name="adj2" fmla="val 45171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6F7C8">
                    <a:lumMod val="25000"/>
                  </a:srgbClr>
                </a:solidFill>
              </a:rPr>
              <a:t>KYSLÍK</a:t>
            </a:r>
            <a:endParaRPr lang="cs-CZ" sz="2800" b="1" dirty="0">
              <a:solidFill>
                <a:srgbClr val="E6F7C8">
                  <a:lumMod val="25000"/>
                </a:srgbClr>
              </a:solidFill>
            </a:endParaRPr>
          </a:p>
        </p:txBody>
      </p:sp>
      <p:cxnSp>
        <p:nvCxnSpPr>
          <p:cNvPr id="6" name="Zakřivená spojnice 5"/>
          <p:cNvCxnSpPr/>
          <p:nvPr/>
        </p:nvCxnSpPr>
        <p:spPr>
          <a:xfrm rot="16200000" flipH="1">
            <a:off x="785843" y="2976000"/>
            <a:ext cx="1214822" cy="1131337"/>
          </a:xfrm>
          <a:prstGeom prst="curvedConnector3">
            <a:avLst>
              <a:gd name="adj1" fmla="val 50000"/>
            </a:avLst>
          </a:prstGeom>
          <a:ln w="571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Zakřivená spojnice 12"/>
          <p:cNvCxnSpPr/>
          <p:nvPr/>
        </p:nvCxnSpPr>
        <p:spPr>
          <a:xfrm flipV="1">
            <a:off x="6372200" y="3051780"/>
            <a:ext cx="1321724" cy="943916"/>
          </a:xfrm>
          <a:prstGeom prst="curvedConnector3">
            <a:avLst>
              <a:gd name="adj1" fmla="val 50000"/>
            </a:avLst>
          </a:prstGeom>
          <a:ln w="571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ný popisek 19"/>
          <p:cNvSpPr/>
          <p:nvPr/>
        </p:nvSpPr>
        <p:spPr>
          <a:xfrm>
            <a:off x="1099220" y="3995696"/>
            <a:ext cx="5161346" cy="2313624"/>
          </a:xfrm>
          <a:prstGeom prst="wedgeEllipseCallout">
            <a:avLst>
              <a:gd name="adj1" fmla="val -13247"/>
              <a:gd name="adj2" fmla="val 46471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6F7C8">
                    <a:lumMod val="10000"/>
                  </a:srgbClr>
                </a:solidFill>
              </a:rPr>
              <a:t>Když nebude dostatek denního světla, nebude kyslík.</a:t>
            </a:r>
            <a:endParaRPr lang="cs-CZ" sz="2800" b="1" dirty="0">
              <a:solidFill>
                <a:srgbClr val="E6F7C8">
                  <a:lumMod val="10000"/>
                </a:srgbClr>
              </a:solidFill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5652120" y="1556792"/>
            <a:ext cx="3301943" cy="1377464"/>
          </a:xfrm>
          <a:prstGeom prst="wedgeEllipseCallout">
            <a:avLst>
              <a:gd name="adj1" fmla="val 18040"/>
              <a:gd name="adj2" fmla="val 45171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6F7C8">
                    <a:lumMod val="25000"/>
                  </a:srgbClr>
                </a:solidFill>
              </a:rPr>
              <a:t>OXID UHLIČITÝ</a:t>
            </a:r>
            <a:endParaRPr lang="cs-CZ" sz="2800" b="1" dirty="0">
              <a:solidFill>
                <a:srgbClr val="E6F7C8">
                  <a:lumMod val="25000"/>
                </a:srgbClr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GUQQY9O0\MC90043259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0"/>
            <a:ext cx="2394013" cy="2394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1408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5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0" grpId="0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1\Desktop\Verča\fotky na dumy\P211267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499" b="64140" l="13424" r="424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13" t="25165" r="57539" b="38060"/>
          <a:stretch/>
        </p:blipFill>
        <p:spPr bwMode="auto">
          <a:xfrm>
            <a:off x="-174377" y="260899"/>
            <a:ext cx="9204722" cy="554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64046"/>
            <a:ext cx="2520280" cy="1404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755576" y="719866"/>
            <a:ext cx="7344816" cy="4178254"/>
            <a:chOff x="827584" y="1092960"/>
            <a:chExt cx="7344816" cy="4178254"/>
          </a:xfrm>
        </p:grpSpPr>
        <p:sp>
          <p:nvSpPr>
            <p:cNvPr id="14" name="Ovál 13"/>
            <p:cNvSpPr/>
            <p:nvPr/>
          </p:nvSpPr>
          <p:spPr>
            <a:xfrm>
              <a:off x="827584" y="3362770"/>
              <a:ext cx="504056" cy="573097"/>
            </a:xfrm>
            <a:prstGeom prst="ellipse">
              <a:avLst/>
            </a:prstGeom>
            <a:solidFill>
              <a:srgbClr val="669FF4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" name="Ovál 17"/>
            <p:cNvSpPr/>
            <p:nvPr/>
          </p:nvSpPr>
          <p:spPr>
            <a:xfrm>
              <a:off x="2123728" y="1467548"/>
              <a:ext cx="504056" cy="573097"/>
            </a:xfrm>
            <a:prstGeom prst="ellipse">
              <a:avLst/>
            </a:prstGeom>
            <a:solidFill>
              <a:srgbClr val="669FF4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827584" y="1092960"/>
              <a:ext cx="7344816" cy="4178254"/>
              <a:chOff x="827584" y="1092960"/>
              <a:chExt cx="7344816" cy="4178254"/>
            </a:xfrm>
          </p:grpSpPr>
          <p:grpSp>
            <p:nvGrpSpPr>
              <p:cNvPr id="4" name="Skupina 3"/>
              <p:cNvGrpSpPr/>
              <p:nvPr/>
            </p:nvGrpSpPr>
            <p:grpSpPr>
              <a:xfrm>
                <a:off x="827584" y="1315148"/>
                <a:ext cx="5419001" cy="3956066"/>
                <a:chOff x="827584" y="1315148"/>
                <a:chExt cx="5419001" cy="3956066"/>
              </a:xfrm>
            </p:grpSpPr>
            <p:grpSp>
              <p:nvGrpSpPr>
                <p:cNvPr id="3" name="Skupina 2"/>
                <p:cNvGrpSpPr/>
                <p:nvPr/>
              </p:nvGrpSpPr>
              <p:grpSpPr>
                <a:xfrm>
                  <a:off x="827584" y="1888245"/>
                  <a:ext cx="4104456" cy="2668862"/>
                  <a:chOff x="1259632" y="1601444"/>
                  <a:chExt cx="4104456" cy="2668862"/>
                </a:xfrm>
              </p:grpSpPr>
              <p:sp>
                <p:nvSpPr>
                  <p:cNvPr id="2" name="Ovál 1"/>
                  <p:cNvSpPr/>
                  <p:nvPr/>
                </p:nvSpPr>
                <p:spPr>
                  <a:xfrm>
                    <a:off x="4860032" y="1999932"/>
                    <a:ext cx="504056" cy="573097"/>
                  </a:xfrm>
                  <a:prstGeom prst="ellipse">
                    <a:avLst/>
                  </a:prstGeom>
                  <a:solidFill>
                    <a:srgbClr val="669FF4"/>
                  </a:solidFill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white"/>
                      </a:solidFill>
                    </a:endParaRPr>
                  </a:p>
                </p:txBody>
              </p:sp>
              <p:sp>
                <p:nvSpPr>
                  <p:cNvPr id="5" name="Ovál 4"/>
                  <p:cNvSpPr/>
                  <p:nvPr/>
                </p:nvSpPr>
                <p:spPr>
                  <a:xfrm>
                    <a:off x="1259632" y="1601444"/>
                    <a:ext cx="504056" cy="573097"/>
                  </a:xfrm>
                  <a:prstGeom prst="ellipse">
                    <a:avLst/>
                  </a:prstGeom>
                  <a:solidFill>
                    <a:srgbClr val="669FF4"/>
                  </a:solidFill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white"/>
                      </a:solidFill>
                    </a:endParaRPr>
                  </a:p>
                </p:txBody>
              </p:sp>
              <p:sp>
                <p:nvSpPr>
                  <p:cNvPr id="6" name="Ovál 5"/>
                  <p:cNvSpPr/>
                  <p:nvPr/>
                </p:nvSpPr>
                <p:spPr>
                  <a:xfrm>
                    <a:off x="1957499" y="3697209"/>
                    <a:ext cx="504056" cy="573097"/>
                  </a:xfrm>
                  <a:prstGeom prst="ellipse">
                    <a:avLst/>
                  </a:prstGeom>
                  <a:solidFill>
                    <a:srgbClr val="669FF4"/>
                  </a:solidFill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white"/>
                      </a:solidFill>
                    </a:endParaRPr>
                  </a:p>
                </p:txBody>
              </p:sp>
              <p:sp>
                <p:nvSpPr>
                  <p:cNvPr id="7" name="Ovál 6"/>
                  <p:cNvSpPr/>
                  <p:nvPr/>
                </p:nvSpPr>
                <p:spPr>
                  <a:xfrm>
                    <a:off x="3059832" y="2461342"/>
                    <a:ext cx="504056" cy="573097"/>
                  </a:xfrm>
                  <a:prstGeom prst="ellipse">
                    <a:avLst/>
                  </a:prstGeom>
                  <a:solidFill>
                    <a:srgbClr val="669FF4"/>
                  </a:solidFill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white"/>
                      </a:solidFill>
                    </a:endParaRPr>
                  </a:p>
                </p:txBody>
              </p:sp>
            </p:grpSp>
            <p:sp>
              <p:nvSpPr>
                <p:cNvPr id="9" name="Ovál 8"/>
                <p:cNvSpPr/>
                <p:nvPr/>
              </p:nvSpPr>
              <p:spPr>
                <a:xfrm>
                  <a:off x="5742529" y="1315148"/>
                  <a:ext cx="504056" cy="573097"/>
                </a:xfrm>
                <a:prstGeom prst="ellipse">
                  <a:avLst/>
                </a:prstGeom>
                <a:solidFill>
                  <a:srgbClr val="669FF4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" name="Ovál 9"/>
                <p:cNvSpPr/>
                <p:nvPr/>
              </p:nvSpPr>
              <p:spPr>
                <a:xfrm>
                  <a:off x="3180676" y="4698117"/>
                  <a:ext cx="504056" cy="573097"/>
                </a:xfrm>
                <a:prstGeom prst="ellipse">
                  <a:avLst/>
                </a:prstGeom>
                <a:solidFill>
                  <a:srgbClr val="669FF4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" name="Ovál 10"/>
                <p:cNvSpPr/>
                <p:nvPr/>
              </p:nvSpPr>
              <p:spPr>
                <a:xfrm>
                  <a:off x="3659297" y="1315148"/>
                  <a:ext cx="504056" cy="573097"/>
                </a:xfrm>
                <a:prstGeom prst="ellipse">
                  <a:avLst/>
                </a:prstGeom>
                <a:solidFill>
                  <a:srgbClr val="669FF4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3" name="Ovál 12"/>
              <p:cNvSpPr/>
              <p:nvPr/>
            </p:nvSpPr>
            <p:spPr>
              <a:xfrm>
                <a:off x="7668344" y="1092960"/>
                <a:ext cx="504056" cy="573097"/>
              </a:xfrm>
              <a:prstGeom prst="ellipse">
                <a:avLst/>
              </a:prstGeom>
              <a:solidFill>
                <a:srgbClr val="669FF4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6398985" y="3000476"/>
                <a:ext cx="504056" cy="573097"/>
              </a:xfrm>
              <a:prstGeom prst="ellipse">
                <a:avLst/>
              </a:prstGeom>
              <a:solidFill>
                <a:srgbClr val="669FF4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6348009" y="4611572"/>
                <a:ext cx="504056" cy="573097"/>
              </a:xfrm>
              <a:prstGeom prst="ellipse">
                <a:avLst/>
              </a:prstGeom>
              <a:solidFill>
                <a:srgbClr val="669FF4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4716016" y="3675026"/>
                <a:ext cx="504056" cy="573097"/>
              </a:xfrm>
              <a:prstGeom prst="ellipse">
                <a:avLst/>
              </a:prstGeom>
              <a:solidFill>
                <a:srgbClr val="669FF4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Ovál 18"/>
              <p:cNvSpPr/>
              <p:nvPr/>
            </p:nvSpPr>
            <p:spPr>
              <a:xfrm>
                <a:off x="7166084" y="3937445"/>
                <a:ext cx="504056" cy="573097"/>
              </a:xfrm>
              <a:prstGeom prst="ellipse">
                <a:avLst/>
              </a:prstGeom>
              <a:solidFill>
                <a:srgbClr val="669FF4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7270629" y="2427379"/>
                <a:ext cx="504056" cy="573097"/>
              </a:xfrm>
              <a:prstGeom prst="ellipse">
                <a:avLst/>
              </a:prstGeom>
              <a:solidFill>
                <a:srgbClr val="669FF4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</p:grp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0029" y="2440780"/>
            <a:ext cx="2517775" cy="140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107504" y="5949280"/>
            <a:ext cx="8922841" cy="58477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D9F3AC">
                    <a:lumMod val="10000"/>
                  </a:srgbClr>
                </a:solidFill>
              </a:rPr>
              <a:t>Vzduch, který je i ve vodě, přijímají ryby.</a:t>
            </a:r>
            <a:endParaRPr lang="cs-CZ" sz="3200" i="1" dirty="0">
              <a:solidFill>
                <a:srgbClr val="D9F3AC">
                  <a:lumMod val="1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275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097 0.03681 C -0.14305 0.03611 -0.14479 0.03634 -0.14635 0.03472 C -0.14948 0.03102 -0.15156 0.01875 -0.15382 0.0132 C -0.15607 -0.00208 -0.15712 -0.0206 -0.16493 -0.02986 C -0.17205 -0.04792 -0.17413 -0.05023 -0.18732 -0.05347 C -0.19271 -0.05208 -0.19844 -0.05208 -0.20364 -0.04907 C -0.20694 -0.04722 -0.20833 -0.02662 -0.20989 -0.01898 C -0.21128 -7.40741E-7 -0.21111 0.03657 -0.21857 0.05185 C -0.21962 0.05394 -0.22135 0.0544 -0.22239 0.05625 C -0.22743 0.06528 -0.23055 0.0713 -0.23732 0.07778 C -0.24305 0.0831 -0.24201 0.08171 -0.24861 0.08426 C -0.25712 0.09398 -0.26146 0.09259 -0.27222 0.09074 C -0.27812 0.08079 -0.27812 0.06968 -0.27986 0.05625 C -0.2809 0.02755 -0.27535 -0.04005 -0.29965 -0.05347 C -0.30607 -0.05278 -0.31232 -0.05417 -0.3184 -0.05139 C -0.32153 -0.05 -0.32465 -0.03889 -0.32569 -0.03403 C -0.32934 -0.01805 -0.32882 0.00232 -0.33351 0.01759 C -0.33559 0.02523 -0.33819 0.03611 -0.3434 0.03912 C -0.34583 0.04051 -0.35087 0.04329 -0.35087 0.04352 C -0.35417 0.04259 -0.35781 0.04352 -0.36094 0.0412 C -0.36215 0.04028 -0.36146 0.03681 -0.36215 0.03472 C -0.36441 0.025 -0.36649 0.01667 -0.36823 0.00671 C -0.36944 -0.00671 -0.37101 -0.01875 -0.37326 -0.03194 C -0.37378 -0.03634 -0.37413 -0.04143 -0.37587 -0.04491 C -0.37778 -0.0493 -0.38524 -0.05231 -0.38698 -0.05347 C -0.3934 -0.05278 -0.4 -0.05509 -0.4059 -0.05139 C -0.40798 -0.05 -0.40729 -0.04398 -0.40816 -0.04051 C -0.41285 -0.02315 -0.4092 -0.04167 -0.41319 -0.0169 C -0.41406 0.00417 -0.4125 0.01157 -0.41823 0.02616 C -0.42101 0.04167 -0.42673 0.05347 -0.43455 0.06273 C -0.43854 0.06759 -0.44826 0.0713 -0.44826 0.07153 C -0.45434 0.06991 -0.46094 0.07014 -0.46684 0.0669 C -0.47326 0.06343 -0.47917 0.03912 -0.47917 0.03935 C -0.48003 0.03403 -0.48177 0.0294 -0.48177 0.02407 C -0.48351 -0.01643 -0.4743 -0.03889 -0.49444 -0.05139 C -0.49982 -0.05 -0.50521 -0.04977 -0.51042 -0.04699 C -0.51337 -0.04537 -0.51545 -0.0412 -0.51805 -0.03843 C -0.52482 -0.03055 -0.53194 -0.02222 -0.5368 -0.01042 C -0.53923 0.00232 -0.54323 0.0162 -0.54687 0.02824 C -0.54861 0.04769 -0.55017 0.06042 -0.56163 0.0669 C -0.5651 0.0662 -0.56857 0.0669 -0.5717 0.06482 C -0.57326 0.06366 -0.575 0.05417 -0.57535 0.05185 C -0.57552 0.05093 -0.57986 0.02361 -0.58038 0.02176 C -0.58107 0.01945 -0.58298 0.01898 -0.5842 0.01759 C -0.58663 0.01042 -0.58663 0.01366 -0.58663 0.00903 " pathEditMode="relative" rAng="0" ptsTypes="ffffffffffffffffffffffffffffffffffffffffffffA">
                                      <p:cBhvr>
                                        <p:cTn id="11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92" y="-173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 -0.00185 C 0.01806 -0.00254 0.02101 -0.00231 0.02326 -0.00393 C 0.03003 -0.00903 0.03246 -0.03426 0.0349 -0.04259 C 0.03941 -0.0581 0.03785 -0.04467 0.0408 -0.05764 C 0.04392 -0.07176 0.03924 -0.06597 0.04844 -0.07268 C 0.05365 -0.07199 0.05903 -0.07268 0.06389 -0.0706 C 0.06927 -0.06828 0.07066 -0.05139 0.07153 -0.04699 C 0.07378 0.01227 0.06111 0.01644 0.1066 0.00903 C 0.11615 -0.01273 0.12326 -0.03773 0.13559 -0.05764 C 0.13976 -0.07222 0.14236 -0.07129 0.15486 -0.075 C 0.16076 -0.07361 0.16701 -0.07338 0.1724 -0.0706 C 0.17917 -0.06713 0.18003 -0.04699 0.18003 -0.04676 C 0.18177 -0.01134 0.1809 -0.0162 0.18785 0.00672 C 0.20903 0.00486 0.21024 0.00764 0.22257 -0.00602 C 0.23003 -0.03055 0.23403 -0.06366 0.25937 -0.07268 C 0.27187 -0.08241 0.2875 -0.08055 0.29792 -0.06852 C 0.30486 -0.04745 0.30191 -0.01574 0.32309 -0.00393 C 0.32726 -0.00162 0.33229 -0.00139 0.33663 0.00047 C 0.3658 -0.00162 0.36719 0.00533 0.37934 -0.01481 C 0.38125 -0.03356 0.38333 -0.04838 0.39288 -0.06412 C 0.39549 -0.07268 0.39653 -0.07639 0.40434 -0.07916 C 0.40833 -0.07847 0.41233 -0.07847 0.41615 -0.07708 C 0.43455 -0.07014 0.4342 -0.03541 0.44496 -0.02106 C 0.45347 -0.00972 0.46493 -0.01088 0.47795 -0.00833 C 0.49028 -0.00903 0.50278 -0.00741 0.51476 -0.01041 C 0.52101 -0.01203 0.52083 -0.02315 0.52257 -0.02754 C 0.53368 -0.05787 0.52726 -0.03518 0.53229 -0.05116 C 0.53299 -0.05324 0.53299 -0.05578 0.5342 -0.05764 C 0.53559 -0.05972 0.53819 -0.06065 0.53993 -0.06203 C 0.54722 -0.07893 0.55069 -0.08333 0.56701 -0.08773 C 0.5842 -0.08565 0.58559 -0.08842 0.59028 -0.07268 C 0.58924 -0.06389 0.58646 -0.05393 0.58646 -0.04491 " pathEditMode="relative" rAng="0" ptsTypes="fffffffffffffffffffffffffffffffA">
                                      <p:cBhvr>
                                        <p:cTn id="17" dur="5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33" y="-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Sl1\Desktop\Verča\fotky na dumy\P211267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4315" b="75452" l="40708" r="970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05" t="44872" r="4209" b="26975"/>
          <a:stretch/>
        </p:blipFill>
        <p:spPr bwMode="auto">
          <a:xfrm>
            <a:off x="206477" y="631929"/>
            <a:ext cx="8889419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5414430"/>
            <a:ext cx="5544616" cy="58477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10000"/>
                  </a:schemeClr>
                </a:solidFill>
              </a:rPr>
              <a:t>Vzduch je i součástí půdy.</a:t>
            </a:r>
            <a:endParaRPr lang="cs-CZ" sz="3200" i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77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1844824"/>
            <a:ext cx="6408712" cy="255454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>
                <a:ln>
                  <a:noFill/>
                </a:ln>
                <a:solidFill>
                  <a:schemeClr val="tx2">
                    <a:lumMod val="10000"/>
                  </a:schemeClr>
                </a:solidFill>
                <a:effectLst/>
                <a:uLnTx/>
                <a:uFillTx/>
              </a:rPr>
              <a:t>Ukonči prezentaci (stiskni pravé tlačítko myši a klikni na KONEC PREZENTACE), přejdi na </a:t>
            </a:r>
            <a:r>
              <a:rPr kumimoji="0" lang="cs-CZ" sz="3200" b="0" i="0" u="none" strike="noStrike" kern="0" cap="none" spc="0" normalizeH="0" baseline="0" noProof="0">
                <a:ln>
                  <a:noFill/>
                </a:ln>
                <a:solidFill>
                  <a:schemeClr val="tx2">
                    <a:lumMod val="10000"/>
                  </a:schemeClr>
                </a:solidFill>
                <a:effectLst/>
                <a:uLnTx/>
                <a:uFillTx/>
              </a:rPr>
              <a:t>snímek </a:t>
            </a: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>
                    <a:lumMod val="10000"/>
                  </a:schemeClr>
                </a:solidFill>
                <a:effectLst/>
                <a:uLnTx/>
                <a:uFillTx/>
              </a:rPr>
              <a:t>12 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>
                    <a:lumMod val="10000"/>
                  </a:schemeClr>
                </a:solidFill>
                <a:effectLst/>
                <a:uLnTx/>
                <a:uFillTx/>
              </a:rPr>
              <a:t>a pokračuj podle</a:t>
            </a:r>
            <a:r>
              <a:rPr kumimoji="0" lang="cs-CZ" sz="3200" b="0" i="0" u="none" strike="noStrike" kern="0" cap="none" spc="0" normalizeH="0" noProof="0" dirty="0" smtClean="0">
                <a:ln>
                  <a:noFill/>
                </a:ln>
                <a:solidFill>
                  <a:schemeClr val="tx2">
                    <a:lumMod val="10000"/>
                  </a:schemeClr>
                </a:solidFill>
                <a:effectLst/>
                <a:uLnTx/>
                <a:uFillTx/>
              </a:rPr>
              <a:t> znění úkolu.</a:t>
            </a: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schemeClr val="tx2">
                  <a:lumMod val="10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7669689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2636912"/>
            <a:ext cx="5544616" cy="107721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1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10000"/>
                  </a:schemeClr>
                </a:solidFill>
              </a:rPr>
              <a:t>Vyzkoušej si správně zařadit složení vzduchu.</a:t>
            </a:r>
            <a:endParaRPr lang="cs-CZ" sz="3200" i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313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 descr="C:\Users\1Sl1\Desktop\Verča\graf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07" t="16152" r="18992" b="18278"/>
          <a:stretch/>
        </p:blipFill>
        <p:spPr bwMode="auto">
          <a:xfrm>
            <a:off x="24368" y="48361"/>
            <a:ext cx="6491848" cy="4865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6660232" y="2924944"/>
            <a:ext cx="2376264" cy="980728"/>
          </a:xfrm>
          <a:prstGeom prst="wedgeEllipseCallout">
            <a:avLst>
              <a:gd name="adj1" fmla="val -45204"/>
              <a:gd name="adj2" fmla="val 795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DUSÍK</a:t>
            </a:r>
            <a:endParaRPr lang="cs-CZ" sz="32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6660232" y="4415375"/>
            <a:ext cx="2664296" cy="997010"/>
          </a:xfrm>
          <a:prstGeom prst="wedgeEllipseCallout">
            <a:avLst>
              <a:gd name="adj1" fmla="val -59157"/>
              <a:gd name="adj2" fmla="val -796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KYSLÍK</a:t>
            </a:r>
            <a:endParaRPr lang="cs-CZ" sz="32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5064" y="5445921"/>
            <a:ext cx="3096344" cy="1512168"/>
          </a:xfrm>
          <a:prstGeom prst="wedgeEllipseCallout">
            <a:avLst>
              <a:gd name="adj1" fmla="val 38722"/>
              <a:gd name="adj2" fmla="val -745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OXID UHIČITÝ</a:t>
            </a:r>
            <a:endParaRPr lang="cs-CZ" sz="32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3508297" y="5416185"/>
            <a:ext cx="5616623" cy="1440160"/>
          </a:xfrm>
          <a:prstGeom prst="wedgeEllipseCallout">
            <a:avLst>
              <a:gd name="adj1" fmla="val -62348"/>
              <a:gd name="adj2" fmla="val -263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VODNÍ PÁRA, OSTATNÍ PLYNY</a:t>
            </a:r>
            <a:endParaRPr lang="cs-CZ" sz="3200" b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1335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Sl1\Desktop\Verča\fotky na dumy\P211267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71" b="89971" l="4416" r="990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0" t="21379" r="3372" b="12914"/>
          <a:stretch/>
        </p:blipFill>
        <p:spPr bwMode="auto">
          <a:xfrm>
            <a:off x="0" y="3278294"/>
            <a:ext cx="7380311" cy="3835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Desktop\Verča\slunce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12" t="12632" r="26356" b="22102"/>
          <a:stretch/>
        </p:blipFill>
        <p:spPr bwMode="auto">
          <a:xfrm>
            <a:off x="3358950" y="128042"/>
            <a:ext cx="2523679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882629" y="4560695"/>
            <a:ext cx="3111296" cy="1170408"/>
          </a:xfrm>
          <a:prstGeom prst="wedgeEllipseCallout">
            <a:avLst>
              <a:gd name="adj1" fmla="val 18040"/>
              <a:gd name="adj2" fmla="val 45171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OXID UHLIČITÝ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853192" y="5733256"/>
            <a:ext cx="2931481" cy="1033003"/>
          </a:xfrm>
          <a:prstGeom prst="wedgeEllipseCallout">
            <a:avLst>
              <a:gd name="adj1" fmla="val 36833"/>
              <a:gd name="adj2" fmla="val -23694"/>
            </a:avLst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KYSLÍK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" name="Zakřivená spojnice 5"/>
          <p:cNvCxnSpPr/>
          <p:nvPr/>
        </p:nvCxnSpPr>
        <p:spPr>
          <a:xfrm rot="16200000" flipH="1">
            <a:off x="669344" y="2729727"/>
            <a:ext cx="1440157" cy="1267692"/>
          </a:xfrm>
          <a:prstGeom prst="curvedConnector3">
            <a:avLst>
              <a:gd name="adj1" fmla="val 50000"/>
            </a:avLst>
          </a:prstGeom>
          <a:ln w="571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Zakřivená spojnice 12"/>
          <p:cNvCxnSpPr/>
          <p:nvPr/>
        </p:nvCxnSpPr>
        <p:spPr>
          <a:xfrm flipV="1">
            <a:off x="6372200" y="3051780"/>
            <a:ext cx="1321724" cy="943916"/>
          </a:xfrm>
          <a:prstGeom prst="curvedConnector3">
            <a:avLst>
              <a:gd name="adj1" fmla="val 50000"/>
            </a:avLst>
          </a:prstGeom>
          <a:ln w="571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3851920" y="1916832"/>
            <a:ext cx="679998" cy="206467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ný popisek 19"/>
          <p:cNvSpPr/>
          <p:nvPr/>
        </p:nvSpPr>
        <p:spPr>
          <a:xfrm>
            <a:off x="1443551" y="4234848"/>
            <a:ext cx="4493207" cy="2016224"/>
          </a:xfrm>
          <a:prstGeom prst="wedgeEllipseCallout">
            <a:avLst>
              <a:gd name="adj1" fmla="val -13247"/>
              <a:gd name="adj2" fmla="val 46471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Zařaď správně bubliny k listu.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4673327" y="1916832"/>
            <a:ext cx="163390" cy="194421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4465716" y="1896785"/>
            <a:ext cx="132402" cy="198430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13850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Seznámení s tím, co je to vzduch, složení vzduchu, </a:t>
            </a:r>
            <a:r>
              <a:rPr lang="cs-CZ" smtClean="0"/>
              <a:t>zdroj kyslíku</a:t>
            </a:r>
            <a:r>
              <a:rPr lang="cs-CZ" dirty="0" smtClean="0"/>
              <a:t>, kde všude je vzduch</a:t>
            </a:r>
            <a:r>
              <a:rPr lang="cs-CZ" smtClean="0"/>
              <a:t>, opakování.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215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88640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Obrázky jsou z vlastní galerie nebo z webové galerie:</a:t>
            </a:r>
          </a:p>
          <a:p>
            <a:endParaRPr lang="cs-CZ" sz="1200" dirty="0" smtClean="0"/>
          </a:p>
          <a:p>
            <a:r>
              <a:rPr lang="cs-CZ" sz="1200" dirty="0" smtClean="0"/>
              <a:t>ryba </a:t>
            </a:r>
            <a:r>
              <a:rPr lang="cs-CZ" sz="1200" dirty="0"/>
              <a:t>- http://office.microsoft.com/cs-cz/images/results.aspx?qu=ryba%C2%A8&amp;ex=1&amp;origin=FX010132103#ai:MC900194022|mt:1| </a:t>
            </a:r>
          </a:p>
        </p:txBody>
      </p:sp>
    </p:spTree>
    <p:extLst>
      <p:ext uri="{BB962C8B-B14F-4D97-AF65-F5344CB8AC3E}">
        <p14:creationId xmlns:p14="http://schemas.microsoft.com/office/powerpoint/2010/main" val="35659177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Vlastní 7">
      <a:dk1>
        <a:sysClr val="windowText" lastClr="000000"/>
      </a:dk1>
      <a:lt1>
        <a:sysClr val="window" lastClr="FFFFFF"/>
      </a:lt1>
      <a:dk2>
        <a:srgbClr val="D9F3AC"/>
      </a:dk2>
      <a:lt2>
        <a:srgbClr val="E6F7C8"/>
      </a:lt2>
      <a:accent1>
        <a:srgbClr val="D9F3AC"/>
      </a:accent1>
      <a:accent2>
        <a:srgbClr val="D9F3AC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pring">
  <a:themeElements>
    <a:clrScheme name="Vlastní 7">
      <a:dk1>
        <a:sysClr val="windowText" lastClr="000000"/>
      </a:dk1>
      <a:lt1>
        <a:sysClr val="window" lastClr="FFFFFF"/>
      </a:lt1>
      <a:dk2>
        <a:srgbClr val="D9F3AC"/>
      </a:dk2>
      <a:lt2>
        <a:srgbClr val="E6F7C8"/>
      </a:lt2>
      <a:accent1>
        <a:srgbClr val="D9F3AC"/>
      </a:accent1>
      <a:accent2>
        <a:srgbClr val="D9F3AC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Spring">
  <a:themeElements>
    <a:clrScheme name="Vlastní 7">
      <a:dk1>
        <a:sysClr val="windowText" lastClr="000000"/>
      </a:dk1>
      <a:lt1>
        <a:sysClr val="window" lastClr="FFFFFF"/>
      </a:lt1>
      <a:dk2>
        <a:srgbClr val="D9F3AC"/>
      </a:dk2>
      <a:lt2>
        <a:srgbClr val="E6F7C8"/>
      </a:lt2>
      <a:accent1>
        <a:srgbClr val="D9F3AC"/>
      </a:accent1>
      <a:accent2>
        <a:srgbClr val="D9F3AC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152</TotalTime>
  <Words>233</Words>
  <Application>Microsoft Office PowerPoint</Application>
  <PresentationFormat>Předvádění na obrazovce (4:3)</PresentationFormat>
  <Paragraphs>41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Spring</vt:lpstr>
      <vt:lpstr>1_Spring</vt:lpstr>
      <vt:lpstr>2_Spring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jakubca</cp:lastModifiedBy>
  <cp:revision>41</cp:revision>
  <dcterms:created xsi:type="dcterms:W3CDTF">2012-02-11T09:32:08Z</dcterms:created>
  <dcterms:modified xsi:type="dcterms:W3CDTF">2012-03-07T15:48:34Z</dcterms:modified>
</cp:coreProperties>
</file>