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2" r:id="rId16"/>
    <p:sldId id="257" r:id="rId17"/>
    <p:sldId id="268" r:id="rId18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28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B1AD-9711-4374-B1A9-D3A553DAB137}" type="datetimeFigureOut">
              <a:rPr lang="cs-CZ" smtClean="0"/>
              <a:t>19.4.2014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8537-A13D-480B-96CC-62A00973F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6863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B1AD-9711-4374-B1A9-D3A553DAB137}" type="datetimeFigureOut">
              <a:rPr lang="cs-CZ" smtClean="0"/>
              <a:t>19.4.2014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8537-A13D-480B-96CC-62A00973F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243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B1AD-9711-4374-B1A9-D3A553DAB137}" type="datetimeFigureOut">
              <a:rPr lang="cs-CZ" smtClean="0"/>
              <a:t>19.4.2014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8537-A13D-480B-96CC-62A00973F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061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B1AD-9711-4374-B1A9-D3A553DAB137}" type="datetimeFigureOut">
              <a:rPr lang="cs-CZ" smtClean="0"/>
              <a:t>19.4.2014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8537-A13D-480B-96CC-62A00973F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883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B1AD-9711-4374-B1A9-D3A553DAB137}" type="datetimeFigureOut">
              <a:rPr lang="cs-CZ" smtClean="0"/>
              <a:t>19.4.2014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8537-A13D-480B-96CC-62A00973F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907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B1AD-9711-4374-B1A9-D3A553DAB137}" type="datetimeFigureOut">
              <a:rPr lang="cs-CZ" smtClean="0"/>
              <a:t>19.4.2014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8537-A13D-480B-96CC-62A00973F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829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B1AD-9711-4374-B1A9-D3A553DAB137}" type="datetimeFigureOut">
              <a:rPr lang="cs-CZ" smtClean="0"/>
              <a:t>19.4.2014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8537-A13D-480B-96CC-62A00973F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0276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B1AD-9711-4374-B1A9-D3A553DAB137}" type="datetimeFigureOut">
              <a:rPr lang="cs-CZ" smtClean="0"/>
              <a:t>19.4.2014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8537-A13D-480B-96CC-62A00973F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7752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B1AD-9711-4374-B1A9-D3A553DAB137}" type="datetimeFigureOut">
              <a:rPr lang="cs-CZ" smtClean="0"/>
              <a:t>19.4.2014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8537-A13D-480B-96CC-62A00973F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88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B1AD-9711-4374-B1A9-D3A553DAB137}" type="datetimeFigureOut">
              <a:rPr lang="cs-CZ" smtClean="0"/>
              <a:t>19.4.2014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8537-A13D-480B-96CC-62A00973F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05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B1AD-9711-4374-B1A9-D3A553DAB137}" type="datetimeFigureOut">
              <a:rPr lang="cs-CZ" smtClean="0"/>
              <a:t>19.4.2014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D8537-A13D-480B-96CC-62A00973F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166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B1AD-9711-4374-B1A9-D3A553DAB137}" type="datetimeFigureOut">
              <a:rPr lang="cs-CZ" smtClean="0"/>
              <a:t>19.4.2014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D8537-A13D-480B-96CC-62A00973FD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434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ommons.wikimedia.org/wiki/File:Charles_IV-John_Ocko_votive_picture-fragment.jpg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harles_IV-John_Ocko_votive_picture-fragment.jpg" TargetMode="External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wiki.rvp.cz/@api/deki/files/18563/=Obrysov%c3%83%c2%a1_mapa_%c3%84%c2%8cR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4/4b/Karel_Gott_FFM13.jpg" TargetMode="External"/><Relationship Id="rId11" Type="http://schemas.openxmlformats.org/officeDocument/2006/relationships/image" Target="../media/image9.jpeg"/><Relationship Id="rId5" Type="http://schemas.openxmlformats.org/officeDocument/2006/relationships/image" Target="../media/image7.jpeg"/><Relationship Id="rId10" Type="http://schemas.openxmlformats.org/officeDocument/2006/relationships/hyperlink" Target="http://commons.wikimedia.org/wiki/File:Albert_Einstein_Head.jpg" TargetMode="External"/><Relationship Id="rId4" Type="http://schemas.openxmlformats.org/officeDocument/2006/relationships/hyperlink" Target="http://upload.wikimedia.org/wikipedia/commons/9/9f/Donkeys_(6).jpg" TargetMode="External"/><Relationship Id="rId9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hyperlink" Target="http://commons.wikimedia.org/wiki/File:Charles_IV-John_Ocko_votive_picture-fragment.jpg" TargetMode="Externa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pa-sveta.info/images/big_svet_mapa.jpg" TargetMode="Externa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5052"/>
            <a:ext cx="9144000" cy="5158552"/>
          </a:xfrm>
          <a:prstGeom prst="rect">
            <a:avLst/>
          </a:prstGeom>
          <a:solidFill>
            <a:srgbClr val="FF9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122168" y="189035"/>
            <a:ext cx="8883709" cy="1531420"/>
            <a:chOff x="-92650" y="483518"/>
            <a:chExt cx="8883709" cy="1531420"/>
          </a:xfrm>
        </p:grpSpPr>
        <p:pic>
          <p:nvPicPr>
            <p:cNvPr id="9" name="Obrázek 8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0" name="Obrázek 33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Obrázek 33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aphicFrame>
        <p:nvGraphicFramePr>
          <p:cNvPr id="13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56176956"/>
              </p:ext>
            </p:extLst>
          </p:nvPr>
        </p:nvGraphicFramePr>
        <p:xfrm>
          <a:off x="636274" y="1791267"/>
          <a:ext cx="7871451" cy="3288136"/>
        </p:xfrm>
        <a:graphic>
          <a:graphicData uri="http://schemas.openxmlformats.org/drawingml/2006/table">
            <a:tbl>
              <a:tblPr/>
              <a:tblGrid>
                <a:gridCol w="2006713"/>
                <a:gridCol w="5864738"/>
              </a:tblGrid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97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Dějepis (klíčová aktivita III/2)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Chyby, omyly a neúspěchy vlády Karla IV.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973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012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je doplňujícím učivem následujícím až po tradičním probrání látky (nutnost 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předporozumění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). V 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žádném případě 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nechce 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znevážit dobu vlády Karla IV. díky „originalitě za každou cenu.“ Žáci si však při ní mají v 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odlehčeném i vážném 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tónu výuky uvědomit, že bez výjimky ke každému období českých dějin je nutno přistupovat objektivně a kritickým badatelským pohledem. 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987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19. 1. 2013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9143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5052"/>
            <a:ext cx="9144000" cy="5158552"/>
          </a:xfrm>
          <a:prstGeom prst="rect">
            <a:avLst/>
          </a:prstGeom>
          <a:solidFill>
            <a:srgbClr val="FF9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65820" y="843558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CHYBY, OMYLY A NEÚSPĚCHY VLÁDY KARLA IV.</a:t>
            </a:r>
            <a:endParaRPr lang="cs-CZ" dirty="0"/>
          </a:p>
        </p:txBody>
      </p:sp>
      <p:pic>
        <p:nvPicPr>
          <p:cNvPr id="1026" name="Picture 2" descr="brýle,Cybart,idealisté,karikatury,metafory,optimismus,optimisté,růžové brý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995686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6300192" y="4353338"/>
            <a:ext cx="2592288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17584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5052"/>
            <a:ext cx="9144000" cy="5158552"/>
          </a:xfrm>
          <a:prstGeom prst="rect">
            <a:avLst/>
          </a:prstGeom>
          <a:solidFill>
            <a:srgbClr val="FF9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971600" y="699542"/>
            <a:ext cx="7344816" cy="108012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002060"/>
                </a:solidFill>
              </a:rPr>
              <a:t>Autor prezentace prohlašuje, </a:t>
            </a:r>
            <a:r>
              <a:rPr lang="cs-CZ" b="1" u="sng" dirty="0" smtClean="0">
                <a:solidFill>
                  <a:srgbClr val="002060"/>
                </a:solidFill>
              </a:rPr>
              <a:t>že má Karla IV. rád.</a:t>
            </a:r>
            <a:r>
              <a:rPr lang="cs-CZ" dirty="0" smtClean="0">
                <a:solidFill>
                  <a:srgbClr val="002060"/>
                </a:solidFill>
              </a:rPr>
              <a:t> Velmi ho ctí jako, podle jeho názoru, největšího panovníka našich dějin a váží si tak úspěchů, kterých dosáhl.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985245" y="2139702"/>
            <a:ext cx="7344816" cy="108012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002060"/>
                </a:solidFill>
              </a:rPr>
              <a:t>Protože však považuje za zbytečné chválit zboží, jež se chválí samo (snad to není nevhodný příměr?), vydává se nyní na pátrání po Karlových chybách, omylech a neúspěších.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985245" y="3507854"/>
            <a:ext cx="7344816" cy="108012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002060"/>
                </a:solidFill>
              </a:rPr>
              <a:t>Jímá ho však obava, že toto pátrání bude jeho chyba, omyl a neúspěch… 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3023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5052"/>
            <a:ext cx="9144000" cy="5158552"/>
          </a:xfrm>
          <a:prstGeom prst="rect">
            <a:avLst/>
          </a:prstGeom>
          <a:solidFill>
            <a:srgbClr val="FF9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918118" y="1059582"/>
            <a:ext cx="7344816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Slide</a:t>
            </a: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pro ty, kteří k nám odněkud spadli či propadli…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-144524" y="-21073"/>
            <a:ext cx="9433048" cy="1102519"/>
          </a:xfrm>
        </p:spPr>
        <p:txBody>
          <a:bodyPr>
            <a:noAutofit/>
          </a:bodyPr>
          <a:lstStyle/>
          <a:p>
            <a:r>
              <a:rPr lang="cs-CZ" sz="3800" dirty="0" smtClean="0"/>
              <a:t>CHYBY, OMYLY A NEÚSPĚCHY VLÁDY KARLA IV.</a:t>
            </a:r>
            <a:br>
              <a:rPr lang="cs-CZ" sz="3800" dirty="0" smtClean="0"/>
            </a:br>
            <a:r>
              <a:rPr lang="cs-CZ" sz="3800" dirty="0" smtClean="0">
                <a:solidFill>
                  <a:srgbClr val="002060"/>
                </a:solidFill>
              </a:rPr>
              <a:t>KDO JE KAREL IV.?</a:t>
            </a:r>
            <a:endParaRPr lang="cs-CZ" sz="3800" dirty="0">
              <a:solidFill>
                <a:srgbClr val="00206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67544" y="2248585"/>
            <a:ext cx="28083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pic>
        <p:nvPicPr>
          <p:cNvPr id="6" name="Picture 2" descr="http://upload.wikimedia.org/wikipedia/commons/thumb/1/16/Charles_IV-John_Ocko_votive_picture-fragment.jpg/200px-Charles_IV-John_Ocko_votive_picture-fragment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387" r="2325" b="2026"/>
          <a:stretch/>
        </p:blipFill>
        <p:spPr bwMode="auto">
          <a:xfrm>
            <a:off x="6709127" y="1635646"/>
            <a:ext cx="2240557" cy="3032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odnadpis 2"/>
          <p:cNvSpPr>
            <a:spLocks noGrp="1"/>
          </p:cNvSpPr>
          <p:nvPr>
            <p:ph type="subTitle" idx="1"/>
          </p:nvPr>
        </p:nvSpPr>
        <p:spPr>
          <a:xfrm>
            <a:off x="179512" y="1563638"/>
            <a:ext cx="6444208" cy="3069224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400" dirty="0" smtClean="0">
                <a:solidFill>
                  <a:schemeClr val="tx1"/>
                </a:solidFill>
              </a:rPr>
              <a:t>král český, císař římský (Svatá říše římská) z rodu Lucemburků žijící v letech </a:t>
            </a:r>
            <a:r>
              <a:rPr lang="cs-CZ" sz="1400" dirty="0" smtClean="0">
                <a:solidFill>
                  <a:schemeClr val="tx1"/>
                </a:solidFill>
              </a:rPr>
              <a:t>             1316 </a:t>
            </a:r>
            <a:r>
              <a:rPr lang="cs-CZ" sz="1400" dirty="0" smtClean="0">
                <a:solidFill>
                  <a:schemeClr val="tx1"/>
                </a:solidFill>
              </a:rPr>
              <a:t>– 1378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400" dirty="0" smtClean="0">
                <a:solidFill>
                  <a:schemeClr val="tx1"/>
                </a:solidFill>
              </a:rPr>
              <a:t>syn Elišky Přemyslovny a Jana Lucemburského 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400" dirty="0">
                <a:solidFill>
                  <a:schemeClr val="tx1"/>
                </a:solidFill>
              </a:rPr>
              <a:t>v</a:t>
            </a:r>
            <a:r>
              <a:rPr lang="cs-CZ" sz="1400" dirty="0" smtClean="0">
                <a:solidFill>
                  <a:schemeClr val="tx1"/>
                </a:solidFill>
              </a:rPr>
              <a:t>e své době byl bezesporu </a:t>
            </a:r>
            <a:r>
              <a:rPr lang="cs-CZ" sz="1400" dirty="0" smtClean="0">
                <a:solidFill>
                  <a:schemeClr val="bg1"/>
                </a:solidFill>
              </a:rPr>
              <a:t>nejvýznamnějším panovníkem Evropy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400" dirty="0" smtClean="0">
                <a:solidFill>
                  <a:schemeClr val="tx1"/>
                </a:solidFill>
              </a:rPr>
              <a:t>Češi ho velebí především za: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400" dirty="0" smtClean="0">
                <a:solidFill>
                  <a:schemeClr val="bg1"/>
                </a:solidFill>
              </a:rPr>
              <a:t>založení pražské univerzity roku 1348 </a:t>
            </a:r>
            <a:r>
              <a:rPr lang="cs-CZ" sz="1400" dirty="0" smtClean="0">
                <a:solidFill>
                  <a:schemeClr val="tx1"/>
                </a:solidFill>
              </a:rPr>
              <a:t>– nejstarší ve střední Evropě, tehdy velmi prestižní , co dnes</a:t>
            </a:r>
            <a:r>
              <a:rPr lang="cs-CZ" sz="1400" dirty="0" smtClean="0">
                <a:solidFill>
                  <a:schemeClr val="tx1"/>
                </a:solidFill>
              </a:rPr>
              <a:t>???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400" dirty="0">
                <a:solidFill>
                  <a:schemeClr val="bg1"/>
                </a:solidFill>
              </a:rPr>
              <a:t>s</a:t>
            </a:r>
            <a:r>
              <a:rPr lang="cs-CZ" sz="1400" dirty="0" smtClean="0">
                <a:solidFill>
                  <a:schemeClr val="bg1"/>
                </a:solidFill>
              </a:rPr>
              <a:t>tavbu Karlštejna </a:t>
            </a:r>
            <a:r>
              <a:rPr lang="cs-CZ" sz="1400" dirty="0" smtClean="0">
                <a:solidFill>
                  <a:schemeClr val="tx1"/>
                </a:solidFill>
              </a:rPr>
              <a:t>– asi nejpopulárnějšího českého hradu, který však  po záchranné přestavbě v období romantismu vypadá úplně jinak než za císaře Karla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400" dirty="0" smtClean="0">
                <a:solidFill>
                  <a:schemeClr val="bg1"/>
                </a:solidFill>
              </a:rPr>
              <a:t>výstavbu Karlova mostu - </a:t>
            </a:r>
            <a:r>
              <a:rPr lang="cs-CZ" sz="1400" dirty="0" smtClean="0">
                <a:solidFill>
                  <a:schemeClr val="tx1"/>
                </a:solidFill>
              </a:rPr>
              <a:t>tu sice započal, žádná vejce </a:t>
            </a:r>
            <a:r>
              <a:rPr lang="cs-CZ" sz="1400" dirty="0" smtClean="0">
                <a:solidFill>
                  <a:schemeClr val="tx1"/>
                </a:solidFill>
              </a:rPr>
              <a:t>však při </a:t>
            </a:r>
            <a:r>
              <a:rPr lang="cs-CZ" sz="1400" dirty="0" smtClean="0">
                <a:solidFill>
                  <a:schemeClr val="tx1"/>
                </a:solidFill>
              </a:rPr>
              <a:t>tom nepoužil, dokončení stavby se nedožil a v žádném případě ho neosadil sochami (to se stalo až v 17. století)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400" dirty="0" smtClean="0">
                <a:solidFill>
                  <a:schemeClr val="tx1"/>
                </a:solidFill>
              </a:rPr>
              <a:t>Karel IV. se stal </a:t>
            </a:r>
            <a:r>
              <a:rPr lang="cs-CZ" sz="1400" dirty="0" smtClean="0">
                <a:solidFill>
                  <a:schemeClr val="bg1"/>
                </a:solidFill>
              </a:rPr>
              <a:t>suverénním vítězem televizní ankety o největšího Čecha</a:t>
            </a:r>
            <a:r>
              <a:rPr lang="cs-CZ" sz="1800" dirty="0" smtClean="0">
                <a:solidFill>
                  <a:schemeClr val="bg1"/>
                </a:solidFill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830106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8" grpId="0" build="p" bldLvl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5052"/>
            <a:ext cx="9144000" cy="5158552"/>
          </a:xfrm>
          <a:prstGeom prst="rect">
            <a:avLst/>
          </a:prstGeom>
          <a:solidFill>
            <a:srgbClr val="FF9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-144524" y="-21073"/>
            <a:ext cx="9433048" cy="1102519"/>
          </a:xfrm>
        </p:spPr>
        <p:txBody>
          <a:bodyPr>
            <a:noAutofit/>
          </a:bodyPr>
          <a:lstStyle/>
          <a:p>
            <a:r>
              <a:rPr lang="cs-CZ" sz="3800" dirty="0" smtClean="0"/>
              <a:t>CHYBY, OMYLY A NEÚSPĚCHY VLÁDY KARLA IV.</a:t>
            </a:r>
            <a:br>
              <a:rPr lang="cs-CZ" sz="3800" dirty="0" smtClean="0"/>
            </a:br>
            <a:r>
              <a:rPr lang="cs-CZ" sz="3800" dirty="0" smtClean="0">
                <a:solidFill>
                  <a:srgbClr val="002060"/>
                </a:solidFill>
              </a:rPr>
              <a:t>KAREL – NEJVĚTŠÍ ČECH</a:t>
            </a:r>
            <a:endParaRPr lang="cs-CZ" sz="3800" dirty="0">
              <a:solidFill>
                <a:srgbClr val="00206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67544" y="2248585"/>
            <a:ext cx="28083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7524" y="1268080"/>
            <a:ext cx="1584176" cy="1148610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Karel je největší Čech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1" name="Picture 2" descr="Obrysová mapa ČR.jpg">
            <a:hlinkClick r:id="rId2" tooltip="/@api/deki/files/18563/=ObrysovÃ¡ mapa ÄŒR.jpg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69307"/>
            <a:ext cx="4865033" cy="3051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ile:Donkeys (6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260" y="2445723"/>
            <a:ext cx="2214970" cy="1661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File:Karel Gott FFM13.jpg">
            <a:hlinkClick r:id="rId6"/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94" r="7803" b="39762"/>
          <a:stretch/>
        </p:blipFill>
        <p:spPr bwMode="auto">
          <a:xfrm>
            <a:off x="2859460" y="1523932"/>
            <a:ext cx="1728497" cy="1785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6" name="Přímá spojnice se šipkou 15"/>
          <p:cNvCxnSpPr/>
          <p:nvPr/>
        </p:nvCxnSpPr>
        <p:spPr>
          <a:xfrm>
            <a:off x="1871700" y="1851670"/>
            <a:ext cx="987760" cy="594053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Skupina 16"/>
          <p:cNvGrpSpPr/>
          <p:nvPr/>
        </p:nvGrpSpPr>
        <p:grpSpPr>
          <a:xfrm>
            <a:off x="269335" y="1186900"/>
            <a:ext cx="4318622" cy="2416308"/>
            <a:chOff x="269335" y="1186900"/>
            <a:chExt cx="4318622" cy="2416308"/>
          </a:xfrm>
        </p:grpSpPr>
        <p:pic>
          <p:nvPicPr>
            <p:cNvPr id="14" name="Picture 2" descr="http://upload.wikimedia.org/wikipedia/commons/thumb/1/16/Charles_IV-John_Ocko_votive_picture-fragment.jpg/200px-Charles_IV-John_Ocko_votive_picture-fragment.jpg">
              <a:hlinkClick r:id="rId8"/>
            </p:cNvPr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4387" r="2325" b="2026"/>
            <a:stretch/>
          </p:blipFill>
          <p:spPr bwMode="auto">
            <a:xfrm>
              <a:off x="2770110" y="1186900"/>
              <a:ext cx="1817847" cy="24163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Podnadpis 2"/>
            <p:cNvSpPr txBox="1">
              <a:spLocks/>
            </p:cNvSpPr>
            <p:nvPr/>
          </p:nvSpPr>
          <p:spPr>
            <a:xfrm>
              <a:off x="269335" y="1252426"/>
              <a:ext cx="1584176" cy="114861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txBody>
            <a:bodyPr vert="horz" lIns="91440" tIns="45720" rIns="91440" bIns="45720" rtlCol="0">
              <a:normAutofit fontScale="62500" lnSpcReduction="20000"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cs-CZ" dirty="0" smtClean="0">
                <a:solidFill>
                  <a:schemeClr val="tx1"/>
                </a:solidFill>
              </a:endParaRPr>
            </a:p>
            <a:p>
              <a:r>
                <a:rPr lang="cs-CZ" dirty="0" smtClean="0">
                  <a:solidFill>
                    <a:schemeClr val="tx1"/>
                  </a:solidFill>
                </a:rPr>
                <a:t>Tento Karel je největší Čech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cxnSp>
          <p:nvCxnSpPr>
            <p:cNvPr id="19" name="Přímá spojnice se šipkou 18"/>
            <p:cNvCxnSpPr/>
            <p:nvPr/>
          </p:nvCxnSpPr>
          <p:spPr>
            <a:xfrm>
              <a:off x="1871700" y="1856607"/>
              <a:ext cx="987760" cy="594053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>
            <a:off x="6915230" y="2617917"/>
            <a:ext cx="2121266" cy="1148610"/>
            <a:chOff x="6915230" y="2617917"/>
            <a:chExt cx="2121266" cy="1148610"/>
          </a:xfrm>
        </p:grpSpPr>
        <p:sp>
          <p:nvSpPr>
            <p:cNvPr id="21" name="Podnadpis 2"/>
            <p:cNvSpPr txBox="1">
              <a:spLocks/>
            </p:cNvSpPr>
            <p:nvPr/>
          </p:nvSpPr>
          <p:spPr>
            <a:xfrm>
              <a:off x="7452320" y="2617917"/>
              <a:ext cx="1584176" cy="1148610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txBody>
            <a:bodyPr vert="horz" lIns="91440" tIns="45720" rIns="91440" bIns="45720" rtlCol="0">
              <a:normAutofit fontScale="47500" lnSpcReduction="20000"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cs-CZ" dirty="0" smtClean="0">
                <a:solidFill>
                  <a:schemeClr val="tx1"/>
                </a:solidFill>
              </a:endParaRPr>
            </a:p>
            <a:p>
              <a:r>
                <a:rPr lang="cs-CZ" dirty="0" smtClean="0">
                  <a:solidFill>
                    <a:schemeClr val="tx1"/>
                  </a:solidFill>
                </a:rPr>
                <a:t>Čeští obyvatelé s rodinným miláčkem v pozadí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cxnSp>
          <p:nvCxnSpPr>
            <p:cNvPr id="22" name="Přímá spojnice se šipkou 21"/>
            <p:cNvCxnSpPr/>
            <p:nvPr/>
          </p:nvCxnSpPr>
          <p:spPr>
            <a:xfrm flipH="1">
              <a:off x="6915230" y="3222098"/>
              <a:ext cx="555380" cy="27119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Skupina 27"/>
          <p:cNvGrpSpPr/>
          <p:nvPr/>
        </p:nvGrpSpPr>
        <p:grpSpPr>
          <a:xfrm>
            <a:off x="4700260" y="2420794"/>
            <a:ext cx="4336236" cy="1673700"/>
            <a:chOff x="4700260" y="2433251"/>
            <a:chExt cx="4336236" cy="1673700"/>
          </a:xfrm>
        </p:grpSpPr>
        <p:sp>
          <p:nvSpPr>
            <p:cNvPr id="25" name="Obdélník 24"/>
            <p:cNvSpPr/>
            <p:nvPr/>
          </p:nvSpPr>
          <p:spPr>
            <a:xfrm>
              <a:off x="4700260" y="2433251"/>
              <a:ext cx="2214970" cy="1673700"/>
            </a:xfrm>
            <a:prstGeom prst="rect">
              <a:avLst/>
            </a:prstGeom>
            <a:gradFill>
              <a:gsLst>
                <a:gs pos="0">
                  <a:schemeClr val="bg1">
                    <a:lumMod val="5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6" name="Skupina 25"/>
            <p:cNvGrpSpPr/>
            <p:nvPr/>
          </p:nvGrpSpPr>
          <p:grpSpPr>
            <a:xfrm>
              <a:off x="4899504" y="3276337"/>
              <a:ext cx="1816479" cy="798098"/>
              <a:chOff x="408627" y="3191284"/>
              <a:chExt cx="2782130" cy="1222371"/>
            </a:xfrm>
          </p:grpSpPr>
          <p:pic>
            <p:nvPicPr>
              <p:cNvPr id="1028" name="Picture 4" descr="Albert Einstein">
                <a:hlinkClick r:id="rId10"/>
              </p:cNvPr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08627" y="3191284"/>
                <a:ext cx="923013" cy="120196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9" name="Picture 4" descr="Albert Einstein">
                <a:hlinkClick r:id="rId10"/>
              </p:cNvPr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1640" y="3194640"/>
                <a:ext cx="936104" cy="121901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0" name="Picture 4" descr="Albert Einstein">
                <a:hlinkClick r:id="rId10"/>
              </p:cNvPr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267744" y="3191284"/>
                <a:ext cx="923013" cy="120196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34" name="Skupina 33"/>
            <p:cNvGrpSpPr/>
            <p:nvPr/>
          </p:nvGrpSpPr>
          <p:grpSpPr>
            <a:xfrm>
              <a:off x="4899505" y="2478239"/>
              <a:ext cx="1816479" cy="798098"/>
              <a:chOff x="408627" y="3191284"/>
              <a:chExt cx="2782130" cy="1222371"/>
            </a:xfrm>
          </p:grpSpPr>
          <p:pic>
            <p:nvPicPr>
              <p:cNvPr id="35" name="Picture 4" descr="Albert Einstein">
                <a:hlinkClick r:id="rId10"/>
              </p:cNvPr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08627" y="3191284"/>
                <a:ext cx="923013" cy="120196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6" name="Picture 4" descr="Albert Einstein">
                <a:hlinkClick r:id="rId10"/>
              </p:cNvPr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31640" y="3194640"/>
                <a:ext cx="936104" cy="121901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7" name="Picture 4" descr="Albert Einstein">
                <a:hlinkClick r:id="rId10"/>
              </p:cNvPr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267744" y="3191284"/>
                <a:ext cx="923013" cy="120196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38" name="Skupina 37"/>
            <p:cNvGrpSpPr/>
            <p:nvPr/>
          </p:nvGrpSpPr>
          <p:grpSpPr>
            <a:xfrm>
              <a:off x="6915230" y="2617917"/>
              <a:ext cx="2121266" cy="1148610"/>
              <a:chOff x="6915230" y="2617917"/>
              <a:chExt cx="2121266" cy="1148610"/>
            </a:xfrm>
          </p:grpSpPr>
          <p:sp>
            <p:nvSpPr>
              <p:cNvPr id="39" name="Podnadpis 2"/>
              <p:cNvSpPr txBox="1">
                <a:spLocks/>
              </p:cNvSpPr>
              <p:nvPr/>
            </p:nvSpPr>
            <p:spPr>
              <a:xfrm>
                <a:off x="7452320" y="2617917"/>
                <a:ext cx="1584176" cy="1148610"/>
              </a:xfrm>
              <a:prstGeom prst="rect">
                <a:avLst/>
              </a:prstGeom>
              <a:solidFill>
                <a:schemeClr val="bg1"/>
              </a:solidFill>
              <a:ln w="28575">
                <a:solidFill>
                  <a:schemeClr val="tx1"/>
                </a:solidFill>
              </a:ln>
            </p:spPr>
            <p:txBody>
              <a:bodyPr vert="horz" lIns="91440" tIns="45720" rIns="91440" bIns="45720" rtlCol="0">
                <a:normAutofit fontScale="85000" lnSpcReduction="20000"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anose="020B0604020202020204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dirty="0" smtClean="0">
                    <a:solidFill>
                      <a:schemeClr val="tx1"/>
                    </a:solidFill>
                  </a:rPr>
                  <a:t>Toto jsou čeští obyvatelé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40" name="Přímá spojnice se šipkou 39"/>
              <p:cNvCxnSpPr/>
              <p:nvPr/>
            </p:nvCxnSpPr>
            <p:spPr>
              <a:xfrm flipH="1">
                <a:off x="6915230" y="3222098"/>
                <a:ext cx="555380" cy="27119"/>
              </a:xfrm>
              <a:prstGeom prst="straightConnector1">
                <a:avLst/>
              </a:prstGeom>
              <a:ln w="31750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969017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5052"/>
            <a:ext cx="9144000" cy="515855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899592" y="807554"/>
            <a:ext cx="7344816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CHYBY V ŘÍŠSKÉ POLITICE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-144524" y="195486"/>
            <a:ext cx="9433048" cy="576064"/>
          </a:xfrm>
        </p:spPr>
        <p:txBody>
          <a:bodyPr>
            <a:noAutofit/>
          </a:bodyPr>
          <a:lstStyle/>
          <a:p>
            <a:r>
              <a:rPr lang="cs-CZ" sz="3800" dirty="0" smtClean="0">
                <a:solidFill>
                  <a:schemeClr val="bg1"/>
                </a:solidFill>
              </a:rPr>
              <a:t>CHYBY, OMYLY A NEÚSPĚCHY VLÁDY KARLA IV</a:t>
            </a:r>
            <a:r>
              <a:rPr lang="cs-CZ" sz="3800" dirty="0" smtClean="0">
                <a:solidFill>
                  <a:schemeClr val="bg1"/>
                </a:solidFill>
              </a:rPr>
              <a:t>.</a:t>
            </a:r>
            <a:endParaRPr lang="cs-CZ" sz="3800" dirty="0">
              <a:solidFill>
                <a:schemeClr val="bg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67544" y="2248585"/>
            <a:ext cx="28083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8" name="Podnadpis 2"/>
          <p:cNvSpPr>
            <a:spLocks noGrp="1"/>
          </p:cNvSpPr>
          <p:nvPr>
            <p:ph type="subTitle" idx="1"/>
          </p:nvPr>
        </p:nvSpPr>
        <p:spPr>
          <a:xfrm>
            <a:off x="179512" y="1311610"/>
            <a:ext cx="8496944" cy="3069224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600" dirty="0" smtClean="0">
                <a:solidFill>
                  <a:schemeClr val="tx1"/>
                </a:solidFill>
              </a:rPr>
              <a:t>Karel </a:t>
            </a:r>
            <a:r>
              <a:rPr lang="cs-CZ" sz="1600" dirty="0" smtClean="0">
                <a:solidFill>
                  <a:schemeClr val="tx1"/>
                </a:solidFill>
              </a:rPr>
              <a:t>IV</a:t>
            </a:r>
            <a:r>
              <a:rPr lang="cs-CZ" sz="1600" dirty="0" smtClean="0">
                <a:solidFill>
                  <a:schemeClr val="tx1"/>
                </a:solidFill>
              </a:rPr>
              <a:t>. jako král a později císař Svaté říše římské </a:t>
            </a:r>
            <a:r>
              <a:rPr lang="cs-CZ" sz="1600" dirty="0" smtClean="0">
                <a:solidFill>
                  <a:schemeClr val="bg1"/>
                </a:solidFill>
              </a:rPr>
              <a:t>přesunul těžiště její politiky do Českých zemí</a:t>
            </a:r>
            <a:r>
              <a:rPr lang="cs-CZ" sz="1600" dirty="0" smtClean="0">
                <a:solidFill>
                  <a:schemeClr val="tx1"/>
                </a:solidFill>
              </a:rPr>
              <a:t>  - ty se tak staly centrem celého útvaru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600" dirty="0" smtClean="0">
                <a:solidFill>
                  <a:schemeClr val="tx1"/>
                </a:solidFill>
              </a:rPr>
              <a:t>t</a:t>
            </a:r>
            <a:r>
              <a:rPr lang="cs-CZ" sz="1600" dirty="0" smtClean="0">
                <a:solidFill>
                  <a:schemeClr val="tx1"/>
                </a:solidFill>
              </a:rPr>
              <a:t>ento fakt neslo nelibě mnoho německých měst, traduje se výrok, že </a:t>
            </a:r>
            <a:r>
              <a:rPr lang="cs-CZ" sz="1600" dirty="0" smtClean="0">
                <a:solidFill>
                  <a:schemeClr val="bg1"/>
                </a:solidFill>
              </a:rPr>
              <a:t>„Čechům byl Karel otcem, kdežto Němcům otčímem“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600" dirty="0" smtClean="0">
                <a:solidFill>
                  <a:schemeClr val="tx1"/>
                </a:solidFill>
              </a:rPr>
              <a:t>způsob jeho vlády tak bývá v </a:t>
            </a:r>
            <a:r>
              <a:rPr lang="cs-CZ" sz="1600" dirty="0">
                <a:solidFill>
                  <a:schemeClr val="tx1"/>
                </a:solidFill>
              </a:rPr>
              <a:t>N</a:t>
            </a:r>
            <a:r>
              <a:rPr lang="cs-CZ" sz="1600" dirty="0" smtClean="0">
                <a:solidFill>
                  <a:schemeClr val="tx1"/>
                </a:solidFill>
              </a:rPr>
              <a:t>ěmecku označován jako </a:t>
            </a:r>
            <a:r>
              <a:rPr lang="cs-CZ" sz="1600" dirty="0" err="1" smtClean="0">
                <a:solidFill>
                  <a:schemeClr val="bg1"/>
                </a:solidFill>
              </a:rPr>
              <a:t>Bohemocentrismus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tx1"/>
                </a:solidFill>
              </a:rPr>
              <a:t>(co asi tomuhle termínu říkají v Brně?</a:t>
            </a:r>
            <a:r>
              <a:rPr lang="cs-CZ" sz="1600" dirty="0" smtClean="0">
                <a:solidFill>
                  <a:schemeClr val="tx1"/>
                </a:solidFill>
                <a:sym typeface="Wingdings" panose="05000000000000000000" pitchFamily="2" charset="2"/>
              </a:rPr>
              <a:t>)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600" dirty="0">
                <a:solidFill>
                  <a:schemeClr val="bg1"/>
                </a:solidFill>
              </a:rPr>
              <a:t>p</a:t>
            </a:r>
            <a:r>
              <a:rPr lang="cs-CZ" sz="1600" dirty="0" smtClean="0">
                <a:solidFill>
                  <a:schemeClr val="bg1"/>
                </a:solidFill>
              </a:rPr>
              <a:t>ro zisk říšské císařské koruny </a:t>
            </a:r>
            <a:r>
              <a:rPr lang="cs-CZ" sz="1600" dirty="0" smtClean="0">
                <a:solidFill>
                  <a:schemeClr val="tx1"/>
                </a:solidFill>
              </a:rPr>
              <a:t>pak 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tx1"/>
                </a:solidFill>
              </a:rPr>
              <a:t>v boji se svými odpůrci </a:t>
            </a:r>
            <a:r>
              <a:rPr lang="cs-CZ" sz="1600" dirty="0" smtClean="0">
                <a:solidFill>
                  <a:schemeClr val="bg1"/>
                </a:solidFill>
              </a:rPr>
              <a:t>potřeboval mnoho peněz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00" dirty="0">
                <a:solidFill>
                  <a:schemeClr val="bg1"/>
                </a:solidFill>
              </a:rPr>
              <a:t>d</a:t>
            </a:r>
            <a:r>
              <a:rPr lang="cs-CZ" sz="1600" dirty="0" smtClean="0">
                <a:solidFill>
                  <a:schemeClr val="bg1"/>
                </a:solidFill>
              </a:rPr>
              <a:t>aňové  zatížení </a:t>
            </a:r>
            <a:r>
              <a:rPr lang="cs-CZ" sz="1600" dirty="0" smtClean="0">
                <a:solidFill>
                  <a:schemeClr val="tx1"/>
                </a:solidFill>
              </a:rPr>
              <a:t>obyvatel bylo </a:t>
            </a:r>
            <a:r>
              <a:rPr lang="cs-CZ" sz="1600" dirty="0" smtClean="0">
                <a:solidFill>
                  <a:schemeClr val="bg1"/>
                </a:solidFill>
              </a:rPr>
              <a:t>vcelku velké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00" dirty="0" smtClean="0">
                <a:solidFill>
                  <a:schemeClr val="tx1"/>
                </a:solidFill>
              </a:rPr>
              <a:t>Karel zcela běžně </a:t>
            </a:r>
            <a:r>
              <a:rPr lang="cs-CZ" sz="1600" dirty="0" smtClean="0">
                <a:solidFill>
                  <a:schemeClr val="bg1"/>
                </a:solidFill>
              </a:rPr>
              <a:t>zastavoval majetek německých židů , </a:t>
            </a:r>
            <a:r>
              <a:rPr lang="cs-CZ" sz="1600" dirty="0" smtClean="0">
                <a:solidFill>
                  <a:schemeClr val="tx1"/>
                </a:solidFill>
              </a:rPr>
              <a:t>čímž získával peníze od bohatých měšťanů – to bylo možné proto, že židé byli považováni za služebníky královské komory, jejichž majetek patří tedy králi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00" dirty="0">
                <a:solidFill>
                  <a:schemeClr val="tx1"/>
                </a:solidFill>
              </a:rPr>
              <a:t>t</a:t>
            </a:r>
            <a:r>
              <a:rPr lang="cs-CZ" sz="1600" dirty="0" smtClean="0">
                <a:solidFill>
                  <a:schemeClr val="tx1"/>
                </a:solidFill>
              </a:rPr>
              <a:t>akto získané peníze Karel často nevracel – když si pak měšťané přišli pro „svůj majetek“ židé raději své jmění zapálili, což mělo za důsledek </a:t>
            </a:r>
            <a:r>
              <a:rPr lang="cs-CZ" sz="1600" dirty="0" smtClean="0">
                <a:solidFill>
                  <a:schemeClr val="bg1"/>
                </a:solidFill>
              </a:rPr>
              <a:t>nenávist a pogromy vůči židům, jimž Karel velmi shovívavě přihlížel… </a:t>
            </a:r>
          </a:p>
        </p:txBody>
      </p:sp>
    </p:spTree>
    <p:extLst>
      <p:ext uri="{BB962C8B-B14F-4D97-AF65-F5344CB8AC3E}">
        <p14:creationId xmlns:p14="http://schemas.microsoft.com/office/powerpoint/2010/main" val="2017667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8" grpId="0" build="p" bldLvl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5052"/>
            <a:ext cx="9144000" cy="515855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899592" y="807554"/>
            <a:ext cx="7344816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CHYBY V ŘÍŠSKÉ POLITICE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-144524" y="195486"/>
            <a:ext cx="9433048" cy="576064"/>
          </a:xfrm>
        </p:spPr>
        <p:txBody>
          <a:bodyPr>
            <a:noAutofit/>
          </a:bodyPr>
          <a:lstStyle/>
          <a:p>
            <a:r>
              <a:rPr lang="cs-CZ" sz="3800" dirty="0" smtClean="0">
                <a:solidFill>
                  <a:schemeClr val="bg1"/>
                </a:solidFill>
              </a:rPr>
              <a:t>CHYBY, OMYLY A NEÚSPĚCHY VLÁDY KARLA IV</a:t>
            </a:r>
            <a:r>
              <a:rPr lang="cs-CZ" sz="3800" dirty="0" smtClean="0">
                <a:solidFill>
                  <a:schemeClr val="bg1"/>
                </a:solidFill>
              </a:rPr>
              <a:t>.</a:t>
            </a:r>
            <a:endParaRPr lang="cs-CZ" sz="3800" dirty="0">
              <a:solidFill>
                <a:schemeClr val="bg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67544" y="2248585"/>
            <a:ext cx="28083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8" name="Podnadpis 2"/>
          <p:cNvSpPr>
            <a:spLocks noGrp="1"/>
          </p:cNvSpPr>
          <p:nvPr>
            <p:ph type="subTitle" idx="1"/>
          </p:nvPr>
        </p:nvSpPr>
        <p:spPr>
          <a:xfrm>
            <a:off x="179512" y="1491630"/>
            <a:ext cx="8496944" cy="3069224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</a:rPr>
              <a:t>p</a:t>
            </a:r>
            <a:r>
              <a:rPr lang="cs-CZ" sz="2000" dirty="0" smtClean="0">
                <a:solidFill>
                  <a:schemeClr val="tx1"/>
                </a:solidFill>
              </a:rPr>
              <a:t>ro úplnost je nutno dodat, </a:t>
            </a:r>
            <a:r>
              <a:rPr lang="cs-CZ" sz="2000" dirty="0" smtClean="0">
                <a:solidFill>
                  <a:schemeClr val="bg1"/>
                </a:solidFill>
              </a:rPr>
              <a:t>že takovýto postoj vůči židům byl ve středověké Evropě zcela běžný </a:t>
            </a:r>
            <a:r>
              <a:rPr lang="cs-CZ" sz="2000" dirty="0" smtClean="0">
                <a:solidFill>
                  <a:schemeClr val="tx1"/>
                </a:solidFill>
              </a:rPr>
              <a:t>– přelom 14. a 15. století je bohužel nechvalně známý židovskými pogromy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Karel</a:t>
            </a:r>
            <a:r>
              <a:rPr lang="cs-CZ" sz="2000" dirty="0" smtClean="0">
                <a:solidFill>
                  <a:schemeClr val="tx1"/>
                </a:solidFill>
              </a:rPr>
              <a:t> byl svým myšlením typický představitel středověkého panovníka, </a:t>
            </a:r>
            <a:r>
              <a:rPr lang="cs-CZ" sz="2000" dirty="0" smtClean="0">
                <a:solidFill>
                  <a:schemeClr val="bg1"/>
                </a:solidFill>
              </a:rPr>
              <a:t>obvykle respektoval nepřekročitelné axiomy středověké společnosti</a:t>
            </a:r>
            <a:r>
              <a:rPr lang="cs-CZ" sz="2000" dirty="0" smtClean="0">
                <a:solidFill>
                  <a:schemeClr val="tx1"/>
                </a:solidFill>
              </a:rPr>
              <a:t> (což se negativně projevilo i v jiných jeho krocích) a </a:t>
            </a:r>
            <a:r>
              <a:rPr lang="cs-CZ" sz="2000" dirty="0" smtClean="0">
                <a:solidFill>
                  <a:schemeClr val="bg1"/>
                </a:solidFill>
              </a:rPr>
              <a:t>nespatřoval tedy zřejmě ve svém počínání vůči židům nic nesprávného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tx1"/>
                </a:solidFill>
              </a:rPr>
              <a:t>o</a:t>
            </a:r>
            <a:r>
              <a:rPr lang="cs-CZ" sz="2000" dirty="0" smtClean="0">
                <a:solidFill>
                  <a:schemeClr val="tx1"/>
                </a:solidFill>
              </a:rPr>
              <a:t>tázkou zůstává, zda je přechozí věta jeho obhajobou či výtkou…  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  <a:endParaRPr lang="cs-CZ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770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5052"/>
            <a:ext cx="9144000" cy="515855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899592" y="483518"/>
            <a:ext cx="7344816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CHYBY V ŘÍŠSKÉ POLITICE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-144524" y="-32303"/>
            <a:ext cx="9433048" cy="576064"/>
          </a:xfrm>
        </p:spPr>
        <p:txBody>
          <a:bodyPr>
            <a:noAutofit/>
          </a:bodyPr>
          <a:lstStyle/>
          <a:p>
            <a:r>
              <a:rPr lang="cs-CZ" sz="3800" dirty="0" smtClean="0">
                <a:solidFill>
                  <a:schemeClr val="bg1"/>
                </a:solidFill>
              </a:rPr>
              <a:t>CHYBY, OMYLY A NEÚSPĚCHY VLÁDY KARLA IV</a:t>
            </a:r>
            <a:r>
              <a:rPr lang="cs-CZ" sz="3800" dirty="0" smtClean="0">
                <a:solidFill>
                  <a:schemeClr val="bg1"/>
                </a:solidFill>
              </a:rPr>
              <a:t>.</a:t>
            </a:r>
            <a:endParaRPr lang="cs-CZ" sz="3800" dirty="0">
              <a:solidFill>
                <a:schemeClr val="bg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67544" y="2248585"/>
            <a:ext cx="28083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pic>
        <p:nvPicPr>
          <p:cNvPr id="1032" name="Picture 8" descr="http://www.szs-pi.cz/downloads/Studenti/zeměpis%20-%201.B/mapy/Evropa/slepá%20mapa%20Evropy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93" t="47422" r="53701" b="35318"/>
          <a:stretch/>
        </p:blipFill>
        <p:spPr bwMode="auto">
          <a:xfrm>
            <a:off x="2195736" y="1079513"/>
            <a:ext cx="4320479" cy="3986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hlapci,děti,lízátka,osoby,pamlsky,potraviny,sladkosti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57" r="12254"/>
          <a:stretch/>
        </p:blipFill>
        <p:spPr bwMode="auto">
          <a:xfrm>
            <a:off x="4975580" y="3723877"/>
            <a:ext cx="523263" cy="638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hlapci,kožené kalhoty,mladiství,muži,Němci,oděv,osoby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43" r="13410"/>
          <a:stretch/>
        </p:blipFill>
        <p:spPr bwMode="auto">
          <a:xfrm>
            <a:off x="2771800" y="3504693"/>
            <a:ext cx="671709" cy="1077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Zaoblený obdélník 13"/>
          <p:cNvSpPr/>
          <p:nvPr/>
        </p:nvSpPr>
        <p:spPr>
          <a:xfrm>
            <a:off x="3353293" y="1125047"/>
            <a:ext cx="2376264" cy="504056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LISTOPAD 1346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Volba říšského krále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3443510" y="3504693"/>
            <a:ext cx="696442" cy="1008113"/>
          </a:xfrm>
          <a:prstGeom prst="wedgeRoundRectCallout">
            <a:avLst>
              <a:gd name="adj1" fmla="val -76965"/>
              <a:gd name="adj2" fmla="val 3431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rgbClr val="002060"/>
                </a:solidFill>
              </a:rPr>
              <a:t>Tak prý budeme mít dalšího tatínka!</a:t>
            </a:r>
            <a:endParaRPr lang="cs-CZ" sz="1000" dirty="0">
              <a:solidFill>
                <a:srgbClr val="002060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3419952" y="1680377"/>
            <a:ext cx="1555628" cy="2868372"/>
            <a:chOff x="3419952" y="1680377"/>
            <a:chExt cx="1555628" cy="2868372"/>
          </a:xfrm>
        </p:grpSpPr>
        <p:pic>
          <p:nvPicPr>
            <p:cNvPr id="13" name="Picture 2" descr="http://upload.wikimedia.org/wikipedia/commons/thumb/1/16/Charles_IV-John_Ocko_votive_picture-fragment.jpg/200px-Charles_IV-John_Ocko_votive_picture-fragment.jpg">
              <a:hlinkClick r:id="rId5"/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4387" r="2325" b="2026"/>
            <a:stretch/>
          </p:blipFill>
          <p:spPr bwMode="auto">
            <a:xfrm>
              <a:off x="3842769" y="1680377"/>
              <a:ext cx="1132811" cy="15057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Zaoblený obdélníkový popisek 15"/>
            <p:cNvSpPr/>
            <p:nvPr/>
          </p:nvSpPr>
          <p:spPr>
            <a:xfrm>
              <a:off x="3419952" y="3468749"/>
              <a:ext cx="792008" cy="1080000"/>
            </a:xfrm>
            <a:prstGeom prst="wedgeRoundRectCallout">
              <a:avLst>
                <a:gd name="adj1" fmla="val -76965"/>
                <a:gd name="adj2" fmla="val 407"/>
                <a:gd name="adj3" fmla="val 16667"/>
              </a:avLst>
            </a:prstGeom>
            <a:solidFill>
              <a:schemeClr val="bg1"/>
            </a:solidFill>
            <a:ln w="254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dirty="0">
                <a:solidFill>
                  <a:srgbClr val="002060"/>
                </a:solidFill>
              </a:endParaRPr>
            </a:p>
          </p:txBody>
        </p:sp>
      </p:grpSp>
      <p:sp>
        <p:nvSpPr>
          <p:cNvPr id="17" name="Zaoblený obdélníkový popisek 16"/>
          <p:cNvSpPr/>
          <p:nvPr/>
        </p:nvSpPr>
        <p:spPr>
          <a:xfrm>
            <a:off x="4409175" y="3651871"/>
            <a:ext cx="566406" cy="504055"/>
          </a:xfrm>
          <a:prstGeom prst="wedgeRoundRectCallout">
            <a:avLst>
              <a:gd name="adj1" fmla="val 87741"/>
              <a:gd name="adj2" fmla="val 5860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000" dirty="0" smtClean="0">
                <a:solidFill>
                  <a:srgbClr val="002060"/>
                </a:solidFill>
              </a:rPr>
              <a:t>Jé, ahoj táto!!</a:t>
            </a:r>
            <a:endParaRPr lang="cs-CZ" sz="1000" dirty="0">
              <a:solidFill>
                <a:srgbClr val="002060"/>
              </a:solidFill>
            </a:endParaRPr>
          </a:p>
        </p:txBody>
      </p:sp>
      <p:sp>
        <p:nvSpPr>
          <p:cNvPr id="21" name="Zaoblený obdélníkový popisek 20"/>
          <p:cNvSpPr/>
          <p:nvPr/>
        </p:nvSpPr>
        <p:spPr>
          <a:xfrm>
            <a:off x="3443509" y="3511092"/>
            <a:ext cx="696442" cy="1008113"/>
          </a:xfrm>
          <a:prstGeom prst="wedgeRoundRectCallout">
            <a:avLst>
              <a:gd name="adj1" fmla="val -76965"/>
              <a:gd name="adj2" fmla="val 3431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???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6660232" y="4015148"/>
            <a:ext cx="2304256" cy="86085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KAREL BYL NĚMCŮM OTČÍMEM, ALE ČECHŮM OTCEM!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679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7" grpId="0" animBg="1"/>
      <p:bldP spid="21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5052"/>
            <a:ext cx="9144000" cy="515855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899592" y="807554"/>
            <a:ext cx="7344816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OMYLY V DĚDIČNÉ POLITICE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-144524" y="195486"/>
            <a:ext cx="9433048" cy="576064"/>
          </a:xfrm>
        </p:spPr>
        <p:txBody>
          <a:bodyPr>
            <a:noAutofit/>
          </a:bodyPr>
          <a:lstStyle/>
          <a:p>
            <a:r>
              <a:rPr lang="cs-CZ" sz="3800" dirty="0" smtClean="0">
                <a:solidFill>
                  <a:schemeClr val="bg1"/>
                </a:solidFill>
              </a:rPr>
              <a:t>CHYBY, OMYLY A NEÚSPĚCHY VLÁDY KARLA IV</a:t>
            </a:r>
            <a:r>
              <a:rPr lang="cs-CZ" sz="3800" dirty="0" smtClean="0">
                <a:solidFill>
                  <a:schemeClr val="bg1"/>
                </a:solidFill>
              </a:rPr>
              <a:t>.</a:t>
            </a:r>
            <a:endParaRPr lang="cs-CZ" sz="3800" dirty="0">
              <a:solidFill>
                <a:schemeClr val="bg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67544" y="2248585"/>
            <a:ext cx="28083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8" name="Podnadpis 2"/>
          <p:cNvSpPr>
            <a:spLocks noGrp="1"/>
          </p:cNvSpPr>
          <p:nvPr>
            <p:ph type="subTitle" idx="1"/>
          </p:nvPr>
        </p:nvSpPr>
        <p:spPr>
          <a:xfrm>
            <a:off x="179512" y="1491630"/>
            <a:ext cx="8496944" cy="3069224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</a:rPr>
              <a:t>věrnost středověkým tradicím ukázal Karel IV. i v otázce </a:t>
            </a:r>
            <a:r>
              <a:rPr lang="cs-CZ" sz="2000" dirty="0" smtClean="0">
                <a:solidFill>
                  <a:schemeClr val="bg1"/>
                </a:solidFill>
              </a:rPr>
              <a:t>nástupnictví svých potomků na trůnu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tx1"/>
                </a:solidFill>
              </a:rPr>
              <a:t>n</a:t>
            </a:r>
            <a:r>
              <a:rPr lang="cs-CZ" sz="2000" dirty="0" smtClean="0">
                <a:solidFill>
                  <a:schemeClr val="tx1"/>
                </a:solidFill>
              </a:rPr>
              <a:t>a mužského potomka čekal Karel až téměř do svých 45 let – dospělosti se doživšího </a:t>
            </a:r>
            <a:r>
              <a:rPr lang="cs-CZ" sz="2000" dirty="0" smtClean="0">
                <a:solidFill>
                  <a:schemeClr val="bg1"/>
                </a:solidFill>
              </a:rPr>
              <a:t>syna Václava mu porodila až jeho třetí žena Anna Svidnická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bg1"/>
                </a:solidFill>
              </a:rPr>
              <a:t>Karel ani po narození dalších svou synů nikdy nepochyboval, že právě </a:t>
            </a:r>
            <a:r>
              <a:rPr lang="cs-CZ" sz="2000" u="sng" dirty="0" smtClean="0">
                <a:solidFill>
                  <a:schemeClr val="bg1"/>
                </a:solidFill>
              </a:rPr>
              <a:t>Václav se musí stát jeho nástupcem na říšském i českém trůnu</a:t>
            </a:r>
            <a:r>
              <a:rPr lang="cs-CZ" sz="2000" dirty="0" smtClean="0">
                <a:solidFill>
                  <a:schemeClr val="bg1"/>
                </a:solidFill>
              </a:rPr>
              <a:t>, </a:t>
            </a:r>
            <a:r>
              <a:rPr lang="cs-CZ" sz="2000" dirty="0" smtClean="0">
                <a:solidFill>
                  <a:schemeClr val="tx1"/>
                </a:solidFill>
              </a:rPr>
              <a:t>třebaže zejména jeho </a:t>
            </a:r>
            <a:r>
              <a:rPr lang="cs-CZ" sz="2000" dirty="0" smtClean="0">
                <a:solidFill>
                  <a:schemeClr val="bg1"/>
                </a:solidFill>
              </a:rPr>
              <a:t>mladší syn Zikmund projevoval pro vladařské povinnosti výrazně větší nadání </a:t>
            </a:r>
            <a:r>
              <a:rPr lang="cs-CZ" sz="2000" dirty="0" smtClean="0">
                <a:solidFill>
                  <a:schemeClr val="tx1"/>
                </a:solidFill>
              </a:rPr>
              <a:t>než Václav</a:t>
            </a:r>
          </a:p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000" dirty="0">
                <a:solidFill>
                  <a:schemeClr val="tx1"/>
                </a:solidFill>
              </a:rPr>
              <a:t>t</a:t>
            </a:r>
            <a:r>
              <a:rPr lang="cs-CZ" sz="2000" dirty="0" smtClean="0">
                <a:solidFill>
                  <a:schemeClr val="tx1"/>
                </a:solidFill>
              </a:rPr>
              <a:t>vrdí se, že Karel Václava rozmazloval a i proto z něj vyrostl poměrně slabý, váhavý a nevýrazný panovník   </a:t>
            </a:r>
            <a:r>
              <a:rPr lang="cs-CZ" sz="2000" dirty="0" smtClean="0">
                <a:solidFill>
                  <a:schemeClr val="tx1"/>
                </a:solidFill>
              </a:rPr>
              <a:t>  </a:t>
            </a:r>
            <a:endParaRPr lang="cs-CZ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2475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5052"/>
            <a:ext cx="9144000" cy="515855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899592" y="807554"/>
            <a:ext cx="7344816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OMYLY V DĚDIČNÉ POLITICE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-144524" y="195486"/>
            <a:ext cx="9433048" cy="576064"/>
          </a:xfrm>
        </p:spPr>
        <p:txBody>
          <a:bodyPr>
            <a:noAutofit/>
          </a:bodyPr>
          <a:lstStyle/>
          <a:p>
            <a:r>
              <a:rPr lang="cs-CZ" sz="3800" dirty="0" smtClean="0">
                <a:solidFill>
                  <a:schemeClr val="bg1"/>
                </a:solidFill>
              </a:rPr>
              <a:t>CHYBY, OMYLY A NEÚSPĚCHY VLÁDY KARLA IV</a:t>
            </a:r>
            <a:r>
              <a:rPr lang="cs-CZ" sz="3800" dirty="0" smtClean="0">
                <a:solidFill>
                  <a:schemeClr val="bg1"/>
                </a:solidFill>
              </a:rPr>
              <a:t>.</a:t>
            </a:r>
            <a:endParaRPr lang="cs-CZ" sz="3800" dirty="0">
              <a:solidFill>
                <a:schemeClr val="bg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67544" y="2248585"/>
            <a:ext cx="28083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8" name="Podnadpis 2"/>
          <p:cNvSpPr>
            <a:spLocks noGrp="1"/>
          </p:cNvSpPr>
          <p:nvPr>
            <p:ph type="subTitle" idx="1"/>
          </p:nvPr>
        </p:nvSpPr>
        <p:spPr>
          <a:xfrm>
            <a:off x="179512" y="1491630"/>
            <a:ext cx="8496944" cy="3069224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800" dirty="0">
                <a:solidFill>
                  <a:schemeClr val="tx1"/>
                </a:solidFill>
              </a:rPr>
              <a:t>p</a:t>
            </a:r>
            <a:r>
              <a:rPr lang="cs-CZ" sz="1800" dirty="0" smtClean="0">
                <a:solidFill>
                  <a:schemeClr val="tx1"/>
                </a:solidFill>
              </a:rPr>
              <a:t>ro úplnost  celkového obrazu je opět třeba uvést některá fakta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chemeClr val="tx1"/>
                </a:solidFill>
              </a:rPr>
              <a:t>j</a:t>
            </a:r>
            <a:r>
              <a:rPr lang="cs-CZ" sz="1800" dirty="0" smtClean="0">
                <a:solidFill>
                  <a:schemeClr val="tx1"/>
                </a:solidFill>
              </a:rPr>
              <a:t>e otázkou, jak by se situace vyvinula, kdyby se Karel chtěl chovat osvíceně a nikoli středověce – </a:t>
            </a:r>
            <a:r>
              <a:rPr lang="cs-CZ" sz="1800" dirty="0" smtClean="0">
                <a:solidFill>
                  <a:schemeClr val="bg1"/>
                </a:solidFill>
              </a:rPr>
              <a:t>jeho postup byl běžný v celé Evropě a pravděpodobně by narazil na odpor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chemeClr val="bg1"/>
                </a:solidFill>
              </a:rPr>
              <a:t>r</a:t>
            </a:r>
            <a:r>
              <a:rPr lang="cs-CZ" sz="1800" dirty="0" smtClean="0">
                <a:solidFill>
                  <a:schemeClr val="bg1"/>
                </a:solidFill>
              </a:rPr>
              <a:t>ozmazlování  dětí přežilo do dnešních časů – </a:t>
            </a:r>
            <a:r>
              <a:rPr lang="cs-CZ" sz="1800" dirty="0" smtClean="0">
                <a:solidFill>
                  <a:schemeClr val="tx1"/>
                </a:solidFill>
              </a:rPr>
              <a:t>podle téměř 80-ti leté matky autora prezentace byl i on rozmazleným dítětem, mnoho (nejen!!!) starších          a bohatých rodičů své potomky rozmazluje…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chemeClr val="bg1"/>
                </a:solidFill>
              </a:rPr>
              <a:t>d</a:t>
            </a:r>
            <a:r>
              <a:rPr lang="cs-CZ" sz="1800" dirty="0" smtClean="0">
                <a:solidFill>
                  <a:schemeClr val="bg1"/>
                </a:solidFill>
              </a:rPr>
              <a:t>nešní obraz Václava IV.  bývá v historické literatuře poněkud zkreslený </a:t>
            </a:r>
            <a:r>
              <a:rPr lang="cs-CZ" sz="1800" dirty="0" smtClean="0">
                <a:solidFill>
                  <a:schemeClr val="tx1"/>
                </a:solidFill>
              </a:rPr>
              <a:t>– Václav sice neměl vůdčí schopnosti jako jeho otec či bratr, bezesporu však byl velmi vzdělaný a uměl cizí jazyky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chemeClr val="bg1"/>
                </a:solidFill>
              </a:rPr>
              <a:t>k</a:t>
            </a:r>
            <a:r>
              <a:rPr lang="cs-CZ" sz="1800" dirty="0" smtClean="0">
                <a:solidFill>
                  <a:schemeClr val="bg1"/>
                </a:solidFill>
              </a:rPr>
              <a:t>valita se nakonec prosadila sama</a:t>
            </a:r>
            <a:r>
              <a:rPr lang="cs-CZ" sz="1800" dirty="0" smtClean="0">
                <a:solidFill>
                  <a:schemeClr val="tx1"/>
                </a:solidFill>
              </a:rPr>
              <a:t> – Zikmund se postupně stal králem uherským, českým, lombardským a císařem Svaté říše římské…</a:t>
            </a:r>
            <a:endParaRPr lang="cs-CZ" sz="1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88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bldLvl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35007"/>
            <a:ext cx="9144000" cy="515855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899592" y="807554"/>
            <a:ext cx="7344816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OMYLY V DĚDIČNÉ POLITICE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-144524" y="195486"/>
            <a:ext cx="9433048" cy="576064"/>
          </a:xfrm>
        </p:spPr>
        <p:txBody>
          <a:bodyPr>
            <a:noAutofit/>
          </a:bodyPr>
          <a:lstStyle/>
          <a:p>
            <a:r>
              <a:rPr lang="cs-CZ" sz="3800" dirty="0" smtClean="0">
                <a:solidFill>
                  <a:schemeClr val="bg1"/>
                </a:solidFill>
              </a:rPr>
              <a:t>CHYBY, OMYLY A NEÚSPĚCHY VLÁDY KARLA IV</a:t>
            </a:r>
            <a:r>
              <a:rPr lang="cs-CZ" sz="3800" dirty="0" smtClean="0">
                <a:solidFill>
                  <a:schemeClr val="bg1"/>
                </a:solidFill>
              </a:rPr>
              <a:t>.</a:t>
            </a:r>
            <a:endParaRPr lang="cs-CZ" sz="3800" dirty="0">
              <a:solidFill>
                <a:schemeClr val="bg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67544" y="2248585"/>
            <a:ext cx="28083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7544" y="1453716"/>
            <a:ext cx="8496944" cy="352839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2027379" y="1563638"/>
            <a:ext cx="5040560" cy="5400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ŠTEDRÝ DEN V RODINĚ KARLA IV.</a:t>
            </a:r>
            <a:endParaRPr lang="cs-CZ" b="1" dirty="0">
              <a:solidFill>
                <a:srgbClr val="002060"/>
              </a:solidFill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1331640" y="2433251"/>
            <a:ext cx="3384376" cy="2235700"/>
            <a:chOff x="611560" y="2309314"/>
            <a:chExt cx="4142223" cy="2736330"/>
          </a:xfrm>
        </p:grpSpPr>
        <p:pic>
          <p:nvPicPr>
            <p:cNvPr id="2056" name="Picture 8" descr="gesta,koruny,králové,metafory,muži,obchody,osoby,podnikatelé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2699792" y="2401391"/>
              <a:ext cx="2053991" cy="22395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Zaoblený obdélníkový popisek 10"/>
            <p:cNvSpPr/>
            <p:nvPr/>
          </p:nvSpPr>
          <p:spPr>
            <a:xfrm>
              <a:off x="611560" y="2309314"/>
              <a:ext cx="2376264" cy="1007241"/>
            </a:xfrm>
            <a:prstGeom prst="wedgeRoundRectCallout">
              <a:avLst>
                <a:gd name="adj1" fmla="val 72620"/>
                <a:gd name="adj2" fmla="val 62500"/>
                <a:gd name="adj3" fmla="val 16667"/>
              </a:avLst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Tak děti, půjdeme se podívat…</a:t>
              </a:r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20" name="Podnadpis 2"/>
            <p:cNvSpPr txBox="1">
              <a:spLocks/>
            </p:cNvSpPr>
            <p:nvPr/>
          </p:nvSpPr>
          <p:spPr>
            <a:xfrm>
              <a:off x="3275855" y="4703302"/>
              <a:ext cx="992155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4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Karel IV.</a:t>
              </a:r>
              <a:endParaRPr lang="cs-CZ" sz="14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322876" y="2762925"/>
            <a:ext cx="2608507" cy="1999373"/>
            <a:chOff x="5243246" y="2953735"/>
            <a:chExt cx="2608507" cy="1999373"/>
          </a:xfrm>
        </p:grpSpPr>
        <p:grpSp>
          <p:nvGrpSpPr>
            <p:cNvPr id="6" name="Skupina 5"/>
            <p:cNvGrpSpPr/>
            <p:nvPr/>
          </p:nvGrpSpPr>
          <p:grpSpPr>
            <a:xfrm>
              <a:off x="5243246" y="2953735"/>
              <a:ext cx="2431877" cy="1475156"/>
              <a:chOff x="4572000" y="2931791"/>
              <a:chExt cx="2431877" cy="1475156"/>
            </a:xfrm>
          </p:grpSpPr>
          <p:pic>
            <p:nvPicPr>
              <p:cNvPr id="15" name="Picture 2" descr="dichotomie,dlouhý,drobný,dvojčlennost,krátký,kreslené postavičky,lidé,malý,osoby,protiklady,velký,vysoký"/>
              <p:cNvPicPr>
                <a:picLocks noChangeAspect="1" noChangeArrowheads="1"/>
              </p:cNvPicPr>
              <p:nvPr/>
            </p:nvPicPr>
            <p:blipFill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6154" t="40670" r="56319" b="-2841"/>
              <a:stretch/>
            </p:blipFill>
            <p:spPr bwMode="auto">
              <a:xfrm flipH="1">
                <a:off x="4572000" y="2931791"/>
                <a:ext cx="1080120" cy="1475156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6" name="Picture 2" descr="dichotomie,dlouhý,drobný,dvojčlennost,krátký,kreslené postavičky,lidé,malý,osoby,protiklady,velký,vysoký"/>
              <p:cNvPicPr>
                <a:picLocks noChangeAspect="1" noChangeArrowheads="1"/>
              </p:cNvPicPr>
              <p:nvPr/>
            </p:nvPicPr>
            <p:blipFill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6154" t="40670" r="56319" b="-2841"/>
              <a:stretch/>
            </p:blipFill>
            <p:spPr bwMode="auto">
              <a:xfrm flipH="1">
                <a:off x="5652120" y="3255826"/>
                <a:ext cx="807724" cy="110313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7" name="Picture 2" descr="dichotomie,dlouhý,drobný,dvojčlennost,krátký,kreslené postavičky,lidé,malý,osoby,protiklady,velký,vysoký"/>
              <p:cNvPicPr>
                <a:picLocks noChangeAspect="1" noChangeArrowheads="1"/>
              </p:cNvPicPr>
              <p:nvPr/>
            </p:nvPicPr>
            <p:blipFill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6154" t="40670" r="56319" b="-2841"/>
              <a:stretch/>
            </p:blipFill>
            <p:spPr bwMode="auto">
              <a:xfrm flipH="1">
                <a:off x="6459844" y="3615957"/>
                <a:ext cx="544033" cy="7430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23" name="Podnadpis 2"/>
            <p:cNvSpPr txBox="1">
              <a:spLocks/>
            </p:cNvSpPr>
            <p:nvPr/>
          </p:nvSpPr>
          <p:spPr>
            <a:xfrm>
              <a:off x="5287228" y="4584745"/>
              <a:ext cx="992155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2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Václav IV.</a:t>
              </a:r>
              <a:endPara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4" name="Podnadpis 2"/>
            <p:cNvSpPr txBox="1">
              <a:spLocks/>
            </p:cNvSpPr>
            <p:nvPr/>
          </p:nvSpPr>
          <p:spPr>
            <a:xfrm>
              <a:off x="6323366" y="4610766"/>
              <a:ext cx="725405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2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Zikmund</a:t>
              </a:r>
              <a:endPara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5" name="Podnadpis 2"/>
            <p:cNvSpPr txBox="1">
              <a:spLocks/>
            </p:cNvSpPr>
            <p:nvPr/>
          </p:nvSpPr>
          <p:spPr>
            <a:xfrm>
              <a:off x="6954459" y="4449068"/>
              <a:ext cx="897294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12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Jan</a:t>
              </a:r>
            </a:p>
            <a:p>
              <a:r>
                <a:rPr lang="cs-CZ" sz="12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Zhořelecký</a:t>
              </a:r>
              <a:endParaRPr lang="cs-CZ" sz="12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067" name="Skupina 2066"/>
          <p:cNvGrpSpPr/>
          <p:nvPr/>
        </p:nvGrpSpPr>
        <p:grpSpPr>
          <a:xfrm>
            <a:off x="467544" y="1468268"/>
            <a:ext cx="8496944" cy="3528392"/>
            <a:chOff x="479511" y="1462890"/>
            <a:chExt cx="8496944" cy="3528392"/>
          </a:xfrm>
        </p:grpSpPr>
        <p:sp>
          <p:nvSpPr>
            <p:cNvPr id="26" name="Obdélník 25"/>
            <p:cNvSpPr/>
            <p:nvPr/>
          </p:nvSpPr>
          <p:spPr>
            <a:xfrm>
              <a:off x="479511" y="1462890"/>
              <a:ext cx="8496944" cy="352839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066" name="Skupina 2065"/>
            <p:cNvGrpSpPr/>
            <p:nvPr/>
          </p:nvGrpSpPr>
          <p:grpSpPr>
            <a:xfrm>
              <a:off x="579342" y="1628458"/>
              <a:ext cx="3820789" cy="3102873"/>
              <a:chOff x="579342" y="1628458"/>
              <a:chExt cx="3820789" cy="3102873"/>
            </a:xfrm>
          </p:grpSpPr>
          <p:pic>
            <p:nvPicPr>
              <p:cNvPr id="2054" name="Picture 6" descr="dekorace,oslavy,stromy,svátky,Vánoce,vánoční ozdoby,vánoční stromečky,výzdoba,zvláštní příležitosti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43608" y="1628458"/>
                <a:ext cx="2376944" cy="302993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2055" name="Skupina 2054"/>
              <p:cNvGrpSpPr/>
              <p:nvPr/>
            </p:nvGrpSpPr>
            <p:grpSpPr>
              <a:xfrm>
                <a:off x="2948386" y="2373550"/>
                <a:ext cx="928530" cy="488733"/>
                <a:chOff x="3132515" y="2626830"/>
                <a:chExt cx="928530" cy="488733"/>
              </a:xfrm>
            </p:grpSpPr>
            <p:pic>
              <p:nvPicPr>
                <p:cNvPr id="61" name="Picture 10" descr="anniversaries,anniversary,birthdays,celebrations,Christmas,dárky,dary,Den otců,Den sv. Valentýna,Father's Day,gift boxes,gifts,graduations,holidays,marriages,Mother's Day,narozeniny,oslavy,presents,promoce,Saint Valentine's Day,sňatky,special occasions,St. Valentine's Day,sv. Valentýn,svatby,svátek,svátek Matek,svátky,vánoce,vánoční svátky,výročí,weddings,Yuletide,zabalené dárky,zvláštní příležitosti"/>
                <p:cNvPicPr>
                  <a:picLocks noChangeAspect="1" noChangeArrowheads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8573" t="17058" r="8105"/>
                <a:stretch/>
              </p:blipFill>
              <p:spPr bwMode="auto">
                <a:xfrm>
                  <a:off x="3132515" y="2626830"/>
                  <a:ext cx="432048" cy="488733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2051" name="Obdélník 2050"/>
                <p:cNvSpPr/>
                <p:nvPr/>
              </p:nvSpPr>
              <p:spPr>
                <a:xfrm rot="1025921">
                  <a:off x="3556989" y="2791661"/>
                  <a:ext cx="504056" cy="159068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800" dirty="0" smtClean="0">
                      <a:solidFill>
                        <a:schemeClr val="tx1"/>
                      </a:solidFill>
                    </a:rPr>
                    <a:t>VAŠÍK</a:t>
                  </a:r>
                  <a:endParaRPr lang="cs-CZ" sz="800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53" name="Volný tvar 2052"/>
                <p:cNvSpPr/>
                <p:nvPr/>
              </p:nvSpPr>
              <p:spPr>
                <a:xfrm>
                  <a:off x="3441622" y="2729175"/>
                  <a:ext cx="123416" cy="84262"/>
                </a:xfrm>
                <a:custGeom>
                  <a:avLst/>
                  <a:gdLst>
                    <a:gd name="connsiteX0" fmla="*/ 0 w 123416"/>
                    <a:gd name="connsiteY0" fmla="*/ 5610 h 84262"/>
                    <a:gd name="connsiteX1" fmla="*/ 14025 w 123416"/>
                    <a:gd name="connsiteY1" fmla="*/ 2805 h 84262"/>
                    <a:gd name="connsiteX2" fmla="*/ 22439 w 123416"/>
                    <a:gd name="connsiteY2" fmla="*/ 0 h 84262"/>
                    <a:gd name="connsiteX3" fmla="*/ 56098 w 123416"/>
                    <a:gd name="connsiteY3" fmla="*/ 2805 h 84262"/>
                    <a:gd name="connsiteX4" fmla="*/ 64513 w 123416"/>
                    <a:gd name="connsiteY4" fmla="*/ 5610 h 84262"/>
                    <a:gd name="connsiteX5" fmla="*/ 81342 w 123416"/>
                    <a:gd name="connsiteY5" fmla="*/ 16830 h 84262"/>
                    <a:gd name="connsiteX6" fmla="*/ 72928 w 123416"/>
                    <a:gd name="connsiteY6" fmla="*/ 42074 h 84262"/>
                    <a:gd name="connsiteX7" fmla="*/ 64513 w 123416"/>
                    <a:gd name="connsiteY7" fmla="*/ 47684 h 84262"/>
                    <a:gd name="connsiteX8" fmla="*/ 44879 w 123416"/>
                    <a:gd name="connsiteY8" fmla="*/ 58904 h 84262"/>
                    <a:gd name="connsiteX9" fmla="*/ 64513 w 123416"/>
                    <a:gd name="connsiteY9" fmla="*/ 47684 h 84262"/>
                    <a:gd name="connsiteX10" fmla="*/ 75733 w 123416"/>
                    <a:gd name="connsiteY10" fmla="*/ 50489 h 84262"/>
                    <a:gd name="connsiteX11" fmla="*/ 78538 w 123416"/>
                    <a:gd name="connsiteY11" fmla="*/ 72928 h 84262"/>
                    <a:gd name="connsiteX12" fmla="*/ 75733 w 123416"/>
                    <a:gd name="connsiteY12" fmla="*/ 84148 h 84262"/>
                    <a:gd name="connsiteX13" fmla="*/ 70123 w 123416"/>
                    <a:gd name="connsiteY13" fmla="*/ 75733 h 84262"/>
                    <a:gd name="connsiteX14" fmla="*/ 72928 w 123416"/>
                    <a:gd name="connsiteY14" fmla="*/ 64513 h 84262"/>
                    <a:gd name="connsiteX15" fmla="*/ 81342 w 123416"/>
                    <a:gd name="connsiteY15" fmla="*/ 61708 h 84262"/>
                    <a:gd name="connsiteX16" fmla="*/ 98172 w 123416"/>
                    <a:gd name="connsiteY16" fmla="*/ 53294 h 84262"/>
                    <a:gd name="connsiteX17" fmla="*/ 123416 w 123416"/>
                    <a:gd name="connsiteY17" fmla="*/ 58904 h 84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23416" h="84262">
                      <a:moveTo>
                        <a:pt x="0" y="5610"/>
                      </a:moveTo>
                      <a:cubicBezTo>
                        <a:pt x="4675" y="4675"/>
                        <a:pt x="9400" y="3961"/>
                        <a:pt x="14025" y="2805"/>
                      </a:cubicBezTo>
                      <a:cubicBezTo>
                        <a:pt x="16893" y="2088"/>
                        <a:pt x="19483" y="0"/>
                        <a:pt x="22439" y="0"/>
                      </a:cubicBezTo>
                      <a:cubicBezTo>
                        <a:pt x="33698" y="0"/>
                        <a:pt x="44878" y="1870"/>
                        <a:pt x="56098" y="2805"/>
                      </a:cubicBezTo>
                      <a:cubicBezTo>
                        <a:pt x="58903" y="3740"/>
                        <a:pt x="61928" y="4174"/>
                        <a:pt x="64513" y="5610"/>
                      </a:cubicBezTo>
                      <a:cubicBezTo>
                        <a:pt x="70407" y="8884"/>
                        <a:pt x="81342" y="16830"/>
                        <a:pt x="81342" y="16830"/>
                      </a:cubicBezTo>
                      <a:cubicBezTo>
                        <a:pt x="79462" y="28114"/>
                        <a:pt x="80816" y="34186"/>
                        <a:pt x="72928" y="42074"/>
                      </a:cubicBezTo>
                      <a:cubicBezTo>
                        <a:pt x="70544" y="44458"/>
                        <a:pt x="67318" y="45814"/>
                        <a:pt x="64513" y="47684"/>
                      </a:cubicBezTo>
                      <a:cubicBezTo>
                        <a:pt x="51423" y="67318"/>
                        <a:pt x="58903" y="68253"/>
                        <a:pt x="44879" y="58904"/>
                      </a:cubicBezTo>
                      <a:cubicBezTo>
                        <a:pt x="48828" y="56271"/>
                        <a:pt x="60132" y="48232"/>
                        <a:pt x="64513" y="47684"/>
                      </a:cubicBezTo>
                      <a:cubicBezTo>
                        <a:pt x="68338" y="47206"/>
                        <a:pt x="71993" y="49554"/>
                        <a:pt x="75733" y="50489"/>
                      </a:cubicBezTo>
                      <a:cubicBezTo>
                        <a:pt x="76668" y="57969"/>
                        <a:pt x="78538" y="65390"/>
                        <a:pt x="78538" y="72928"/>
                      </a:cubicBezTo>
                      <a:cubicBezTo>
                        <a:pt x="78538" y="76783"/>
                        <a:pt x="79390" y="82929"/>
                        <a:pt x="75733" y="84148"/>
                      </a:cubicBezTo>
                      <a:cubicBezTo>
                        <a:pt x="72535" y="85214"/>
                        <a:pt x="71993" y="78538"/>
                        <a:pt x="70123" y="75733"/>
                      </a:cubicBezTo>
                      <a:cubicBezTo>
                        <a:pt x="71058" y="71993"/>
                        <a:pt x="70520" y="67523"/>
                        <a:pt x="72928" y="64513"/>
                      </a:cubicBezTo>
                      <a:cubicBezTo>
                        <a:pt x="74775" y="62204"/>
                        <a:pt x="78698" y="63030"/>
                        <a:pt x="81342" y="61708"/>
                      </a:cubicBezTo>
                      <a:cubicBezTo>
                        <a:pt x="103089" y="50835"/>
                        <a:pt x="77024" y="60343"/>
                        <a:pt x="98172" y="53294"/>
                      </a:cubicBezTo>
                      <a:cubicBezTo>
                        <a:pt x="121923" y="56263"/>
                        <a:pt x="115281" y="50769"/>
                        <a:pt x="123416" y="58904"/>
                      </a:cubicBezTo>
                    </a:path>
                  </a:pathLst>
                </a:custGeom>
                <a:noFill/>
                <a:ln w="952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65" name="Skupina 64"/>
              <p:cNvGrpSpPr/>
              <p:nvPr/>
            </p:nvGrpSpPr>
            <p:grpSpPr>
              <a:xfrm rot="20178212">
                <a:off x="3129757" y="4082255"/>
                <a:ext cx="928530" cy="488733"/>
                <a:chOff x="3132515" y="2626830"/>
                <a:chExt cx="928530" cy="488733"/>
              </a:xfrm>
            </p:grpSpPr>
            <p:pic>
              <p:nvPicPr>
                <p:cNvPr id="66" name="Picture 10" descr="anniversaries,anniversary,birthdays,celebrations,Christmas,dárky,dary,Den otců,Den sv. Valentýna,Father's Day,gift boxes,gifts,graduations,holidays,marriages,Mother's Day,narozeniny,oslavy,presents,promoce,Saint Valentine's Day,sňatky,special occasions,St. Valentine's Day,sv. Valentýn,svatby,svátek,svátek Matek,svátky,vánoce,vánoční svátky,výročí,weddings,Yuletide,zabalené dárky,zvláštní příležitosti"/>
                <p:cNvPicPr>
                  <a:picLocks noChangeAspect="1" noChangeArrowheads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8573" t="17058" r="8105"/>
                <a:stretch/>
              </p:blipFill>
              <p:spPr bwMode="auto">
                <a:xfrm>
                  <a:off x="3132515" y="2626830"/>
                  <a:ext cx="432048" cy="488733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67" name="Obdélník 66"/>
                <p:cNvSpPr/>
                <p:nvPr/>
              </p:nvSpPr>
              <p:spPr>
                <a:xfrm rot="1025921">
                  <a:off x="3556989" y="2791661"/>
                  <a:ext cx="504056" cy="159068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800" dirty="0" smtClean="0">
                      <a:solidFill>
                        <a:schemeClr val="tx1"/>
                      </a:solidFill>
                    </a:rPr>
                    <a:t>VAŠÍK</a:t>
                  </a:r>
                  <a:endParaRPr lang="cs-CZ" sz="800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8" name="Volný tvar 67"/>
                <p:cNvSpPr/>
                <p:nvPr/>
              </p:nvSpPr>
              <p:spPr>
                <a:xfrm>
                  <a:off x="3441622" y="2729175"/>
                  <a:ext cx="123416" cy="84262"/>
                </a:xfrm>
                <a:custGeom>
                  <a:avLst/>
                  <a:gdLst>
                    <a:gd name="connsiteX0" fmla="*/ 0 w 123416"/>
                    <a:gd name="connsiteY0" fmla="*/ 5610 h 84262"/>
                    <a:gd name="connsiteX1" fmla="*/ 14025 w 123416"/>
                    <a:gd name="connsiteY1" fmla="*/ 2805 h 84262"/>
                    <a:gd name="connsiteX2" fmla="*/ 22439 w 123416"/>
                    <a:gd name="connsiteY2" fmla="*/ 0 h 84262"/>
                    <a:gd name="connsiteX3" fmla="*/ 56098 w 123416"/>
                    <a:gd name="connsiteY3" fmla="*/ 2805 h 84262"/>
                    <a:gd name="connsiteX4" fmla="*/ 64513 w 123416"/>
                    <a:gd name="connsiteY4" fmla="*/ 5610 h 84262"/>
                    <a:gd name="connsiteX5" fmla="*/ 81342 w 123416"/>
                    <a:gd name="connsiteY5" fmla="*/ 16830 h 84262"/>
                    <a:gd name="connsiteX6" fmla="*/ 72928 w 123416"/>
                    <a:gd name="connsiteY6" fmla="*/ 42074 h 84262"/>
                    <a:gd name="connsiteX7" fmla="*/ 64513 w 123416"/>
                    <a:gd name="connsiteY7" fmla="*/ 47684 h 84262"/>
                    <a:gd name="connsiteX8" fmla="*/ 44879 w 123416"/>
                    <a:gd name="connsiteY8" fmla="*/ 58904 h 84262"/>
                    <a:gd name="connsiteX9" fmla="*/ 64513 w 123416"/>
                    <a:gd name="connsiteY9" fmla="*/ 47684 h 84262"/>
                    <a:gd name="connsiteX10" fmla="*/ 75733 w 123416"/>
                    <a:gd name="connsiteY10" fmla="*/ 50489 h 84262"/>
                    <a:gd name="connsiteX11" fmla="*/ 78538 w 123416"/>
                    <a:gd name="connsiteY11" fmla="*/ 72928 h 84262"/>
                    <a:gd name="connsiteX12" fmla="*/ 75733 w 123416"/>
                    <a:gd name="connsiteY12" fmla="*/ 84148 h 84262"/>
                    <a:gd name="connsiteX13" fmla="*/ 70123 w 123416"/>
                    <a:gd name="connsiteY13" fmla="*/ 75733 h 84262"/>
                    <a:gd name="connsiteX14" fmla="*/ 72928 w 123416"/>
                    <a:gd name="connsiteY14" fmla="*/ 64513 h 84262"/>
                    <a:gd name="connsiteX15" fmla="*/ 81342 w 123416"/>
                    <a:gd name="connsiteY15" fmla="*/ 61708 h 84262"/>
                    <a:gd name="connsiteX16" fmla="*/ 98172 w 123416"/>
                    <a:gd name="connsiteY16" fmla="*/ 53294 h 84262"/>
                    <a:gd name="connsiteX17" fmla="*/ 123416 w 123416"/>
                    <a:gd name="connsiteY17" fmla="*/ 58904 h 84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23416" h="84262">
                      <a:moveTo>
                        <a:pt x="0" y="5610"/>
                      </a:moveTo>
                      <a:cubicBezTo>
                        <a:pt x="4675" y="4675"/>
                        <a:pt x="9400" y="3961"/>
                        <a:pt x="14025" y="2805"/>
                      </a:cubicBezTo>
                      <a:cubicBezTo>
                        <a:pt x="16893" y="2088"/>
                        <a:pt x="19483" y="0"/>
                        <a:pt x="22439" y="0"/>
                      </a:cubicBezTo>
                      <a:cubicBezTo>
                        <a:pt x="33698" y="0"/>
                        <a:pt x="44878" y="1870"/>
                        <a:pt x="56098" y="2805"/>
                      </a:cubicBezTo>
                      <a:cubicBezTo>
                        <a:pt x="58903" y="3740"/>
                        <a:pt x="61928" y="4174"/>
                        <a:pt x="64513" y="5610"/>
                      </a:cubicBezTo>
                      <a:cubicBezTo>
                        <a:pt x="70407" y="8884"/>
                        <a:pt x="81342" y="16830"/>
                        <a:pt x="81342" y="16830"/>
                      </a:cubicBezTo>
                      <a:cubicBezTo>
                        <a:pt x="79462" y="28114"/>
                        <a:pt x="80816" y="34186"/>
                        <a:pt x="72928" y="42074"/>
                      </a:cubicBezTo>
                      <a:cubicBezTo>
                        <a:pt x="70544" y="44458"/>
                        <a:pt x="67318" y="45814"/>
                        <a:pt x="64513" y="47684"/>
                      </a:cubicBezTo>
                      <a:cubicBezTo>
                        <a:pt x="51423" y="67318"/>
                        <a:pt x="58903" y="68253"/>
                        <a:pt x="44879" y="58904"/>
                      </a:cubicBezTo>
                      <a:cubicBezTo>
                        <a:pt x="48828" y="56271"/>
                        <a:pt x="60132" y="48232"/>
                        <a:pt x="64513" y="47684"/>
                      </a:cubicBezTo>
                      <a:cubicBezTo>
                        <a:pt x="68338" y="47206"/>
                        <a:pt x="71993" y="49554"/>
                        <a:pt x="75733" y="50489"/>
                      </a:cubicBezTo>
                      <a:cubicBezTo>
                        <a:pt x="76668" y="57969"/>
                        <a:pt x="78538" y="65390"/>
                        <a:pt x="78538" y="72928"/>
                      </a:cubicBezTo>
                      <a:cubicBezTo>
                        <a:pt x="78538" y="76783"/>
                        <a:pt x="79390" y="82929"/>
                        <a:pt x="75733" y="84148"/>
                      </a:cubicBezTo>
                      <a:cubicBezTo>
                        <a:pt x="72535" y="85214"/>
                        <a:pt x="71993" y="78538"/>
                        <a:pt x="70123" y="75733"/>
                      </a:cubicBezTo>
                      <a:cubicBezTo>
                        <a:pt x="71058" y="71993"/>
                        <a:pt x="70520" y="67523"/>
                        <a:pt x="72928" y="64513"/>
                      </a:cubicBezTo>
                      <a:cubicBezTo>
                        <a:pt x="74775" y="62204"/>
                        <a:pt x="78698" y="63030"/>
                        <a:pt x="81342" y="61708"/>
                      </a:cubicBezTo>
                      <a:cubicBezTo>
                        <a:pt x="103089" y="50835"/>
                        <a:pt x="77024" y="60343"/>
                        <a:pt x="98172" y="53294"/>
                      </a:cubicBezTo>
                      <a:cubicBezTo>
                        <a:pt x="121923" y="56263"/>
                        <a:pt x="115281" y="50769"/>
                        <a:pt x="123416" y="58904"/>
                      </a:cubicBezTo>
                    </a:path>
                  </a:pathLst>
                </a:custGeom>
                <a:noFill/>
                <a:ln w="952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060" name="Skupina 2059"/>
              <p:cNvGrpSpPr/>
              <p:nvPr/>
            </p:nvGrpSpPr>
            <p:grpSpPr>
              <a:xfrm>
                <a:off x="827584" y="2508482"/>
                <a:ext cx="432048" cy="923451"/>
                <a:chOff x="3205102" y="2969600"/>
                <a:chExt cx="432048" cy="923451"/>
              </a:xfrm>
            </p:grpSpPr>
            <p:pic>
              <p:nvPicPr>
                <p:cNvPr id="70" name="Picture 10" descr="anniversaries,anniversary,birthdays,celebrations,Christmas,dárky,dary,Den otců,Den sv. Valentýna,Father's Day,gift boxes,gifts,graduations,holidays,marriages,Mother's Day,narozeniny,oslavy,presents,promoce,Saint Valentine's Day,sňatky,special occasions,St. Valentine's Day,sv. Valentýn,svatby,svátek,svátek Matek,svátky,vánoce,vánoční svátky,výročí,weddings,Yuletide,zabalené dárky,zvláštní příležitosti"/>
                <p:cNvPicPr>
                  <a:picLocks noChangeAspect="1" noChangeArrowheads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8573" t="17058" r="8105"/>
                <a:stretch/>
              </p:blipFill>
              <p:spPr bwMode="auto">
                <a:xfrm rot="20563499">
                  <a:off x="3205102" y="3404318"/>
                  <a:ext cx="432048" cy="488733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2059" name="Skupina 2058"/>
                <p:cNvGrpSpPr/>
                <p:nvPr/>
              </p:nvGrpSpPr>
              <p:grpSpPr>
                <a:xfrm rot="18685092">
                  <a:off x="3190837" y="3207715"/>
                  <a:ext cx="635297" cy="159068"/>
                  <a:chOff x="3477563" y="3432406"/>
                  <a:chExt cx="635297" cy="159068"/>
                </a:xfrm>
              </p:grpSpPr>
              <p:sp>
                <p:nvSpPr>
                  <p:cNvPr id="71" name="Obdélník 70"/>
                  <p:cNvSpPr/>
                  <p:nvPr/>
                </p:nvSpPr>
                <p:spPr>
                  <a:xfrm rot="21589420">
                    <a:off x="3608804" y="3432406"/>
                    <a:ext cx="504056" cy="159068"/>
                  </a:xfrm>
                  <a:prstGeom prst="rect">
                    <a:avLst/>
                  </a:prstGeom>
                  <a:solidFill>
                    <a:schemeClr val="bg1"/>
                  </a:solidFill>
                  <a:ln w="9525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cs-CZ" sz="800" dirty="0" smtClean="0">
                        <a:solidFill>
                          <a:schemeClr val="tx1"/>
                        </a:solidFill>
                      </a:rPr>
                      <a:t>VAŠÍK</a:t>
                    </a:r>
                    <a:endParaRPr lang="cs-CZ" sz="800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72" name="Volný tvar 71"/>
                  <p:cNvSpPr/>
                  <p:nvPr/>
                </p:nvSpPr>
                <p:spPr>
                  <a:xfrm rot="20563499">
                    <a:off x="3477563" y="3465203"/>
                    <a:ext cx="123416" cy="84262"/>
                  </a:xfrm>
                  <a:custGeom>
                    <a:avLst/>
                    <a:gdLst>
                      <a:gd name="connsiteX0" fmla="*/ 0 w 123416"/>
                      <a:gd name="connsiteY0" fmla="*/ 5610 h 84262"/>
                      <a:gd name="connsiteX1" fmla="*/ 14025 w 123416"/>
                      <a:gd name="connsiteY1" fmla="*/ 2805 h 84262"/>
                      <a:gd name="connsiteX2" fmla="*/ 22439 w 123416"/>
                      <a:gd name="connsiteY2" fmla="*/ 0 h 84262"/>
                      <a:gd name="connsiteX3" fmla="*/ 56098 w 123416"/>
                      <a:gd name="connsiteY3" fmla="*/ 2805 h 84262"/>
                      <a:gd name="connsiteX4" fmla="*/ 64513 w 123416"/>
                      <a:gd name="connsiteY4" fmla="*/ 5610 h 84262"/>
                      <a:gd name="connsiteX5" fmla="*/ 81342 w 123416"/>
                      <a:gd name="connsiteY5" fmla="*/ 16830 h 84262"/>
                      <a:gd name="connsiteX6" fmla="*/ 72928 w 123416"/>
                      <a:gd name="connsiteY6" fmla="*/ 42074 h 84262"/>
                      <a:gd name="connsiteX7" fmla="*/ 64513 w 123416"/>
                      <a:gd name="connsiteY7" fmla="*/ 47684 h 84262"/>
                      <a:gd name="connsiteX8" fmla="*/ 44879 w 123416"/>
                      <a:gd name="connsiteY8" fmla="*/ 58904 h 84262"/>
                      <a:gd name="connsiteX9" fmla="*/ 64513 w 123416"/>
                      <a:gd name="connsiteY9" fmla="*/ 47684 h 84262"/>
                      <a:gd name="connsiteX10" fmla="*/ 75733 w 123416"/>
                      <a:gd name="connsiteY10" fmla="*/ 50489 h 84262"/>
                      <a:gd name="connsiteX11" fmla="*/ 78538 w 123416"/>
                      <a:gd name="connsiteY11" fmla="*/ 72928 h 84262"/>
                      <a:gd name="connsiteX12" fmla="*/ 75733 w 123416"/>
                      <a:gd name="connsiteY12" fmla="*/ 84148 h 84262"/>
                      <a:gd name="connsiteX13" fmla="*/ 70123 w 123416"/>
                      <a:gd name="connsiteY13" fmla="*/ 75733 h 84262"/>
                      <a:gd name="connsiteX14" fmla="*/ 72928 w 123416"/>
                      <a:gd name="connsiteY14" fmla="*/ 64513 h 84262"/>
                      <a:gd name="connsiteX15" fmla="*/ 81342 w 123416"/>
                      <a:gd name="connsiteY15" fmla="*/ 61708 h 84262"/>
                      <a:gd name="connsiteX16" fmla="*/ 98172 w 123416"/>
                      <a:gd name="connsiteY16" fmla="*/ 53294 h 84262"/>
                      <a:gd name="connsiteX17" fmla="*/ 123416 w 123416"/>
                      <a:gd name="connsiteY17" fmla="*/ 58904 h 8426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123416" h="84262">
                        <a:moveTo>
                          <a:pt x="0" y="5610"/>
                        </a:moveTo>
                        <a:cubicBezTo>
                          <a:pt x="4675" y="4675"/>
                          <a:pt x="9400" y="3961"/>
                          <a:pt x="14025" y="2805"/>
                        </a:cubicBezTo>
                        <a:cubicBezTo>
                          <a:pt x="16893" y="2088"/>
                          <a:pt x="19483" y="0"/>
                          <a:pt x="22439" y="0"/>
                        </a:cubicBezTo>
                        <a:cubicBezTo>
                          <a:pt x="33698" y="0"/>
                          <a:pt x="44878" y="1870"/>
                          <a:pt x="56098" y="2805"/>
                        </a:cubicBezTo>
                        <a:cubicBezTo>
                          <a:pt x="58903" y="3740"/>
                          <a:pt x="61928" y="4174"/>
                          <a:pt x="64513" y="5610"/>
                        </a:cubicBezTo>
                        <a:cubicBezTo>
                          <a:pt x="70407" y="8884"/>
                          <a:pt x="81342" y="16830"/>
                          <a:pt x="81342" y="16830"/>
                        </a:cubicBezTo>
                        <a:cubicBezTo>
                          <a:pt x="79462" y="28114"/>
                          <a:pt x="80816" y="34186"/>
                          <a:pt x="72928" y="42074"/>
                        </a:cubicBezTo>
                        <a:cubicBezTo>
                          <a:pt x="70544" y="44458"/>
                          <a:pt x="67318" y="45814"/>
                          <a:pt x="64513" y="47684"/>
                        </a:cubicBezTo>
                        <a:cubicBezTo>
                          <a:pt x="51423" y="67318"/>
                          <a:pt x="58903" y="68253"/>
                          <a:pt x="44879" y="58904"/>
                        </a:cubicBezTo>
                        <a:cubicBezTo>
                          <a:pt x="48828" y="56271"/>
                          <a:pt x="60132" y="48232"/>
                          <a:pt x="64513" y="47684"/>
                        </a:cubicBezTo>
                        <a:cubicBezTo>
                          <a:pt x="68338" y="47206"/>
                          <a:pt x="71993" y="49554"/>
                          <a:pt x="75733" y="50489"/>
                        </a:cubicBezTo>
                        <a:cubicBezTo>
                          <a:pt x="76668" y="57969"/>
                          <a:pt x="78538" y="65390"/>
                          <a:pt x="78538" y="72928"/>
                        </a:cubicBezTo>
                        <a:cubicBezTo>
                          <a:pt x="78538" y="76783"/>
                          <a:pt x="79390" y="82929"/>
                          <a:pt x="75733" y="84148"/>
                        </a:cubicBezTo>
                        <a:cubicBezTo>
                          <a:pt x="72535" y="85214"/>
                          <a:pt x="71993" y="78538"/>
                          <a:pt x="70123" y="75733"/>
                        </a:cubicBezTo>
                        <a:cubicBezTo>
                          <a:pt x="71058" y="71993"/>
                          <a:pt x="70520" y="67523"/>
                          <a:pt x="72928" y="64513"/>
                        </a:cubicBezTo>
                        <a:cubicBezTo>
                          <a:pt x="74775" y="62204"/>
                          <a:pt x="78698" y="63030"/>
                          <a:pt x="81342" y="61708"/>
                        </a:cubicBezTo>
                        <a:cubicBezTo>
                          <a:pt x="103089" y="50835"/>
                          <a:pt x="77024" y="60343"/>
                          <a:pt x="98172" y="53294"/>
                        </a:cubicBezTo>
                        <a:cubicBezTo>
                          <a:pt x="121923" y="56263"/>
                          <a:pt x="115281" y="50769"/>
                          <a:pt x="123416" y="58904"/>
                        </a:cubicBezTo>
                      </a:path>
                    </a:pathLst>
                  </a:custGeom>
                  <a:noFill/>
                  <a:ln w="9525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</p:grpSp>
          <p:grpSp>
            <p:nvGrpSpPr>
              <p:cNvPr id="76" name="Skupina 75"/>
              <p:cNvGrpSpPr/>
              <p:nvPr/>
            </p:nvGrpSpPr>
            <p:grpSpPr>
              <a:xfrm rot="19262603">
                <a:off x="3061178" y="3070127"/>
                <a:ext cx="432048" cy="923451"/>
                <a:chOff x="3205102" y="2969600"/>
                <a:chExt cx="432048" cy="923451"/>
              </a:xfrm>
            </p:grpSpPr>
            <p:pic>
              <p:nvPicPr>
                <p:cNvPr id="77" name="Picture 10" descr="anniversaries,anniversary,birthdays,celebrations,Christmas,dárky,dary,Den otců,Den sv. Valentýna,Father's Day,gift boxes,gifts,graduations,holidays,marriages,Mother's Day,narozeniny,oslavy,presents,promoce,Saint Valentine's Day,sňatky,special occasions,St. Valentine's Day,sv. Valentýn,svatby,svátek,svátek Matek,svátky,vánoce,vánoční svátky,výročí,weddings,Yuletide,zabalené dárky,zvláštní příležitosti"/>
                <p:cNvPicPr>
                  <a:picLocks noChangeAspect="1" noChangeArrowheads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8573" t="17058" r="8105"/>
                <a:stretch/>
              </p:blipFill>
              <p:spPr bwMode="auto">
                <a:xfrm rot="20563499">
                  <a:off x="3205102" y="3404318"/>
                  <a:ext cx="432048" cy="488733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78" name="Skupina 77"/>
                <p:cNvGrpSpPr/>
                <p:nvPr/>
              </p:nvGrpSpPr>
              <p:grpSpPr>
                <a:xfrm rot="18685092">
                  <a:off x="3190837" y="3207715"/>
                  <a:ext cx="635297" cy="159068"/>
                  <a:chOff x="3477563" y="3432406"/>
                  <a:chExt cx="635297" cy="159068"/>
                </a:xfrm>
              </p:grpSpPr>
              <p:sp>
                <p:nvSpPr>
                  <p:cNvPr id="79" name="Obdélník 78"/>
                  <p:cNvSpPr/>
                  <p:nvPr/>
                </p:nvSpPr>
                <p:spPr>
                  <a:xfrm rot="21589420">
                    <a:off x="3608804" y="3432406"/>
                    <a:ext cx="504056" cy="159068"/>
                  </a:xfrm>
                  <a:prstGeom prst="rect">
                    <a:avLst/>
                  </a:prstGeom>
                  <a:solidFill>
                    <a:schemeClr val="bg1"/>
                  </a:solidFill>
                  <a:ln w="9525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r>
                      <a:rPr lang="cs-CZ" sz="800" dirty="0" smtClean="0">
                        <a:solidFill>
                          <a:schemeClr val="tx1"/>
                        </a:solidFill>
                      </a:rPr>
                      <a:t>VAŠÍK</a:t>
                    </a:r>
                    <a:endParaRPr lang="cs-CZ" sz="800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80" name="Volný tvar 79"/>
                  <p:cNvSpPr/>
                  <p:nvPr/>
                </p:nvSpPr>
                <p:spPr>
                  <a:xfrm rot="20563499">
                    <a:off x="3477563" y="3465203"/>
                    <a:ext cx="123416" cy="84262"/>
                  </a:xfrm>
                  <a:custGeom>
                    <a:avLst/>
                    <a:gdLst>
                      <a:gd name="connsiteX0" fmla="*/ 0 w 123416"/>
                      <a:gd name="connsiteY0" fmla="*/ 5610 h 84262"/>
                      <a:gd name="connsiteX1" fmla="*/ 14025 w 123416"/>
                      <a:gd name="connsiteY1" fmla="*/ 2805 h 84262"/>
                      <a:gd name="connsiteX2" fmla="*/ 22439 w 123416"/>
                      <a:gd name="connsiteY2" fmla="*/ 0 h 84262"/>
                      <a:gd name="connsiteX3" fmla="*/ 56098 w 123416"/>
                      <a:gd name="connsiteY3" fmla="*/ 2805 h 84262"/>
                      <a:gd name="connsiteX4" fmla="*/ 64513 w 123416"/>
                      <a:gd name="connsiteY4" fmla="*/ 5610 h 84262"/>
                      <a:gd name="connsiteX5" fmla="*/ 81342 w 123416"/>
                      <a:gd name="connsiteY5" fmla="*/ 16830 h 84262"/>
                      <a:gd name="connsiteX6" fmla="*/ 72928 w 123416"/>
                      <a:gd name="connsiteY6" fmla="*/ 42074 h 84262"/>
                      <a:gd name="connsiteX7" fmla="*/ 64513 w 123416"/>
                      <a:gd name="connsiteY7" fmla="*/ 47684 h 84262"/>
                      <a:gd name="connsiteX8" fmla="*/ 44879 w 123416"/>
                      <a:gd name="connsiteY8" fmla="*/ 58904 h 84262"/>
                      <a:gd name="connsiteX9" fmla="*/ 64513 w 123416"/>
                      <a:gd name="connsiteY9" fmla="*/ 47684 h 84262"/>
                      <a:gd name="connsiteX10" fmla="*/ 75733 w 123416"/>
                      <a:gd name="connsiteY10" fmla="*/ 50489 h 84262"/>
                      <a:gd name="connsiteX11" fmla="*/ 78538 w 123416"/>
                      <a:gd name="connsiteY11" fmla="*/ 72928 h 84262"/>
                      <a:gd name="connsiteX12" fmla="*/ 75733 w 123416"/>
                      <a:gd name="connsiteY12" fmla="*/ 84148 h 84262"/>
                      <a:gd name="connsiteX13" fmla="*/ 70123 w 123416"/>
                      <a:gd name="connsiteY13" fmla="*/ 75733 h 84262"/>
                      <a:gd name="connsiteX14" fmla="*/ 72928 w 123416"/>
                      <a:gd name="connsiteY14" fmla="*/ 64513 h 84262"/>
                      <a:gd name="connsiteX15" fmla="*/ 81342 w 123416"/>
                      <a:gd name="connsiteY15" fmla="*/ 61708 h 84262"/>
                      <a:gd name="connsiteX16" fmla="*/ 98172 w 123416"/>
                      <a:gd name="connsiteY16" fmla="*/ 53294 h 84262"/>
                      <a:gd name="connsiteX17" fmla="*/ 123416 w 123416"/>
                      <a:gd name="connsiteY17" fmla="*/ 58904 h 8426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123416" h="84262">
                        <a:moveTo>
                          <a:pt x="0" y="5610"/>
                        </a:moveTo>
                        <a:cubicBezTo>
                          <a:pt x="4675" y="4675"/>
                          <a:pt x="9400" y="3961"/>
                          <a:pt x="14025" y="2805"/>
                        </a:cubicBezTo>
                        <a:cubicBezTo>
                          <a:pt x="16893" y="2088"/>
                          <a:pt x="19483" y="0"/>
                          <a:pt x="22439" y="0"/>
                        </a:cubicBezTo>
                        <a:cubicBezTo>
                          <a:pt x="33698" y="0"/>
                          <a:pt x="44878" y="1870"/>
                          <a:pt x="56098" y="2805"/>
                        </a:cubicBezTo>
                        <a:cubicBezTo>
                          <a:pt x="58903" y="3740"/>
                          <a:pt x="61928" y="4174"/>
                          <a:pt x="64513" y="5610"/>
                        </a:cubicBezTo>
                        <a:cubicBezTo>
                          <a:pt x="70407" y="8884"/>
                          <a:pt x="81342" y="16830"/>
                          <a:pt x="81342" y="16830"/>
                        </a:cubicBezTo>
                        <a:cubicBezTo>
                          <a:pt x="79462" y="28114"/>
                          <a:pt x="80816" y="34186"/>
                          <a:pt x="72928" y="42074"/>
                        </a:cubicBezTo>
                        <a:cubicBezTo>
                          <a:pt x="70544" y="44458"/>
                          <a:pt x="67318" y="45814"/>
                          <a:pt x="64513" y="47684"/>
                        </a:cubicBezTo>
                        <a:cubicBezTo>
                          <a:pt x="51423" y="67318"/>
                          <a:pt x="58903" y="68253"/>
                          <a:pt x="44879" y="58904"/>
                        </a:cubicBezTo>
                        <a:cubicBezTo>
                          <a:pt x="48828" y="56271"/>
                          <a:pt x="60132" y="48232"/>
                          <a:pt x="64513" y="47684"/>
                        </a:cubicBezTo>
                        <a:cubicBezTo>
                          <a:pt x="68338" y="47206"/>
                          <a:pt x="71993" y="49554"/>
                          <a:pt x="75733" y="50489"/>
                        </a:cubicBezTo>
                        <a:cubicBezTo>
                          <a:pt x="76668" y="57969"/>
                          <a:pt x="78538" y="65390"/>
                          <a:pt x="78538" y="72928"/>
                        </a:cubicBezTo>
                        <a:cubicBezTo>
                          <a:pt x="78538" y="76783"/>
                          <a:pt x="79390" y="82929"/>
                          <a:pt x="75733" y="84148"/>
                        </a:cubicBezTo>
                        <a:cubicBezTo>
                          <a:pt x="72535" y="85214"/>
                          <a:pt x="71993" y="78538"/>
                          <a:pt x="70123" y="75733"/>
                        </a:cubicBezTo>
                        <a:cubicBezTo>
                          <a:pt x="71058" y="71993"/>
                          <a:pt x="70520" y="67523"/>
                          <a:pt x="72928" y="64513"/>
                        </a:cubicBezTo>
                        <a:cubicBezTo>
                          <a:pt x="74775" y="62204"/>
                          <a:pt x="78698" y="63030"/>
                          <a:pt x="81342" y="61708"/>
                        </a:cubicBezTo>
                        <a:cubicBezTo>
                          <a:pt x="103089" y="50835"/>
                          <a:pt x="77024" y="60343"/>
                          <a:pt x="98172" y="53294"/>
                        </a:cubicBezTo>
                        <a:cubicBezTo>
                          <a:pt x="121923" y="56263"/>
                          <a:pt x="115281" y="50769"/>
                          <a:pt x="123416" y="58904"/>
                        </a:cubicBezTo>
                      </a:path>
                    </a:pathLst>
                  </a:custGeom>
                  <a:noFill/>
                  <a:ln w="9525"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</p:grpSp>
          <p:grpSp>
            <p:nvGrpSpPr>
              <p:cNvPr id="81" name="Skupina 80"/>
              <p:cNvGrpSpPr/>
              <p:nvPr/>
            </p:nvGrpSpPr>
            <p:grpSpPr>
              <a:xfrm rot="1720005">
                <a:off x="3471601" y="2990427"/>
                <a:ext cx="928530" cy="488733"/>
                <a:chOff x="3132515" y="2626830"/>
                <a:chExt cx="928530" cy="488733"/>
              </a:xfrm>
            </p:grpSpPr>
            <p:pic>
              <p:nvPicPr>
                <p:cNvPr id="82" name="Picture 10" descr="anniversaries,anniversary,birthdays,celebrations,Christmas,dárky,dary,Den otců,Den sv. Valentýna,Father's Day,gift boxes,gifts,graduations,holidays,marriages,Mother's Day,narozeniny,oslavy,presents,promoce,Saint Valentine's Day,sňatky,special occasions,St. Valentine's Day,sv. Valentýn,svatby,svátek,svátek Matek,svátky,vánoce,vánoční svátky,výročí,weddings,Yuletide,zabalené dárky,zvláštní příležitosti"/>
                <p:cNvPicPr>
                  <a:picLocks noChangeAspect="1" noChangeArrowheads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8573" t="17058" r="8105"/>
                <a:stretch/>
              </p:blipFill>
              <p:spPr bwMode="auto">
                <a:xfrm>
                  <a:off x="3132515" y="2626830"/>
                  <a:ext cx="432048" cy="488733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83" name="Obdélník 82"/>
                <p:cNvSpPr/>
                <p:nvPr/>
              </p:nvSpPr>
              <p:spPr>
                <a:xfrm rot="1025921">
                  <a:off x="3556989" y="2791661"/>
                  <a:ext cx="504056" cy="159068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800" dirty="0" smtClean="0">
                      <a:solidFill>
                        <a:schemeClr val="tx1"/>
                      </a:solidFill>
                    </a:rPr>
                    <a:t>VAŠÍK</a:t>
                  </a:r>
                  <a:endParaRPr lang="cs-CZ" sz="800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84" name="Volný tvar 83"/>
                <p:cNvSpPr/>
                <p:nvPr/>
              </p:nvSpPr>
              <p:spPr>
                <a:xfrm>
                  <a:off x="3441622" y="2729175"/>
                  <a:ext cx="123416" cy="84262"/>
                </a:xfrm>
                <a:custGeom>
                  <a:avLst/>
                  <a:gdLst>
                    <a:gd name="connsiteX0" fmla="*/ 0 w 123416"/>
                    <a:gd name="connsiteY0" fmla="*/ 5610 h 84262"/>
                    <a:gd name="connsiteX1" fmla="*/ 14025 w 123416"/>
                    <a:gd name="connsiteY1" fmla="*/ 2805 h 84262"/>
                    <a:gd name="connsiteX2" fmla="*/ 22439 w 123416"/>
                    <a:gd name="connsiteY2" fmla="*/ 0 h 84262"/>
                    <a:gd name="connsiteX3" fmla="*/ 56098 w 123416"/>
                    <a:gd name="connsiteY3" fmla="*/ 2805 h 84262"/>
                    <a:gd name="connsiteX4" fmla="*/ 64513 w 123416"/>
                    <a:gd name="connsiteY4" fmla="*/ 5610 h 84262"/>
                    <a:gd name="connsiteX5" fmla="*/ 81342 w 123416"/>
                    <a:gd name="connsiteY5" fmla="*/ 16830 h 84262"/>
                    <a:gd name="connsiteX6" fmla="*/ 72928 w 123416"/>
                    <a:gd name="connsiteY6" fmla="*/ 42074 h 84262"/>
                    <a:gd name="connsiteX7" fmla="*/ 64513 w 123416"/>
                    <a:gd name="connsiteY7" fmla="*/ 47684 h 84262"/>
                    <a:gd name="connsiteX8" fmla="*/ 44879 w 123416"/>
                    <a:gd name="connsiteY8" fmla="*/ 58904 h 84262"/>
                    <a:gd name="connsiteX9" fmla="*/ 64513 w 123416"/>
                    <a:gd name="connsiteY9" fmla="*/ 47684 h 84262"/>
                    <a:gd name="connsiteX10" fmla="*/ 75733 w 123416"/>
                    <a:gd name="connsiteY10" fmla="*/ 50489 h 84262"/>
                    <a:gd name="connsiteX11" fmla="*/ 78538 w 123416"/>
                    <a:gd name="connsiteY11" fmla="*/ 72928 h 84262"/>
                    <a:gd name="connsiteX12" fmla="*/ 75733 w 123416"/>
                    <a:gd name="connsiteY12" fmla="*/ 84148 h 84262"/>
                    <a:gd name="connsiteX13" fmla="*/ 70123 w 123416"/>
                    <a:gd name="connsiteY13" fmla="*/ 75733 h 84262"/>
                    <a:gd name="connsiteX14" fmla="*/ 72928 w 123416"/>
                    <a:gd name="connsiteY14" fmla="*/ 64513 h 84262"/>
                    <a:gd name="connsiteX15" fmla="*/ 81342 w 123416"/>
                    <a:gd name="connsiteY15" fmla="*/ 61708 h 84262"/>
                    <a:gd name="connsiteX16" fmla="*/ 98172 w 123416"/>
                    <a:gd name="connsiteY16" fmla="*/ 53294 h 84262"/>
                    <a:gd name="connsiteX17" fmla="*/ 123416 w 123416"/>
                    <a:gd name="connsiteY17" fmla="*/ 58904 h 84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23416" h="84262">
                      <a:moveTo>
                        <a:pt x="0" y="5610"/>
                      </a:moveTo>
                      <a:cubicBezTo>
                        <a:pt x="4675" y="4675"/>
                        <a:pt x="9400" y="3961"/>
                        <a:pt x="14025" y="2805"/>
                      </a:cubicBezTo>
                      <a:cubicBezTo>
                        <a:pt x="16893" y="2088"/>
                        <a:pt x="19483" y="0"/>
                        <a:pt x="22439" y="0"/>
                      </a:cubicBezTo>
                      <a:cubicBezTo>
                        <a:pt x="33698" y="0"/>
                        <a:pt x="44878" y="1870"/>
                        <a:pt x="56098" y="2805"/>
                      </a:cubicBezTo>
                      <a:cubicBezTo>
                        <a:pt x="58903" y="3740"/>
                        <a:pt x="61928" y="4174"/>
                        <a:pt x="64513" y="5610"/>
                      </a:cubicBezTo>
                      <a:cubicBezTo>
                        <a:pt x="70407" y="8884"/>
                        <a:pt x="81342" y="16830"/>
                        <a:pt x="81342" y="16830"/>
                      </a:cubicBezTo>
                      <a:cubicBezTo>
                        <a:pt x="79462" y="28114"/>
                        <a:pt x="80816" y="34186"/>
                        <a:pt x="72928" y="42074"/>
                      </a:cubicBezTo>
                      <a:cubicBezTo>
                        <a:pt x="70544" y="44458"/>
                        <a:pt x="67318" y="45814"/>
                        <a:pt x="64513" y="47684"/>
                      </a:cubicBezTo>
                      <a:cubicBezTo>
                        <a:pt x="51423" y="67318"/>
                        <a:pt x="58903" y="68253"/>
                        <a:pt x="44879" y="58904"/>
                      </a:cubicBezTo>
                      <a:cubicBezTo>
                        <a:pt x="48828" y="56271"/>
                        <a:pt x="60132" y="48232"/>
                        <a:pt x="64513" y="47684"/>
                      </a:cubicBezTo>
                      <a:cubicBezTo>
                        <a:pt x="68338" y="47206"/>
                        <a:pt x="71993" y="49554"/>
                        <a:pt x="75733" y="50489"/>
                      </a:cubicBezTo>
                      <a:cubicBezTo>
                        <a:pt x="76668" y="57969"/>
                        <a:pt x="78538" y="65390"/>
                        <a:pt x="78538" y="72928"/>
                      </a:cubicBezTo>
                      <a:cubicBezTo>
                        <a:pt x="78538" y="76783"/>
                        <a:pt x="79390" y="82929"/>
                        <a:pt x="75733" y="84148"/>
                      </a:cubicBezTo>
                      <a:cubicBezTo>
                        <a:pt x="72535" y="85214"/>
                        <a:pt x="71993" y="78538"/>
                        <a:pt x="70123" y="75733"/>
                      </a:cubicBezTo>
                      <a:cubicBezTo>
                        <a:pt x="71058" y="71993"/>
                        <a:pt x="70520" y="67523"/>
                        <a:pt x="72928" y="64513"/>
                      </a:cubicBezTo>
                      <a:cubicBezTo>
                        <a:pt x="74775" y="62204"/>
                        <a:pt x="78698" y="63030"/>
                        <a:pt x="81342" y="61708"/>
                      </a:cubicBezTo>
                      <a:cubicBezTo>
                        <a:pt x="103089" y="50835"/>
                        <a:pt x="77024" y="60343"/>
                        <a:pt x="98172" y="53294"/>
                      </a:cubicBezTo>
                      <a:cubicBezTo>
                        <a:pt x="121923" y="56263"/>
                        <a:pt x="115281" y="50769"/>
                        <a:pt x="123416" y="58904"/>
                      </a:cubicBezTo>
                    </a:path>
                  </a:pathLst>
                </a:custGeom>
                <a:noFill/>
                <a:ln w="952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85" name="Skupina 84"/>
              <p:cNvGrpSpPr/>
              <p:nvPr/>
            </p:nvGrpSpPr>
            <p:grpSpPr>
              <a:xfrm rot="19604079">
                <a:off x="579342" y="3866856"/>
                <a:ext cx="928530" cy="488733"/>
                <a:chOff x="3132515" y="2626830"/>
                <a:chExt cx="928530" cy="488733"/>
              </a:xfrm>
            </p:grpSpPr>
            <p:pic>
              <p:nvPicPr>
                <p:cNvPr id="86" name="Picture 10" descr="anniversaries,anniversary,birthdays,celebrations,Christmas,dárky,dary,Den otců,Den sv. Valentýna,Father's Day,gift boxes,gifts,graduations,holidays,marriages,Mother's Day,narozeniny,oslavy,presents,promoce,Saint Valentine's Day,sňatky,special occasions,St. Valentine's Day,sv. Valentýn,svatby,svátek,svátek Matek,svátky,vánoce,vánoční svátky,výročí,weddings,Yuletide,zabalené dárky,zvláštní příležitosti"/>
                <p:cNvPicPr>
                  <a:picLocks noChangeAspect="1" noChangeArrowheads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8573" t="17058" r="8105"/>
                <a:stretch/>
              </p:blipFill>
              <p:spPr bwMode="auto">
                <a:xfrm>
                  <a:off x="3132515" y="2626830"/>
                  <a:ext cx="432048" cy="488733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87" name="Obdélník 86"/>
                <p:cNvSpPr/>
                <p:nvPr/>
              </p:nvSpPr>
              <p:spPr>
                <a:xfrm rot="1025921">
                  <a:off x="3556989" y="2791661"/>
                  <a:ext cx="504056" cy="159068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800" dirty="0" smtClean="0">
                      <a:solidFill>
                        <a:schemeClr val="tx1"/>
                      </a:solidFill>
                    </a:rPr>
                    <a:t>VAŠÍK</a:t>
                  </a:r>
                  <a:endParaRPr lang="cs-CZ" sz="800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88" name="Volný tvar 87"/>
                <p:cNvSpPr/>
                <p:nvPr/>
              </p:nvSpPr>
              <p:spPr>
                <a:xfrm>
                  <a:off x="3441622" y="2729175"/>
                  <a:ext cx="123416" cy="84262"/>
                </a:xfrm>
                <a:custGeom>
                  <a:avLst/>
                  <a:gdLst>
                    <a:gd name="connsiteX0" fmla="*/ 0 w 123416"/>
                    <a:gd name="connsiteY0" fmla="*/ 5610 h 84262"/>
                    <a:gd name="connsiteX1" fmla="*/ 14025 w 123416"/>
                    <a:gd name="connsiteY1" fmla="*/ 2805 h 84262"/>
                    <a:gd name="connsiteX2" fmla="*/ 22439 w 123416"/>
                    <a:gd name="connsiteY2" fmla="*/ 0 h 84262"/>
                    <a:gd name="connsiteX3" fmla="*/ 56098 w 123416"/>
                    <a:gd name="connsiteY3" fmla="*/ 2805 h 84262"/>
                    <a:gd name="connsiteX4" fmla="*/ 64513 w 123416"/>
                    <a:gd name="connsiteY4" fmla="*/ 5610 h 84262"/>
                    <a:gd name="connsiteX5" fmla="*/ 81342 w 123416"/>
                    <a:gd name="connsiteY5" fmla="*/ 16830 h 84262"/>
                    <a:gd name="connsiteX6" fmla="*/ 72928 w 123416"/>
                    <a:gd name="connsiteY6" fmla="*/ 42074 h 84262"/>
                    <a:gd name="connsiteX7" fmla="*/ 64513 w 123416"/>
                    <a:gd name="connsiteY7" fmla="*/ 47684 h 84262"/>
                    <a:gd name="connsiteX8" fmla="*/ 44879 w 123416"/>
                    <a:gd name="connsiteY8" fmla="*/ 58904 h 84262"/>
                    <a:gd name="connsiteX9" fmla="*/ 64513 w 123416"/>
                    <a:gd name="connsiteY9" fmla="*/ 47684 h 84262"/>
                    <a:gd name="connsiteX10" fmla="*/ 75733 w 123416"/>
                    <a:gd name="connsiteY10" fmla="*/ 50489 h 84262"/>
                    <a:gd name="connsiteX11" fmla="*/ 78538 w 123416"/>
                    <a:gd name="connsiteY11" fmla="*/ 72928 h 84262"/>
                    <a:gd name="connsiteX12" fmla="*/ 75733 w 123416"/>
                    <a:gd name="connsiteY12" fmla="*/ 84148 h 84262"/>
                    <a:gd name="connsiteX13" fmla="*/ 70123 w 123416"/>
                    <a:gd name="connsiteY13" fmla="*/ 75733 h 84262"/>
                    <a:gd name="connsiteX14" fmla="*/ 72928 w 123416"/>
                    <a:gd name="connsiteY14" fmla="*/ 64513 h 84262"/>
                    <a:gd name="connsiteX15" fmla="*/ 81342 w 123416"/>
                    <a:gd name="connsiteY15" fmla="*/ 61708 h 84262"/>
                    <a:gd name="connsiteX16" fmla="*/ 98172 w 123416"/>
                    <a:gd name="connsiteY16" fmla="*/ 53294 h 84262"/>
                    <a:gd name="connsiteX17" fmla="*/ 123416 w 123416"/>
                    <a:gd name="connsiteY17" fmla="*/ 58904 h 84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23416" h="84262">
                      <a:moveTo>
                        <a:pt x="0" y="5610"/>
                      </a:moveTo>
                      <a:cubicBezTo>
                        <a:pt x="4675" y="4675"/>
                        <a:pt x="9400" y="3961"/>
                        <a:pt x="14025" y="2805"/>
                      </a:cubicBezTo>
                      <a:cubicBezTo>
                        <a:pt x="16893" y="2088"/>
                        <a:pt x="19483" y="0"/>
                        <a:pt x="22439" y="0"/>
                      </a:cubicBezTo>
                      <a:cubicBezTo>
                        <a:pt x="33698" y="0"/>
                        <a:pt x="44878" y="1870"/>
                        <a:pt x="56098" y="2805"/>
                      </a:cubicBezTo>
                      <a:cubicBezTo>
                        <a:pt x="58903" y="3740"/>
                        <a:pt x="61928" y="4174"/>
                        <a:pt x="64513" y="5610"/>
                      </a:cubicBezTo>
                      <a:cubicBezTo>
                        <a:pt x="70407" y="8884"/>
                        <a:pt x="81342" y="16830"/>
                        <a:pt x="81342" y="16830"/>
                      </a:cubicBezTo>
                      <a:cubicBezTo>
                        <a:pt x="79462" y="28114"/>
                        <a:pt x="80816" y="34186"/>
                        <a:pt x="72928" y="42074"/>
                      </a:cubicBezTo>
                      <a:cubicBezTo>
                        <a:pt x="70544" y="44458"/>
                        <a:pt x="67318" y="45814"/>
                        <a:pt x="64513" y="47684"/>
                      </a:cubicBezTo>
                      <a:cubicBezTo>
                        <a:pt x="51423" y="67318"/>
                        <a:pt x="58903" y="68253"/>
                        <a:pt x="44879" y="58904"/>
                      </a:cubicBezTo>
                      <a:cubicBezTo>
                        <a:pt x="48828" y="56271"/>
                        <a:pt x="60132" y="48232"/>
                        <a:pt x="64513" y="47684"/>
                      </a:cubicBezTo>
                      <a:cubicBezTo>
                        <a:pt x="68338" y="47206"/>
                        <a:pt x="71993" y="49554"/>
                        <a:pt x="75733" y="50489"/>
                      </a:cubicBezTo>
                      <a:cubicBezTo>
                        <a:pt x="76668" y="57969"/>
                        <a:pt x="78538" y="65390"/>
                        <a:pt x="78538" y="72928"/>
                      </a:cubicBezTo>
                      <a:cubicBezTo>
                        <a:pt x="78538" y="76783"/>
                        <a:pt x="79390" y="82929"/>
                        <a:pt x="75733" y="84148"/>
                      </a:cubicBezTo>
                      <a:cubicBezTo>
                        <a:pt x="72535" y="85214"/>
                        <a:pt x="71993" y="78538"/>
                        <a:pt x="70123" y="75733"/>
                      </a:cubicBezTo>
                      <a:cubicBezTo>
                        <a:pt x="71058" y="71993"/>
                        <a:pt x="70520" y="67523"/>
                        <a:pt x="72928" y="64513"/>
                      </a:cubicBezTo>
                      <a:cubicBezTo>
                        <a:pt x="74775" y="62204"/>
                        <a:pt x="78698" y="63030"/>
                        <a:pt x="81342" y="61708"/>
                      </a:cubicBezTo>
                      <a:cubicBezTo>
                        <a:pt x="103089" y="50835"/>
                        <a:pt x="77024" y="60343"/>
                        <a:pt x="98172" y="53294"/>
                      </a:cubicBezTo>
                      <a:cubicBezTo>
                        <a:pt x="121923" y="56263"/>
                        <a:pt x="115281" y="50769"/>
                        <a:pt x="123416" y="58904"/>
                      </a:cubicBezTo>
                    </a:path>
                  </a:pathLst>
                </a:custGeom>
                <a:noFill/>
                <a:ln w="952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89" name="Skupina 88"/>
              <p:cNvGrpSpPr/>
              <p:nvPr/>
            </p:nvGrpSpPr>
            <p:grpSpPr>
              <a:xfrm rot="20899249">
                <a:off x="997680" y="4242598"/>
                <a:ext cx="928530" cy="488733"/>
                <a:chOff x="3132515" y="2626830"/>
                <a:chExt cx="928530" cy="488733"/>
              </a:xfrm>
            </p:grpSpPr>
            <p:pic>
              <p:nvPicPr>
                <p:cNvPr id="90" name="Picture 10" descr="anniversaries,anniversary,birthdays,celebrations,Christmas,dárky,dary,Den otců,Den sv. Valentýna,Father's Day,gift boxes,gifts,graduations,holidays,marriages,Mother's Day,narozeniny,oslavy,presents,promoce,Saint Valentine's Day,sňatky,special occasions,St. Valentine's Day,sv. Valentýn,svatby,svátek,svátek Matek,svátky,vánoce,vánoční svátky,výročí,weddings,Yuletide,zabalené dárky,zvláštní příležitosti"/>
                <p:cNvPicPr>
                  <a:picLocks noChangeAspect="1" noChangeArrowheads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8573" t="17058" r="8105"/>
                <a:stretch/>
              </p:blipFill>
              <p:spPr bwMode="auto">
                <a:xfrm>
                  <a:off x="3132515" y="2626830"/>
                  <a:ext cx="432048" cy="488733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91" name="Obdélník 90"/>
                <p:cNvSpPr/>
                <p:nvPr/>
              </p:nvSpPr>
              <p:spPr>
                <a:xfrm rot="1025921">
                  <a:off x="3556989" y="2791661"/>
                  <a:ext cx="504056" cy="159068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800" dirty="0" smtClean="0">
                      <a:solidFill>
                        <a:schemeClr val="tx1"/>
                      </a:solidFill>
                    </a:rPr>
                    <a:t>VAŠÍK</a:t>
                  </a:r>
                  <a:endParaRPr lang="cs-CZ" sz="800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2" name="Volný tvar 91"/>
                <p:cNvSpPr/>
                <p:nvPr/>
              </p:nvSpPr>
              <p:spPr>
                <a:xfrm>
                  <a:off x="3441622" y="2729175"/>
                  <a:ext cx="123416" cy="84262"/>
                </a:xfrm>
                <a:custGeom>
                  <a:avLst/>
                  <a:gdLst>
                    <a:gd name="connsiteX0" fmla="*/ 0 w 123416"/>
                    <a:gd name="connsiteY0" fmla="*/ 5610 h 84262"/>
                    <a:gd name="connsiteX1" fmla="*/ 14025 w 123416"/>
                    <a:gd name="connsiteY1" fmla="*/ 2805 h 84262"/>
                    <a:gd name="connsiteX2" fmla="*/ 22439 w 123416"/>
                    <a:gd name="connsiteY2" fmla="*/ 0 h 84262"/>
                    <a:gd name="connsiteX3" fmla="*/ 56098 w 123416"/>
                    <a:gd name="connsiteY3" fmla="*/ 2805 h 84262"/>
                    <a:gd name="connsiteX4" fmla="*/ 64513 w 123416"/>
                    <a:gd name="connsiteY4" fmla="*/ 5610 h 84262"/>
                    <a:gd name="connsiteX5" fmla="*/ 81342 w 123416"/>
                    <a:gd name="connsiteY5" fmla="*/ 16830 h 84262"/>
                    <a:gd name="connsiteX6" fmla="*/ 72928 w 123416"/>
                    <a:gd name="connsiteY6" fmla="*/ 42074 h 84262"/>
                    <a:gd name="connsiteX7" fmla="*/ 64513 w 123416"/>
                    <a:gd name="connsiteY7" fmla="*/ 47684 h 84262"/>
                    <a:gd name="connsiteX8" fmla="*/ 44879 w 123416"/>
                    <a:gd name="connsiteY8" fmla="*/ 58904 h 84262"/>
                    <a:gd name="connsiteX9" fmla="*/ 64513 w 123416"/>
                    <a:gd name="connsiteY9" fmla="*/ 47684 h 84262"/>
                    <a:gd name="connsiteX10" fmla="*/ 75733 w 123416"/>
                    <a:gd name="connsiteY10" fmla="*/ 50489 h 84262"/>
                    <a:gd name="connsiteX11" fmla="*/ 78538 w 123416"/>
                    <a:gd name="connsiteY11" fmla="*/ 72928 h 84262"/>
                    <a:gd name="connsiteX12" fmla="*/ 75733 w 123416"/>
                    <a:gd name="connsiteY12" fmla="*/ 84148 h 84262"/>
                    <a:gd name="connsiteX13" fmla="*/ 70123 w 123416"/>
                    <a:gd name="connsiteY13" fmla="*/ 75733 h 84262"/>
                    <a:gd name="connsiteX14" fmla="*/ 72928 w 123416"/>
                    <a:gd name="connsiteY14" fmla="*/ 64513 h 84262"/>
                    <a:gd name="connsiteX15" fmla="*/ 81342 w 123416"/>
                    <a:gd name="connsiteY15" fmla="*/ 61708 h 84262"/>
                    <a:gd name="connsiteX16" fmla="*/ 98172 w 123416"/>
                    <a:gd name="connsiteY16" fmla="*/ 53294 h 84262"/>
                    <a:gd name="connsiteX17" fmla="*/ 123416 w 123416"/>
                    <a:gd name="connsiteY17" fmla="*/ 58904 h 84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23416" h="84262">
                      <a:moveTo>
                        <a:pt x="0" y="5610"/>
                      </a:moveTo>
                      <a:cubicBezTo>
                        <a:pt x="4675" y="4675"/>
                        <a:pt x="9400" y="3961"/>
                        <a:pt x="14025" y="2805"/>
                      </a:cubicBezTo>
                      <a:cubicBezTo>
                        <a:pt x="16893" y="2088"/>
                        <a:pt x="19483" y="0"/>
                        <a:pt x="22439" y="0"/>
                      </a:cubicBezTo>
                      <a:cubicBezTo>
                        <a:pt x="33698" y="0"/>
                        <a:pt x="44878" y="1870"/>
                        <a:pt x="56098" y="2805"/>
                      </a:cubicBezTo>
                      <a:cubicBezTo>
                        <a:pt x="58903" y="3740"/>
                        <a:pt x="61928" y="4174"/>
                        <a:pt x="64513" y="5610"/>
                      </a:cubicBezTo>
                      <a:cubicBezTo>
                        <a:pt x="70407" y="8884"/>
                        <a:pt x="81342" y="16830"/>
                        <a:pt x="81342" y="16830"/>
                      </a:cubicBezTo>
                      <a:cubicBezTo>
                        <a:pt x="79462" y="28114"/>
                        <a:pt x="80816" y="34186"/>
                        <a:pt x="72928" y="42074"/>
                      </a:cubicBezTo>
                      <a:cubicBezTo>
                        <a:pt x="70544" y="44458"/>
                        <a:pt x="67318" y="45814"/>
                        <a:pt x="64513" y="47684"/>
                      </a:cubicBezTo>
                      <a:cubicBezTo>
                        <a:pt x="51423" y="67318"/>
                        <a:pt x="58903" y="68253"/>
                        <a:pt x="44879" y="58904"/>
                      </a:cubicBezTo>
                      <a:cubicBezTo>
                        <a:pt x="48828" y="56271"/>
                        <a:pt x="60132" y="48232"/>
                        <a:pt x="64513" y="47684"/>
                      </a:cubicBezTo>
                      <a:cubicBezTo>
                        <a:pt x="68338" y="47206"/>
                        <a:pt x="71993" y="49554"/>
                        <a:pt x="75733" y="50489"/>
                      </a:cubicBezTo>
                      <a:cubicBezTo>
                        <a:pt x="76668" y="57969"/>
                        <a:pt x="78538" y="65390"/>
                        <a:pt x="78538" y="72928"/>
                      </a:cubicBezTo>
                      <a:cubicBezTo>
                        <a:pt x="78538" y="76783"/>
                        <a:pt x="79390" y="82929"/>
                        <a:pt x="75733" y="84148"/>
                      </a:cubicBezTo>
                      <a:cubicBezTo>
                        <a:pt x="72535" y="85214"/>
                        <a:pt x="71993" y="78538"/>
                        <a:pt x="70123" y="75733"/>
                      </a:cubicBezTo>
                      <a:cubicBezTo>
                        <a:pt x="71058" y="71993"/>
                        <a:pt x="70520" y="67523"/>
                        <a:pt x="72928" y="64513"/>
                      </a:cubicBezTo>
                      <a:cubicBezTo>
                        <a:pt x="74775" y="62204"/>
                        <a:pt x="78698" y="63030"/>
                        <a:pt x="81342" y="61708"/>
                      </a:cubicBezTo>
                      <a:cubicBezTo>
                        <a:pt x="103089" y="50835"/>
                        <a:pt x="77024" y="60343"/>
                        <a:pt x="98172" y="53294"/>
                      </a:cubicBezTo>
                      <a:cubicBezTo>
                        <a:pt x="121923" y="56263"/>
                        <a:pt x="115281" y="50769"/>
                        <a:pt x="123416" y="58904"/>
                      </a:cubicBezTo>
                    </a:path>
                  </a:pathLst>
                </a:custGeom>
                <a:noFill/>
                <a:ln w="952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93" name="Skupina 92"/>
              <p:cNvGrpSpPr/>
              <p:nvPr/>
            </p:nvGrpSpPr>
            <p:grpSpPr>
              <a:xfrm rot="20178212">
                <a:off x="756800" y="1688923"/>
                <a:ext cx="928530" cy="488733"/>
                <a:chOff x="3132515" y="2626830"/>
                <a:chExt cx="928530" cy="488733"/>
              </a:xfrm>
            </p:grpSpPr>
            <p:pic>
              <p:nvPicPr>
                <p:cNvPr id="94" name="Picture 10" descr="anniversaries,anniversary,birthdays,celebrations,Christmas,dárky,dary,Den otců,Den sv. Valentýna,Father's Day,gift boxes,gifts,graduations,holidays,marriages,Mother's Day,narozeniny,oslavy,presents,promoce,Saint Valentine's Day,sňatky,special occasions,St. Valentine's Day,sv. Valentýn,svatby,svátek,svátek Matek,svátky,vánoce,vánoční svátky,výročí,weddings,Yuletide,zabalené dárky,zvláštní příležitosti"/>
                <p:cNvPicPr>
                  <a:picLocks noChangeAspect="1" noChangeArrowheads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8573" t="17058" r="8105"/>
                <a:stretch/>
              </p:blipFill>
              <p:spPr bwMode="auto">
                <a:xfrm>
                  <a:off x="3132515" y="2626830"/>
                  <a:ext cx="432048" cy="488733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95" name="Obdélník 94"/>
                <p:cNvSpPr/>
                <p:nvPr/>
              </p:nvSpPr>
              <p:spPr>
                <a:xfrm rot="1025921">
                  <a:off x="3556989" y="2791661"/>
                  <a:ext cx="504056" cy="159068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800" dirty="0" smtClean="0">
                      <a:solidFill>
                        <a:schemeClr val="tx1"/>
                      </a:solidFill>
                    </a:rPr>
                    <a:t>VAŠÍK</a:t>
                  </a:r>
                  <a:endParaRPr lang="cs-CZ" sz="800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96" name="Volný tvar 95"/>
                <p:cNvSpPr/>
                <p:nvPr/>
              </p:nvSpPr>
              <p:spPr>
                <a:xfrm>
                  <a:off x="3441622" y="2729175"/>
                  <a:ext cx="123416" cy="84262"/>
                </a:xfrm>
                <a:custGeom>
                  <a:avLst/>
                  <a:gdLst>
                    <a:gd name="connsiteX0" fmla="*/ 0 w 123416"/>
                    <a:gd name="connsiteY0" fmla="*/ 5610 h 84262"/>
                    <a:gd name="connsiteX1" fmla="*/ 14025 w 123416"/>
                    <a:gd name="connsiteY1" fmla="*/ 2805 h 84262"/>
                    <a:gd name="connsiteX2" fmla="*/ 22439 w 123416"/>
                    <a:gd name="connsiteY2" fmla="*/ 0 h 84262"/>
                    <a:gd name="connsiteX3" fmla="*/ 56098 w 123416"/>
                    <a:gd name="connsiteY3" fmla="*/ 2805 h 84262"/>
                    <a:gd name="connsiteX4" fmla="*/ 64513 w 123416"/>
                    <a:gd name="connsiteY4" fmla="*/ 5610 h 84262"/>
                    <a:gd name="connsiteX5" fmla="*/ 81342 w 123416"/>
                    <a:gd name="connsiteY5" fmla="*/ 16830 h 84262"/>
                    <a:gd name="connsiteX6" fmla="*/ 72928 w 123416"/>
                    <a:gd name="connsiteY6" fmla="*/ 42074 h 84262"/>
                    <a:gd name="connsiteX7" fmla="*/ 64513 w 123416"/>
                    <a:gd name="connsiteY7" fmla="*/ 47684 h 84262"/>
                    <a:gd name="connsiteX8" fmla="*/ 44879 w 123416"/>
                    <a:gd name="connsiteY8" fmla="*/ 58904 h 84262"/>
                    <a:gd name="connsiteX9" fmla="*/ 64513 w 123416"/>
                    <a:gd name="connsiteY9" fmla="*/ 47684 h 84262"/>
                    <a:gd name="connsiteX10" fmla="*/ 75733 w 123416"/>
                    <a:gd name="connsiteY10" fmla="*/ 50489 h 84262"/>
                    <a:gd name="connsiteX11" fmla="*/ 78538 w 123416"/>
                    <a:gd name="connsiteY11" fmla="*/ 72928 h 84262"/>
                    <a:gd name="connsiteX12" fmla="*/ 75733 w 123416"/>
                    <a:gd name="connsiteY12" fmla="*/ 84148 h 84262"/>
                    <a:gd name="connsiteX13" fmla="*/ 70123 w 123416"/>
                    <a:gd name="connsiteY13" fmla="*/ 75733 h 84262"/>
                    <a:gd name="connsiteX14" fmla="*/ 72928 w 123416"/>
                    <a:gd name="connsiteY14" fmla="*/ 64513 h 84262"/>
                    <a:gd name="connsiteX15" fmla="*/ 81342 w 123416"/>
                    <a:gd name="connsiteY15" fmla="*/ 61708 h 84262"/>
                    <a:gd name="connsiteX16" fmla="*/ 98172 w 123416"/>
                    <a:gd name="connsiteY16" fmla="*/ 53294 h 84262"/>
                    <a:gd name="connsiteX17" fmla="*/ 123416 w 123416"/>
                    <a:gd name="connsiteY17" fmla="*/ 58904 h 84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23416" h="84262">
                      <a:moveTo>
                        <a:pt x="0" y="5610"/>
                      </a:moveTo>
                      <a:cubicBezTo>
                        <a:pt x="4675" y="4675"/>
                        <a:pt x="9400" y="3961"/>
                        <a:pt x="14025" y="2805"/>
                      </a:cubicBezTo>
                      <a:cubicBezTo>
                        <a:pt x="16893" y="2088"/>
                        <a:pt x="19483" y="0"/>
                        <a:pt x="22439" y="0"/>
                      </a:cubicBezTo>
                      <a:cubicBezTo>
                        <a:pt x="33698" y="0"/>
                        <a:pt x="44878" y="1870"/>
                        <a:pt x="56098" y="2805"/>
                      </a:cubicBezTo>
                      <a:cubicBezTo>
                        <a:pt x="58903" y="3740"/>
                        <a:pt x="61928" y="4174"/>
                        <a:pt x="64513" y="5610"/>
                      </a:cubicBezTo>
                      <a:cubicBezTo>
                        <a:pt x="70407" y="8884"/>
                        <a:pt x="81342" y="16830"/>
                        <a:pt x="81342" y="16830"/>
                      </a:cubicBezTo>
                      <a:cubicBezTo>
                        <a:pt x="79462" y="28114"/>
                        <a:pt x="80816" y="34186"/>
                        <a:pt x="72928" y="42074"/>
                      </a:cubicBezTo>
                      <a:cubicBezTo>
                        <a:pt x="70544" y="44458"/>
                        <a:pt x="67318" y="45814"/>
                        <a:pt x="64513" y="47684"/>
                      </a:cubicBezTo>
                      <a:cubicBezTo>
                        <a:pt x="51423" y="67318"/>
                        <a:pt x="58903" y="68253"/>
                        <a:pt x="44879" y="58904"/>
                      </a:cubicBezTo>
                      <a:cubicBezTo>
                        <a:pt x="48828" y="56271"/>
                        <a:pt x="60132" y="48232"/>
                        <a:pt x="64513" y="47684"/>
                      </a:cubicBezTo>
                      <a:cubicBezTo>
                        <a:pt x="68338" y="47206"/>
                        <a:pt x="71993" y="49554"/>
                        <a:pt x="75733" y="50489"/>
                      </a:cubicBezTo>
                      <a:cubicBezTo>
                        <a:pt x="76668" y="57969"/>
                        <a:pt x="78538" y="65390"/>
                        <a:pt x="78538" y="72928"/>
                      </a:cubicBezTo>
                      <a:cubicBezTo>
                        <a:pt x="78538" y="76783"/>
                        <a:pt x="79390" y="82929"/>
                        <a:pt x="75733" y="84148"/>
                      </a:cubicBezTo>
                      <a:cubicBezTo>
                        <a:pt x="72535" y="85214"/>
                        <a:pt x="71993" y="78538"/>
                        <a:pt x="70123" y="75733"/>
                      </a:cubicBezTo>
                      <a:cubicBezTo>
                        <a:pt x="71058" y="71993"/>
                        <a:pt x="70520" y="67523"/>
                        <a:pt x="72928" y="64513"/>
                      </a:cubicBezTo>
                      <a:cubicBezTo>
                        <a:pt x="74775" y="62204"/>
                        <a:pt x="78698" y="63030"/>
                        <a:pt x="81342" y="61708"/>
                      </a:cubicBezTo>
                      <a:cubicBezTo>
                        <a:pt x="103089" y="50835"/>
                        <a:pt x="77024" y="60343"/>
                        <a:pt x="98172" y="53294"/>
                      </a:cubicBezTo>
                      <a:cubicBezTo>
                        <a:pt x="121923" y="56263"/>
                        <a:pt x="115281" y="50769"/>
                        <a:pt x="123416" y="58904"/>
                      </a:cubicBezTo>
                    </a:path>
                  </a:pathLst>
                </a:custGeom>
                <a:noFill/>
                <a:ln w="952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97" name="Skupina 96"/>
              <p:cNvGrpSpPr/>
              <p:nvPr/>
            </p:nvGrpSpPr>
            <p:grpSpPr>
              <a:xfrm rot="12076962">
                <a:off x="2381146" y="1696402"/>
                <a:ext cx="928530" cy="488733"/>
                <a:chOff x="3132515" y="2626830"/>
                <a:chExt cx="928530" cy="488733"/>
              </a:xfrm>
            </p:grpSpPr>
            <p:pic>
              <p:nvPicPr>
                <p:cNvPr id="98" name="Picture 10" descr="anniversaries,anniversary,birthdays,celebrations,Christmas,dárky,dary,Den otců,Den sv. Valentýna,Father's Day,gift boxes,gifts,graduations,holidays,marriages,Mother's Day,narozeniny,oslavy,presents,promoce,Saint Valentine's Day,sňatky,special occasions,St. Valentine's Day,sv. Valentýn,svatby,svátek,svátek Matek,svátky,vánoce,vánoční svátky,výročí,weddings,Yuletide,zabalené dárky,zvláštní příležitosti"/>
                <p:cNvPicPr>
                  <a:picLocks noChangeAspect="1" noChangeArrowheads="1"/>
                </p:cNvPicPr>
                <p:nvPr/>
              </p:nvPicPr>
              <p:blipFill rotWithShape="1"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8573" t="17058" r="8105"/>
                <a:stretch/>
              </p:blipFill>
              <p:spPr bwMode="auto">
                <a:xfrm>
                  <a:off x="3132515" y="2626830"/>
                  <a:ext cx="432048" cy="488733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99" name="Obdélník 98"/>
                <p:cNvSpPr/>
                <p:nvPr/>
              </p:nvSpPr>
              <p:spPr>
                <a:xfrm rot="1025921">
                  <a:off x="3556989" y="2791661"/>
                  <a:ext cx="504056" cy="159068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800" dirty="0" smtClean="0">
                      <a:solidFill>
                        <a:schemeClr val="tx1"/>
                      </a:solidFill>
                    </a:rPr>
                    <a:t>VAŠÍK</a:t>
                  </a:r>
                  <a:endParaRPr lang="cs-CZ" sz="800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00" name="Volný tvar 99"/>
                <p:cNvSpPr/>
                <p:nvPr/>
              </p:nvSpPr>
              <p:spPr>
                <a:xfrm>
                  <a:off x="3441622" y="2729175"/>
                  <a:ext cx="123416" cy="84262"/>
                </a:xfrm>
                <a:custGeom>
                  <a:avLst/>
                  <a:gdLst>
                    <a:gd name="connsiteX0" fmla="*/ 0 w 123416"/>
                    <a:gd name="connsiteY0" fmla="*/ 5610 h 84262"/>
                    <a:gd name="connsiteX1" fmla="*/ 14025 w 123416"/>
                    <a:gd name="connsiteY1" fmla="*/ 2805 h 84262"/>
                    <a:gd name="connsiteX2" fmla="*/ 22439 w 123416"/>
                    <a:gd name="connsiteY2" fmla="*/ 0 h 84262"/>
                    <a:gd name="connsiteX3" fmla="*/ 56098 w 123416"/>
                    <a:gd name="connsiteY3" fmla="*/ 2805 h 84262"/>
                    <a:gd name="connsiteX4" fmla="*/ 64513 w 123416"/>
                    <a:gd name="connsiteY4" fmla="*/ 5610 h 84262"/>
                    <a:gd name="connsiteX5" fmla="*/ 81342 w 123416"/>
                    <a:gd name="connsiteY5" fmla="*/ 16830 h 84262"/>
                    <a:gd name="connsiteX6" fmla="*/ 72928 w 123416"/>
                    <a:gd name="connsiteY6" fmla="*/ 42074 h 84262"/>
                    <a:gd name="connsiteX7" fmla="*/ 64513 w 123416"/>
                    <a:gd name="connsiteY7" fmla="*/ 47684 h 84262"/>
                    <a:gd name="connsiteX8" fmla="*/ 44879 w 123416"/>
                    <a:gd name="connsiteY8" fmla="*/ 58904 h 84262"/>
                    <a:gd name="connsiteX9" fmla="*/ 64513 w 123416"/>
                    <a:gd name="connsiteY9" fmla="*/ 47684 h 84262"/>
                    <a:gd name="connsiteX10" fmla="*/ 75733 w 123416"/>
                    <a:gd name="connsiteY10" fmla="*/ 50489 h 84262"/>
                    <a:gd name="connsiteX11" fmla="*/ 78538 w 123416"/>
                    <a:gd name="connsiteY11" fmla="*/ 72928 h 84262"/>
                    <a:gd name="connsiteX12" fmla="*/ 75733 w 123416"/>
                    <a:gd name="connsiteY12" fmla="*/ 84148 h 84262"/>
                    <a:gd name="connsiteX13" fmla="*/ 70123 w 123416"/>
                    <a:gd name="connsiteY13" fmla="*/ 75733 h 84262"/>
                    <a:gd name="connsiteX14" fmla="*/ 72928 w 123416"/>
                    <a:gd name="connsiteY14" fmla="*/ 64513 h 84262"/>
                    <a:gd name="connsiteX15" fmla="*/ 81342 w 123416"/>
                    <a:gd name="connsiteY15" fmla="*/ 61708 h 84262"/>
                    <a:gd name="connsiteX16" fmla="*/ 98172 w 123416"/>
                    <a:gd name="connsiteY16" fmla="*/ 53294 h 84262"/>
                    <a:gd name="connsiteX17" fmla="*/ 123416 w 123416"/>
                    <a:gd name="connsiteY17" fmla="*/ 58904 h 8426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123416" h="84262">
                      <a:moveTo>
                        <a:pt x="0" y="5610"/>
                      </a:moveTo>
                      <a:cubicBezTo>
                        <a:pt x="4675" y="4675"/>
                        <a:pt x="9400" y="3961"/>
                        <a:pt x="14025" y="2805"/>
                      </a:cubicBezTo>
                      <a:cubicBezTo>
                        <a:pt x="16893" y="2088"/>
                        <a:pt x="19483" y="0"/>
                        <a:pt x="22439" y="0"/>
                      </a:cubicBezTo>
                      <a:cubicBezTo>
                        <a:pt x="33698" y="0"/>
                        <a:pt x="44878" y="1870"/>
                        <a:pt x="56098" y="2805"/>
                      </a:cubicBezTo>
                      <a:cubicBezTo>
                        <a:pt x="58903" y="3740"/>
                        <a:pt x="61928" y="4174"/>
                        <a:pt x="64513" y="5610"/>
                      </a:cubicBezTo>
                      <a:cubicBezTo>
                        <a:pt x="70407" y="8884"/>
                        <a:pt x="81342" y="16830"/>
                        <a:pt x="81342" y="16830"/>
                      </a:cubicBezTo>
                      <a:cubicBezTo>
                        <a:pt x="79462" y="28114"/>
                        <a:pt x="80816" y="34186"/>
                        <a:pt x="72928" y="42074"/>
                      </a:cubicBezTo>
                      <a:cubicBezTo>
                        <a:pt x="70544" y="44458"/>
                        <a:pt x="67318" y="45814"/>
                        <a:pt x="64513" y="47684"/>
                      </a:cubicBezTo>
                      <a:cubicBezTo>
                        <a:pt x="51423" y="67318"/>
                        <a:pt x="58903" y="68253"/>
                        <a:pt x="44879" y="58904"/>
                      </a:cubicBezTo>
                      <a:cubicBezTo>
                        <a:pt x="48828" y="56271"/>
                        <a:pt x="60132" y="48232"/>
                        <a:pt x="64513" y="47684"/>
                      </a:cubicBezTo>
                      <a:cubicBezTo>
                        <a:pt x="68338" y="47206"/>
                        <a:pt x="71993" y="49554"/>
                        <a:pt x="75733" y="50489"/>
                      </a:cubicBezTo>
                      <a:cubicBezTo>
                        <a:pt x="76668" y="57969"/>
                        <a:pt x="78538" y="65390"/>
                        <a:pt x="78538" y="72928"/>
                      </a:cubicBezTo>
                      <a:cubicBezTo>
                        <a:pt x="78538" y="76783"/>
                        <a:pt x="79390" y="82929"/>
                        <a:pt x="75733" y="84148"/>
                      </a:cubicBezTo>
                      <a:cubicBezTo>
                        <a:pt x="72535" y="85214"/>
                        <a:pt x="71993" y="78538"/>
                        <a:pt x="70123" y="75733"/>
                      </a:cubicBezTo>
                      <a:cubicBezTo>
                        <a:pt x="71058" y="71993"/>
                        <a:pt x="70520" y="67523"/>
                        <a:pt x="72928" y="64513"/>
                      </a:cubicBezTo>
                      <a:cubicBezTo>
                        <a:pt x="74775" y="62204"/>
                        <a:pt x="78698" y="63030"/>
                        <a:pt x="81342" y="61708"/>
                      </a:cubicBezTo>
                      <a:cubicBezTo>
                        <a:pt x="103089" y="50835"/>
                        <a:pt x="77024" y="60343"/>
                        <a:pt x="98172" y="53294"/>
                      </a:cubicBezTo>
                      <a:cubicBezTo>
                        <a:pt x="121923" y="56263"/>
                        <a:pt x="115281" y="50769"/>
                        <a:pt x="123416" y="58904"/>
                      </a:cubicBezTo>
                    </a:path>
                  </a:pathLst>
                </a:custGeom>
                <a:noFill/>
                <a:ln w="952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2065" name="Skupina 2064"/>
            <p:cNvGrpSpPr/>
            <p:nvPr/>
          </p:nvGrpSpPr>
          <p:grpSpPr>
            <a:xfrm>
              <a:off x="4024824" y="1563638"/>
              <a:ext cx="4655418" cy="3073370"/>
              <a:chOff x="4024824" y="1563638"/>
              <a:chExt cx="4655418" cy="3073370"/>
            </a:xfrm>
          </p:grpSpPr>
          <p:grpSp>
            <p:nvGrpSpPr>
              <p:cNvPr id="2062" name="Skupina 2061"/>
              <p:cNvGrpSpPr/>
              <p:nvPr/>
            </p:nvGrpSpPr>
            <p:grpSpPr>
              <a:xfrm>
                <a:off x="6825203" y="3249319"/>
                <a:ext cx="807724" cy="1387689"/>
                <a:chOff x="6806858" y="3555253"/>
                <a:chExt cx="807724" cy="1387689"/>
              </a:xfrm>
            </p:grpSpPr>
            <p:sp>
              <p:nvSpPr>
                <p:cNvPr id="35" name="Podnadpis 2"/>
                <p:cNvSpPr txBox="1">
                  <a:spLocks/>
                </p:cNvSpPr>
                <p:nvPr/>
              </p:nvSpPr>
              <p:spPr>
                <a:xfrm>
                  <a:off x="6853206" y="4600600"/>
                  <a:ext cx="725405" cy="342342"/>
                </a:xfrm>
                <a:prstGeom prst="rect">
                  <a:avLst/>
                </a:prstGeom>
              </p:spPr>
              <p:txBody>
                <a:bodyPr vert="horz" lIns="91440" tIns="45720" rIns="91440" bIns="45720" rtlCol="0">
                  <a:noAutofit/>
                </a:bodyPr>
                <a:lstStyle>
                  <a:lvl1pPr marL="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32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8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4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l"/>
                  <a:r>
                    <a:rPr lang="cs-CZ" sz="1200" dirty="0" smtClean="0">
                      <a:solidFill>
                        <a:schemeClr val="tx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</a:rPr>
                    <a:t>Zikmund</a:t>
                  </a:r>
                  <a:endParaRPr lang="cs-CZ" sz="1200" dirty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endParaRPr>
                </a:p>
              </p:txBody>
            </p:sp>
            <p:pic>
              <p:nvPicPr>
                <p:cNvPr id="38" name="Picture 2" descr="dichotomie,dlouhý,drobný,dvojčlennost,krátký,kreslené postavičky,lidé,malý,osoby,protiklady,velký,vysoký"/>
                <p:cNvPicPr>
                  <a:picLocks noChangeAspect="1" noChangeArrowheads="1"/>
                </p:cNvPicPr>
                <p:nvPr/>
              </p:nvPicPr>
              <p:blipFill rotWithShape="1"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6154" t="40670" r="56319" b="-2841"/>
                <a:stretch/>
              </p:blipFill>
              <p:spPr bwMode="auto">
                <a:xfrm flipH="1">
                  <a:off x="6806858" y="3555253"/>
                  <a:ext cx="807724" cy="1103135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grpSp>
            <p:nvGrpSpPr>
              <p:cNvPr id="2063" name="Skupina 2062"/>
              <p:cNvGrpSpPr/>
              <p:nvPr/>
            </p:nvGrpSpPr>
            <p:grpSpPr>
              <a:xfrm>
                <a:off x="7782948" y="2013399"/>
                <a:ext cx="897294" cy="1125211"/>
                <a:chOff x="7795761" y="2296602"/>
                <a:chExt cx="897294" cy="1125211"/>
              </a:xfrm>
            </p:grpSpPr>
            <p:sp>
              <p:nvSpPr>
                <p:cNvPr id="36" name="Podnadpis 2"/>
                <p:cNvSpPr txBox="1">
                  <a:spLocks/>
                </p:cNvSpPr>
                <p:nvPr/>
              </p:nvSpPr>
              <p:spPr>
                <a:xfrm>
                  <a:off x="7795761" y="3079471"/>
                  <a:ext cx="897294" cy="342342"/>
                </a:xfrm>
                <a:prstGeom prst="rect">
                  <a:avLst/>
                </a:prstGeom>
              </p:spPr>
              <p:txBody>
                <a:bodyPr vert="horz" lIns="91440" tIns="45720" rIns="91440" bIns="45720" rtlCol="0">
                  <a:noAutofit/>
                </a:bodyPr>
                <a:lstStyle>
                  <a:lvl1pPr marL="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32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8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4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cs-CZ" sz="1200" dirty="0" smtClean="0">
                      <a:solidFill>
                        <a:schemeClr val="tx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</a:rPr>
                    <a:t>Jan</a:t>
                  </a:r>
                </a:p>
                <a:p>
                  <a:r>
                    <a:rPr lang="cs-CZ" sz="1200" dirty="0" smtClean="0">
                      <a:solidFill>
                        <a:schemeClr val="tx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</a:rPr>
                    <a:t>Zhořelecký</a:t>
                  </a:r>
                  <a:endParaRPr lang="cs-CZ" sz="1200" dirty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endParaRPr>
                </a:p>
              </p:txBody>
            </p:sp>
            <p:pic>
              <p:nvPicPr>
                <p:cNvPr id="39" name="Picture 2" descr="dichotomie,dlouhý,drobný,dvojčlennost,krátký,kreslené postavičky,lidé,malý,osoby,protiklady,velký,vysoký"/>
                <p:cNvPicPr>
                  <a:picLocks noChangeAspect="1" noChangeArrowheads="1"/>
                </p:cNvPicPr>
                <p:nvPr/>
              </p:nvPicPr>
              <p:blipFill rotWithShape="1"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6154" t="40670" r="56319" b="-2841"/>
                <a:stretch/>
              </p:blipFill>
              <p:spPr bwMode="auto">
                <a:xfrm flipH="1">
                  <a:off x="7931383" y="2296602"/>
                  <a:ext cx="544033" cy="74300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grpSp>
            <p:nvGrpSpPr>
              <p:cNvPr id="2049" name="Skupina 2048"/>
              <p:cNvGrpSpPr/>
              <p:nvPr/>
            </p:nvGrpSpPr>
            <p:grpSpPr>
              <a:xfrm>
                <a:off x="4432054" y="2508482"/>
                <a:ext cx="1129934" cy="2069950"/>
                <a:chOff x="3913802" y="2642711"/>
                <a:chExt cx="1129934" cy="2069950"/>
              </a:xfrm>
            </p:grpSpPr>
            <p:sp>
              <p:nvSpPr>
                <p:cNvPr id="34" name="Podnadpis 2"/>
                <p:cNvSpPr txBox="1">
                  <a:spLocks/>
                </p:cNvSpPr>
                <p:nvPr/>
              </p:nvSpPr>
              <p:spPr>
                <a:xfrm>
                  <a:off x="4051581" y="4370319"/>
                  <a:ext cx="992155" cy="342342"/>
                </a:xfrm>
                <a:prstGeom prst="rect">
                  <a:avLst/>
                </a:prstGeom>
              </p:spPr>
              <p:txBody>
                <a:bodyPr vert="horz" lIns="91440" tIns="45720" rIns="91440" bIns="45720" rtlCol="0">
                  <a:noAutofit/>
                </a:bodyPr>
                <a:lstStyle>
                  <a:lvl1pPr marL="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32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8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4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indent="0" algn="ctr" defTabSz="914400" rtl="0" eaLnBrk="1" latinLnBrk="0" hangingPunct="1">
                    <a:spcBef>
                      <a:spcPct val="20000"/>
                    </a:spcBef>
                    <a:buFont typeface="Arial" pitchFamily="34" charset="0"/>
                    <a:buNone/>
                    <a:defRPr sz="20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l"/>
                  <a:r>
                    <a:rPr lang="cs-CZ" sz="1200" dirty="0" smtClean="0">
                      <a:solidFill>
                        <a:schemeClr val="tx1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</a:rPr>
                    <a:t>Václav IV.</a:t>
                  </a:r>
                  <a:endParaRPr lang="cs-CZ" sz="1200" dirty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endParaRPr>
                </a:p>
              </p:txBody>
            </p:sp>
            <p:grpSp>
              <p:nvGrpSpPr>
                <p:cNvPr id="2048" name="Skupina 2047"/>
                <p:cNvGrpSpPr/>
                <p:nvPr/>
              </p:nvGrpSpPr>
              <p:grpSpPr>
                <a:xfrm>
                  <a:off x="3913802" y="2642711"/>
                  <a:ext cx="1080120" cy="1696353"/>
                  <a:chOff x="-784119" y="2692890"/>
                  <a:chExt cx="1080120" cy="1696353"/>
                </a:xfrm>
              </p:grpSpPr>
              <p:pic>
                <p:nvPicPr>
                  <p:cNvPr id="37" name="Picture 2" descr="dichotomie,dlouhý,drobný,dvojčlennost,krátký,kreslené postavičky,lidé,malý,osoby,protiklady,velký,vysoký"/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16154" t="40670" r="56319" b="-2841"/>
                  <a:stretch/>
                </p:blipFill>
                <p:spPr bwMode="auto">
                  <a:xfrm flipH="1">
                    <a:off x="-784119" y="2914087"/>
                    <a:ext cx="1080120" cy="1475156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sp>
                <p:nvSpPr>
                  <p:cNvPr id="27" name="Obdélník 26"/>
                  <p:cNvSpPr/>
                  <p:nvPr/>
                </p:nvSpPr>
                <p:spPr>
                  <a:xfrm>
                    <a:off x="-106217" y="3266513"/>
                    <a:ext cx="163800" cy="680351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3" name="Obdélník 42"/>
                  <p:cNvSpPr/>
                  <p:nvPr/>
                </p:nvSpPr>
                <p:spPr>
                  <a:xfrm>
                    <a:off x="-499927" y="3461364"/>
                    <a:ext cx="158614" cy="485500"/>
                  </a:xfrm>
                  <a:prstGeom prst="rect">
                    <a:avLst/>
                  </a:prstGeom>
                  <a:solidFill>
                    <a:schemeClr val="bg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pic>
                <p:nvPicPr>
                  <p:cNvPr id="40" name="Picture 2" descr="dichotomie,dlouhý,drobný,dvojčlennost,krátký,kreslené postavičky,lidé,malý,osoby,protiklady,velký,vysoký"/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21390" t="55470" r="74112" b="9341"/>
                  <a:stretch/>
                </p:blipFill>
                <p:spPr bwMode="auto">
                  <a:xfrm rot="10800000" flipH="1">
                    <a:off x="-534184" y="2692890"/>
                    <a:ext cx="192871" cy="912541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  <p:pic>
                <p:nvPicPr>
                  <p:cNvPr id="41" name="Picture 2" descr="dichotomie,dlouhý,drobný,dvojčlennost,krátký,kreslené postavičky,lidé,malý,osoby,protiklady,velký,vysoký"/>
                  <p:cNvPicPr>
                    <a:picLocks noChangeAspect="1" noChangeArrowheads="1"/>
                  </p:cNvPicPr>
                  <p:nvPr/>
                </p:nvPicPr>
                <p:blipFill rotWithShape="1"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 l="32675" t="58419" r="62886" b="10496"/>
                  <a:stretch/>
                </p:blipFill>
                <p:spPr bwMode="auto">
                  <a:xfrm rot="10800000" flipH="1">
                    <a:off x="-116590" y="2734413"/>
                    <a:ext cx="174173" cy="737578"/>
                  </a:xfrm>
                  <a:prstGeom prst="rect">
                    <a:avLst/>
                  </a:prstGeom>
                  <a:noFill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</p:pic>
            </p:grpSp>
          </p:grpSp>
          <p:grpSp>
            <p:nvGrpSpPr>
              <p:cNvPr id="2064" name="Skupina 2063"/>
              <p:cNvGrpSpPr/>
              <p:nvPr/>
            </p:nvGrpSpPr>
            <p:grpSpPr>
              <a:xfrm>
                <a:off x="4024824" y="1563638"/>
                <a:ext cx="3020234" cy="2177450"/>
                <a:chOff x="4024824" y="1563638"/>
                <a:chExt cx="3020234" cy="2177450"/>
              </a:xfrm>
            </p:grpSpPr>
            <p:pic>
              <p:nvPicPr>
                <p:cNvPr id="31" name="Picture 8" descr="gesta,koruny,králové,metafory,muži,obchody,osoby,podnikatelé"/>
                <p:cNvPicPr>
                  <a:picLocks noChangeAspect="1" noChangeArrowheads="1"/>
                </p:cNvPicPr>
                <p:nvPr/>
              </p:nvPicPr>
              <p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5366858" y="1911271"/>
                  <a:ext cx="1678200" cy="1829817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2061" name="Zaoblený obdélníkový popisek 2060"/>
                <p:cNvSpPr/>
                <p:nvPr/>
              </p:nvSpPr>
              <p:spPr>
                <a:xfrm>
                  <a:off x="4024824" y="1563638"/>
                  <a:ext cx="1342034" cy="1097533"/>
                </a:xfrm>
                <a:prstGeom prst="wedgeRoundRectCallout">
                  <a:avLst>
                    <a:gd name="adj1" fmla="val 102451"/>
                    <a:gd name="adj2" fmla="val 58215"/>
                    <a:gd name="adj3" fmla="val 16667"/>
                  </a:avLst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1600" dirty="0" smtClean="0">
                      <a:solidFill>
                        <a:schemeClr val="tx1"/>
                      </a:solidFill>
                    </a:rPr>
                    <a:t>…co nám letos donesl Ježíšek!!!</a:t>
                  </a:r>
                  <a:endParaRPr lang="cs-CZ" sz="1600" dirty="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108" name="Podnadpis 2"/>
          <p:cNvSpPr txBox="1">
            <a:spLocks/>
          </p:cNvSpPr>
          <p:nvPr/>
        </p:nvSpPr>
        <p:spPr>
          <a:xfrm>
            <a:off x="2594065" y="4591127"/>
            <a:ext cx="6503745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radice Vánočních stromečků k nám přišla z Německa v 19. století…</a:t>
            </a:r>
            <a:endParaRPr lang="cs-CZ" sz="18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7807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5052"/>
            <a:ext cx="9144000" cy="515855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899592" y="807554"/>
            <a:ext cx="7344816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NEÚSPĚCHY V PROSAZOVÁNÍ VLASTNÍCH ZÁJMŮ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-144524" y="195486"/>
            <a:ext cx="9433048" cy="576064"/>
          </a:xfrm>
        </p:spPr>
        <p:txBody>
          <a:bodyPr>
            <a:noAutofit/>
          </a:bodyPr>
          <a:lstStyle/>
          <a:p>
            <a:r>
              <a:rPr lang="cs-CZ" sz="3800" dirty="0" smtClean="0">
                <a:solidFill>
                  <a:schemeClr val="bg1"/>
                </a:solidFill>
              </a:rPr>
              <a:t>CHYBY, OMYLY A NEÚSPĚCHY VLÁDY KARLA IV</a:t>
            </a:r>
            <a:r>
              <a:rPr lang="cs-CZ" sz="3800" dirty="0" smtClean="0">
                <a:solidFill>
                  <a:schemeClr val="bg1"/>
                </a:solidFill>
              </a:rPr>
              <a:t>.</a:t>
            </a:r>
            <a:endParaRPr lang="cs-CZ" sz="3800" dirty="0">
              <a:solidFill>
                <a:schemeClr val="bg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67544" y="2248585"/>
            <a:ext cx="28083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8" name="Podnadpis 2"/>
          <p:cNvSpPr>
            <a:spLocks noGrp="1"/>
          </p:cNvSpPr>
          <p:nvPr>
            <p:ph type="subTitle" idx="1"/>
          </p:nvPr>
        </p:nvSpPr>
        <p:spPr>
          <a:xfrm>
            <a:off x="179512" y="1491630"/>
            <a:ext cx="8496944" cy="3069224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</a:rPr>
              <a:t>asi nejčastěji uváděným neúspěchem politiky Karla IV. je </a:t>
            </a:r>
            <a:r>
              <a:rPr lang="cs-CZ" sz="2000" dirty="0" smtClean="0">
                <a:solidFill>
                  <a:schemeClr val="bg1"/>
                </a:solidFill>
              </a:rPr>
              <a:t>neúspěch při prosazování dokumentu nazývaného jako „Majestas Carolina“ (Karlův majestát)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chemeClr val="tx1"/>
                </a:solidFill>
              </a:rPr>
              <a:t>j</a:t>
            </a:r>
            <a:r>
              <a:rPr lang="cs-CZ" sz="2000" dirty="0" smtClean="0">
                <a:solidFill>
                  <a:schemeClr val="tx1"/>
                </a:solidFill>
              </a:rPr>
              <a:t>de o </a:t>
            </a:r>
            <a:r>
              <a:rPr lang="cs-CZ" sz="2000" dirty="0" smtClean="0">
                <a:solidFill>
                  <a:schemeClr val="bg1"/>
                </a:solidFill>
              </a:rPr>
              <a:t>zemský zákoník o 109 článcích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chemeClr val="tx1"/>
                </a:solidFill>
              </a:rPr>
              <a:t>Karel se jím snažil zabezpečit nerozbornost královského majetku a </a:t>
            </a:r>
            <a:r>
              <a:rPr lang="cs-CZ" sz="2000" dirty="0" smtClean="0">
                <a:solidFill>
                  <a:schemeClr val="bg1"/>
                </a:solidFill>
              </a:rPr>
              <a:t>velmi výrazně omezit práva šlechty </a:t>
            </a:r>
            <a:r>
              <a:rPr lang="cs-CZ" sz="2000" dirty="0" smtClean="0">
                <a:solidFill>
                  <a:schemeClr val="tx1"/>
                </a:solidFill>
              </a:rPr>
              <a:t>v disponování s majetkem svým a poddaných na svém panství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chemeClr val="bg1"/>
                </a:solidFill>
              </a:rPr>
              <a:t>š</a:t>
            </a:r>
            <a:r>
              <a:rPr lang="cs-CZ" sz="2000" dirty="0" smtClean="0">
                <a:solidFill>
                  <a:schemeClr val="bg1"/>
                </a:solidFill>
              </a:rPr>
              <a:t>lechta</a:t>
            </a:r>
            <a:r>
              <a:rPr lang="cs-CZ" sz="2000" dirty="0" smtClean="0">
                <a:solidFill>
                  <a:schemeClr val="tx1"/>
                </a:solidFill>
              </a:rPr>
              <a:t> takovýto zákoník rezolutně </a:t>
            </a:r>
            <a:r>
              <a:rPr lang="cs-CZ" sz="2000" dirty="0" smtClean="0">
                <a:solidFill>
                  <a:schemeClr val="bg1"/>
                </a:solidFill>
              </a:rPr>
              <a:t>odmítla, Karel</a:t>
            </a:r>
            <a:r>
              <a:rPr lang="cs-CZ" sz="2000" dirty="0" smtClean="0">
                <a:solidFill>
                  <a:schemeClr val="tx1"/>
                </a:solidFill>
              </a:rPr>
              <a:t> tedy návrhu nakonec sám </a:t>
            </a:r>
            <a:r>
              <a:rPr lang="cs-CZ" sz="2000" dirty="0" smtClean="0">
                <a:solidFill>
                  <a:schemeClr val="bg1"/>
                </a:solidFill>
              </a:rPr>
              <a:t>pragmaticky ustoupil </a:t>
            </a:r>
            <a:r>
              <a:rPr lang="cs-CZ" sz="2000" dirty="0" smtClean="0">
                <a:solidFill>
                  <a:schemeClr val="tx1"/>
                </a:solidFill>
              </a:rPr>
              <a:t>(údajně prohlásil, že zákoník nešťastnou náhodou shořel) 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00263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8" grpId="0" build="p" bldLvl="2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5052"/>
            <a:ext cx="9144000" cy="515855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899592" y="807554"/>
            <a:ext cx="7344816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NEÚSPĚCHY V PROSAZOVÁNÍ VLASTNÍCH ZÁJMŮ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-144524" y="195486"/>
            <a:ext cx="9433048" cy="576064"/>
          </a:xfrm>
        </p:spPr>
        <p:txBody>
          <a:bodyPr>
            <a:noAutofit/>
          </a:bodyPr>
          <a:lstStyle/>
          <a:p>
            <a:r>
              <a:rPr lang="cs-CZ" sz="3800" dirty="0" smtClean="0">
                <a:solidFill>
                  <a:schemeClr val="bg1"/>
                </a:solidFill>
              </a:rPr>
              <a:t>CHYBY, OMYLY A NEÚSPĚCHY VLÁDY KARLA IV</a:t>
            </a:r>
            <a:r>
              <a:rPr lang="cs-CZ" sz="3800" dirty="0" smtClean="0">
                <a:solidFill>
                  <a:schemeClr val="bg1"/>
                </a:solidFill>
              </a:rPr>
              <a:t>.</a:t>
            </a:r>
            <a:endParaRPr lang="cs-CZ" sz="3800" dirty="0">
              <a:solidFill>
                <a:schemeClr val="bg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67544" y="2248585"/>
            <a:ext cx="28083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8" name="Podnadpis 2"/>
          <p:cNvSpPr>
            <a:spLocks noGrp="1"/>
          </p:cNvSpPr>
          <p:nvPr>
            <p:ph type="subTitle" idx="1"/>
          </p:nvPr>
        </p:nvSpPr>
        <p:spPr>
          <a:xfrm>
            <a:off x="179512" y="1635646"/>
            <a:ext cx="8496944" cy="3069224"/>
          </a:xfrm>
        </p:spPr>
        <p:txBody>
          <a:bodyPr>
            <a:noAutofit/>
          </a:bodyPr>
          <a:lstStyle/>
          <a:p>
            <a:pPr marL="457200" indent="-4572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000" dirty="0" smtClean="0">
                <a:solidFill>
                  <a:schemeClr val="tx1"/>
                </a:solidFill>
              </a:rPr>
              <a:t>příběh tohoto zákoníku docela přesně </a:t>
            </a:r>
            <a:r>
              <a:rPr lang="cs-CZ" sz="2000" dirty="0" smtClean="0">
                <a:solidFill>
                  <a:schemeClr val="bg1"/>
                </a:solidFill>
              </a:rPr>
              <a:t>charakterizuje Karlovu osobnost 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chemeClr val="tx1"/>
                </a:solidFill>
              </a:rPr>
              <a:t>s</a:t>
            </a:r>
            <a:r>
              <a:rPr lang="cs-CZ" sz="2000" dirty="0" smtClean="0">
                <a:solidFill>
                  <a:schemeClr val="tx1"/>
                </a:solidFill>
              </a:rPr>
              <a:t>vou koncepcí ukazuje na to, jak </a:t>
            </a:r>
            <a:r>
              <a:rPr lang="cs-CZ" sz="2000" dirty="0" smtClean="0">
                <a:solidFill>
                  <a:schemeClr val="bg1"/>
                </a:solidFill>
              </a:rPr>
              <a:t>autoritativně </a:t>
            </a:r>
            <a:r>
              <a:rPr lang="cs-CZ" sz="2000" dirty="0" smtClean="0">
                <a:solidFill>
                  <a:schemeClr val="tx1"/>
                </a:solidFill>
              </a:rPr>
              <a:t>Karel IV. postupoval nejen vůči šlechtě, ale vůči všem obyvatelům království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chemeClr val="tx1"/>
                </a:solidFill>
              </a:rPr>
              <a:t>t</a:t>
            </a:r>
            <a:r>
              <a:rPr lang="cs-CZ" sz="2000" dirty="0" smtClean="0">
                <a:solidFill>
                  <a:schemeClr val="tx1"/>
                </a:solidFill>
              </a:rPr>
              <a:t>ím, jak to se zákoníkem dopadlo se ukázaly Karlovy </a:t>
            </a:r>
            <a:r>
              <a:rPr lang="cs-CZ" sz="2000" dirty="0" smtClean="0">
                <a:solidFill>
                  <a:schemeClr val="bg1"/>
                </a:solidFill>
              </a:rPr>
              <a:t>vlohy pro diplomacii</a:t>
            </a:r>
            <a:r>
              <a:rPr lang="cs-CZ" sz="2000" dirty="0" smtClean="0">
                <a:solidFill>
                  <a:schemeClr val="tx1"/>
                </a:solidFill>
              </a:rPr>
              <a:t> a strategický postup</a:t>
            </a:r>
          </a:p>
          <a:p>
            <a:pPr marL="914400" lvl="1" indent="-4572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chemeClr val="tx1"/>
                </a:solidFill>
              </a:rPr>
              <a:t>ochranu královského majetku bychom v dnešním kontextu chápali zřejmě jako </a:t>
            </a:r>
            <a:r>
              <a:rPr lang="cs-CZ" sz="2000" dirty="0" smtClean="0">
                <a:solidFill>
                  <a:schemeClr val="bg1"/>
                </a:solidFill>
              </a:rPr>
              <a:t>snahu ochránit majetek „státní“ </a:t>
            </a:r>
            <a:r>
              <a:rPr lang="cs-CZ" sz="2000" dirty="0" smtClean="0">
                <a:solidFill>
                  <a:schemeClr val="tx1"/>
                </a:solidFill>
              </a:rPr>
              <a:t>před šlechtickou „privatizací“ </a:t>
            </a:r>
            <a:r>
              <a:rPr lang="cs-CZ" sz="2000" dirty="0" smtClean="0">
                <a:solidFill>
                  <a:schemeClr val="tx1"/>
                </a:solidFill>
                <a:sym typeface="Wingdings" panose="05000000000000000000" pitchFamily="2" charset="2"/>
              </a:rPr>
              <a:t> (???)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endParaRPr lang="cs-CZ" sz="20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6104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bldLvl="2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5158552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206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899592" y="807554"/>
            <a:ext cx="7344816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NEÚSPĚCHY V PROSAZOVÁNÍ VLASTNÍCH ZÁJMŮ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-144524" y="195486"/>
            <a:ext cx="9433048" cy="576064"/>
          </a:xfrm>
        </p:spPr>
        <p:txBody>
          <a:bodyPr>
            <a:noAutofit/>
          </a:bodyPr>
          <a:lstStyle/>
          <a:p>
            <a:r>
              <a:rPr lang="cs-CZ" sz="3800" dirty="0" smtClean="0">
                <a:solidFill>
                  <a:schemeClr val="bg1"/>
                </a:solidFill>
              </a:rPr>
              <a:t>CHYBY, OMYLY A NEÚSPĚCHY VLÁDY KARLA IV</a:t>
            </a:r>
            <a:r>
              <a:rPr lang="cs-CZ" sz="3800" dirty="0" smtClean="0">
                <a:solidFill>
                  <a:schemeClr val="bg1"/>
                </a:solidFill>
              </a:rPr>
              <a:t>.</a:t>
            </a:r>
            <a:endParaRPr lang="cs-CZ" sz="3800" dirty="0">
              <a:solidFill>
                <a:schemeClr val="bg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67544" y="2248585"/>
            <a:ext cx="28083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2483769" y="1550001"/>
            <a:ext cx="4620075" cy="3389448"/>
            <a:chOff x="2483769" y="1550001"/>
            <a:chExt cx="4620075" cy="3389448"/>
          </a:xfrm>
        </p:grpSpPr>
        <p:grpSp>
          <p:nvGrpSpPr>
            <p:cNvPr id="12" name="Skupina 11"/>
            <p:cNvGrpSpPr/>
            <p:nvPr/>
          </p:nvGrpSpPr>
          <p:grpSpPr>
            <a:xfrm>
              <a:off x="2483769" y="1550001"/>
              <a:ext cx="4608512" cy="3384376"/>
              <a:chOff x="251520" y="1563638"/>
              <a:chExt cx="4608512" cy="3384376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251520" y="1563638"/>
                <a:ext cx="4608512" cy="3384376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3074" name="Picture 2" descr="emoce,koruny,králové,medaile,monarchie,osoby,šťastný,štěstí,vláda"/>
              <p:cNvPicPr>
                <a:picLocks noChangeAspect="1" noChangeArrowheads="1"/>
              </p:cNvPicPr>
              <p:nvPr/>
            </p:nvPicPr>
            <p:blipFill rotWithShape="1"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0957" r="14829"/>
              <a:stretch/>
            </p:blipFill>
            <p:spPr bwMode="auto">
              <a:xfrm flipH="1">
                <a:off x="2987824" y="1987303"/>
                <a:ext cx="1781297" cy="257965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076" name="Picture 4" descr="ohně,táboření,táborové ohně,volný čas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67545" y="2995917"/>
                <a:ext cx="1776220" cy="177622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10" name="Skupina 9"/>
              <p:cNvGrpSpPr/>
              <p:nvPr/>
            </p:nvGrpSpPr>
            <p:grpSpPr>
              <a:xfrm rot="2298352">
                <a:off x="774161" y="2275890"/>
                <a:ext cx="1209363" cy="1275211"/>
                <a:chOff x="-581891" y="463138"/>
                <a:chExt cx="2043512" cy="2154779"/>
              </a:xfrm>
            </p:grpSpPr>
            <p:pic>
              <p:nvPicPr>
                <p:cNvPr id="3078" name="Picture 6" descr="fantazie,knihy,volný čas,vzdělání"/>
                <p:cNvPicPr>
                  <a:picLocks noChangeAspect="1" noChangeArrowheads="1"/>
                </p:cNvPicPr>
                <p:nvPr/>
              </p:nvPicPr>
              <p:blipFill rotWithShape="1"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16099" t="5485" r="17888" b="24908"/>
                <a:stretch/>
              </p:blipFill>
              <p:spPr bwMode="auto">
                <a:xfrm>
                  <a:off x="-581891" y="463138"/>
                  <a:ext cx="2043512" cy="2154779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sp>
              <p:nvSpPr>
                <p:cNvPr id="6" name="Obdélník 5"/>
                <p:cNvSpPr/>
                <p:nvPr/>
              </p:nvSpPr>
              <p:spPr>
                <a:xfrm>
                  <a:off x="-231594" y="1036142"/>
                  <a:ext cx="1581775" cy="1095075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1100" dirty="0" smtClean="0">
                      <a:solidFill>
                        <a:schemeClr val="tx1"/>
                      </a:solidFill>
                      <a:latin typeface="Algerian" panose="04020705040A02060702" pitchFamily="82" charset="0"/>
                    </a:rPr>
                    <a:t>Majestas</a:t>
                  </a:r>
                </a:p>
                <a:p>
                  <a:pPr algn="ctr"/>
                  <a:r>
                    <a:rPr lang="cs-CZ" sz="1100" dirty="0" smtClean="0">
                      <a:solidFill>
                        <a:schemeClr val="tx1"/>
                      </a:solidFill>
                      <a:latin typeface="Algerian" panose="04020705040A02060702" pitchFamily="82" charset="0"/>
                    </a:rPr>
                    <a:t>Carolina</a:t>
                  </a:r>
                  <a:endParaRPr lang="cs-CZ" sz="1100" dirty="0">
                    <a:solidFill>
                      <a:schemeClr val="tx1"/>
                    </a:solidFill>
                    <a:latin typeface="Algerian" panose="04020705040A02060702" pitchFamily="82" charset="0"/>
                  </a:endParaRPr>
                </a:p>
              </p:txBody>
            </p:sp>
          </p:grpSp>
          <p:sp>
            <p:nvSpPr>
              <p:cNvPr id="11" name="Zaoblený obdélníkový popisek 10"/>
              <p:cNvSpPr/>
              <p:nvPr/>
            </p:nvSpPr>
            <p:spPr>
              <a:xfrm>
                <a:off x="1886157" y="1688946"/>
                <a:ext cx="1068095" cy="858618"/>
              </a:xfrm>
              <a:prstGeom prst="wedgeRoundRectCallout">
                <a:avLst>
                  <a:gd name="adj1" fmla="val 123451"/>
                  <a:gd name="adj2" fmla="val 77773"/>
                  <a:gd name="adj3" fmla="val 16667"/>
                </a:avLst>
              </a:prstGeom>
              <a:solidFill>
                <a:schemeClr val="bg1"/>
              </a:solidFill>
              <a:ln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>
                    <a:solidFill>
                      <a:srgbClr val="002060"/>
                    </a:solidFill>
                  </a:rPr>
                  <a:t>To je ale smůla…</a:t>
                </a:r>
                <a:endParaRPr lang="cs-CZ" dirty="0">
                  <a:solidFill>
                    <a:srgbClr val="002060"/>
                  </a:solidFill>
                </a:endParaRPr>
              </a:p>
            </p:txBody>
          </p:sp>
        </p:grpSp>
        <p:sp>
          <p:nvSpPr>
            <p:cNvPr id="17" name="Podnadpis 2"/>
            <p:cNvSpPr txBox="1">
              <a:spLocks/>
            </p:cNvSpPr>
            <p:nvPr/>
          </p:nvSpPr>
          <p:spPr>
            <a:xfrm>
              <a:off x="3851972" y="4597107"/>
              <a:ext cx="3251872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pohnutý osud Karlova zákoníku…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2483769" y="1550001"/>
            <a:ext cx="4608512" cy="3384376"/>
            <a:chOff x="2483769" y="1550001"/>
            <a:chExt cx="4608512" cy="3384376"/>
          </a:xfrm>
        </p:grpSpPr>
        <p:sp>
          <p:nvSpPr>
            <p:cNvPr id="14" name="Obdélník 13"/>
            <p:cNvSpPr/>
            <p:nvPr/>
          </p:nvSpPr>
          <p:spPr>
            <a:xfrm>
              <a:off x="2483769" y="1550001"/>
              <a:ext cx="4608512" cy="3384376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80" name="Picture 8" descr="chlapci,mladiství,notebooky,osoby,počítače,přenosné počítače,výpočetní technika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80819" y="2042645"/>
              <a:ext cx="2557583" cy="25575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Zaoblený obdélníkový popisek 15"/>
            <p:cNvSpPr/>
            <p:nvPr/>
          </p:nvSpPr>
          <p:spPr>
            <a:xfrm>
              <a:off x="2741364" y="2046675"/>
              <a:ext cx="1734650" cy="1216818"/>
            </a:xfrm>
            <a:prstGeom prst="wedgeRoundRectCallout">
              <a:avLst>
                <a:gd name="adj1" fmla="val 101295"/>
                <a:gd name="adj2" fmla="val 31270"/>
                <a:gd name="adj3" fmla="val 16667"/>
              </a:avLst>
            </a:prstGeom>
            <a:solidFill>
              <a:schemeClr val="bg1"/>
            </a:solidFill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err="1" smtClean="0">
                  <a:solidFill>
                    <a:srgbClr val="002060"/>
                  </a:solidFill>
                </a:rPr>
                <a:t>Klídek</a:t>
              </a:r>
              <a:r>
                <a:rPr lang="cs-CZ" dirty="0" smtClean="0">
                  <a:solidFill>
                    <a:srgbClr val="002060"/>
                  </a:solidFill>
                </a:rPr>
                <a:t> Veličenstvo! Mám to v </a:t>
              </a:r>
              <a:r>
                <a:rPr lang="cs-CZ" dirty="0" err="1" smtClean="0">
                  <a:solidFill>
                    <a:srgbClr val="002060"/>
                  </a:solidFill>
                </a:rPr>
                <a:t>noťasu</a:t>
              </a:r>
              <a:r>
                <a:rPr lang="cs-CZ" dirty="0" smtClean="0">
                  <a:solidFill>
                    <a:srgbClr val="002060"/>
                  </a:solidFill>
                </a:rPr>
                <a:t>!!!</a:t>
              </a:r>
              <a:endParaRPr lang="cs-CZ" dirty="0">
                <a:solidFill>
                  <a:srgbClr val="002060"/>
                </a:solidFill>
              </a:endParaRPr>
            </a:p>
          </p:txBody>
        </p:sp>
        <p:sp>
          <p:nvSpPr>
            <p:cNvPr id="22" name="Podnadpis 2"/>
            <p:cNvSpPr txBox="1">
              <a:spLocks/>
            </p:cNvSpPr>
            <p:nvPr/>
          </p:nvSpPr>
          <p:spPr>
            <a:xfrm>
              <a:off x="2627785" y="4524509"/>
              <a:ext cx="2592288" cy="342342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1800" dirty="0" smtClean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…a jeho zachránce!</a:t>
              </a:r>
              <a:endParaRPr lang="cs-CZ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87301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5052"/>
            <a:ext cx="9144000" cy="5158552"/>
          </a:xfrm>
          <a:prstGeom prst="rect">
            <a:avLst/>
          </a:prstGeom>
          <a:solidFill>
            <a:srgbClr val="FF9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962527" y="1249841"/>
            <a:ext cx="7344816" cy="108012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002060"/>
                </a:solidFill>
              </a:rPr>
              <a:t>Autor prezentace prohlašuje, </a:t>
            </a:r>
            <a:r>
              <a:rPr lang="cs-CZ" dirty="0" smtClean="0">
                <a:solidFill>
                  <a:srgbClr val="002060"/>
                </a:solidFill>
              </a:rPr>
              <a:t>že už ví, že prezentace byla chyba, omyl                    a neúspěch…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007004" y="2859782"/>
            <a:ext cx="7344816" cy="108012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PŘESTO</a:t>
            </a:r>
            <a:r>
              <a:rPr lang="cs-CZ" sz="3600" dirty="0" smtClean="0">
                <a:solidFill>
                  <a:srgbClr val="002060"/>
                </a:solidFill>
              </a:rPr>
              <a:t> </a:t>
            </a:r>
            <a:r>
              <a:rPr lang="cs-CZ" sz="3600" b="1" dirty="0" smtClean="0">
                <a:solidFill>
                  <a:srgbClr val="002060"/>
                </a:solidFill>
              </a:rPr>
              <a:t>DĚKUJE ZA POZORNOST. 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237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5052"/>
            <a:ext cx="9144000" cy="5158552"/>
          </a:xfrm>
          <a:prstGeom prst="rect">
            <a:avLst/>
          </a:prstGeom>
          <a:solidFill>
            <a:srgbClr val="FF9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44524" y="-21073"/>
            <a:ext cx="9433048" cy="1102519"/>
          </a:xfrm>
        </p:spPr>
        <p:txBody>
          <a:bodyPr>
            <a:noAutofit/>
          </a:bodyPr>
          <a:lstStyle/>
          <a:p>
            <a:r>
              <a:rPr lang="cs-CZ" sz="3800" dirty="0" smtClean="0"/>
              <a:t>CHYBY, OMYLY A NEÚSPĚCHY VLÁDY KARLA IV.</a:t>
            </a:r>
            <a:br>
              <a:rPr lang="cs-CZ" sz="3800" dirty="0" smtClean="0"/>
            </a:br>
            <a:r>
              <a:rPr lang="cs-CZ" sz="3800" dirty="0" smtClean="0">
                <a:solidFill>
                  <a:srgbClr val="002060"/>
                </a:solidFill>
              </a:rPr>
              <a:t>ZDROJE</a:t>
            </a:r>
            <a:endParaRPr lang="cs-CZ" sz="3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49" y="1059582"/>
            <a:ext cx="9144000" cy="4083918"/>
          </a:xfrm>
        </p:spPr>
        <p:txBody>
          <a:bodyPr>
            <a:noAutofit/>
          </a:bodyPr>
          <a:lstStyle/>
          <a:p>
            <a:pPr algn="l"/>
            <a:r>
              <a:rPr lang="cs-CZ" sz="950" dirty="0">
                <a:solidFill>
                  <a:schemeClr val="tx1"/>
                </a:solidFill>
              </a:rPr>
              <a:t>ČORNEJ P.;ČORNEJOVÁ I.; PARKAN F.; KUDRYS M.. </a:t>
            </a:r>
            <a:r>
              <a:rPr lang="cs-CZ" sz="950" i="1" dirty="0">
                <a:solidFill>
                  <a:schemeClr val="tx1"/>
                </a:solidFill>
              </a:rPr>
              <a:t>Dějepis pro střední odborné školy</a:t>
            </a:r>
            <a:r>
              <a:rPr lang="cs-CZ" sz="950" dirty="0">
                <a:solidFill>
                  <a:schemeClr val="tx1"/>
                </a:solidFill>
              </a:rPr>
              <a:t>. Praha: SPN, 2010, ISBN 978-80-7275-382-8</a:t>
            </a:r>
            <a:endParaRPr lang="cs-CZ" sz="950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pt-BR" sz="950" dirty="0">
                <a:solidFill>
                  <a:schemeClr val="tx1"/>
                </a:solidFill>
              </a:rPr>
              <a:t>AUTOR NEUVEDEN. </a:t>
            </a:r>
            <a:r>
              <a:rPr lang="pt-BR" sz="950" i="1" dirty="0">
                <a:solidFill>
                  <a:schemeClr val="tx1"/>
                </a:solidFill>
              </a:rPr>
              <a:t>Karel IV.</a:t>
            </a:r>
            <a:r>
              <a:rPr lang="pt-BR" sz="950" dirty="0">
                <a:solidFill>
                  <a:schemeClr val="tx1"/>
                </a:solidFill>
              </a:rPr>
              <a:t> [online]. [cit. 19.</a:t>
            </a:r>
            <a:r>
              <a:rPr lang="cs-CZ" sz="950" dirty="0">
                <a:solidFill>
                  <a:schemeClr val="tx1"/>
                </a:solidFill>
              </a:rPr>
              <a:t>1</a:t>
            </a:r>
            <a:r>
              <a:rPr lang="pt-BR" sz="950" dirty="0">
                <a:solidFill>
                  <a:schemeClr val="tx1"/>
                </a:solidFill>
              </a:rPr>
              <a:t>.201</a:t>
            </a:r>
            <a:r>
              <a:rPr lang="cs-CZ" sz="950" dirty="0">
                <a:solidFill>
                  <a:schemeClr val="tx1"/>
                </a:solidFill>
              </a:rPr>
              <a:t>3</a:t>
            </a:r>
            <a:r>
              <a:rPr lang="pt-BR" sz="950" dirty="0">
                <a:solidFill>
                  <a:schemeClr val="tx1"/>
                </a:solidFill>
              </a:rPr>
              <a:t>]. Dostupný na WWW: http://cs.wikipedia.org/wiki/Karel_IV.</a:t>
            </a:r>
            <a:endParaRPr lang="cs-CZ" sz="950" dirty="0">
              <a:solidFill>
                <a:schemeClr val="tx1"/>
              </a:solidFill>
            </a:endParaRPr>
          </a:p>
          <a:p>
            <a:pPr algn="l"/>
            <a:r>
              <a:rPr lang="cs-CZ" sz="950" dirty="0">
                <a:solidFill>
                  <a:schemeClr val="tx1"/>
                </a:solidFill>
              </a:rPr>
              <a:t>AUTOR NEUVEDEN. </a:t>
            </a:r>
            <a:r>
              <a:rPr lang="cs-CZ" sz="950" i="1" dirty="0">
                <a:solidFill>
                  <a:schemeClr val="tx1"/>
                </a:solidFill>
              </a:rPr>
              <a:t>Země Koruny české za vlády Karla IV.</a:t>
            </a:r>
            <a:r>
              <a:rPr lang="cs-CZ" sz="950" dirty="0">
                <a:solidFill>
                  <a:schemeClr val="tx1"/>
                </a:solidFill>
              </a:rPr>
              <a:t> [online]. [cit. 19.4.2014]. Dostupný na WWW: http://ff.ujep.cz/velimsky/cs_1_1/10CS/10CS.htm </a:t>
            </a:r>
            <a:r>
              <a:rPr lang="pt-BR" sz="950" dirty="0">
                <a:solidFill>
                  <a:schemeClr val="tx1"/>
                </a:solidFill>
              </a:rPr>
              <a:t> </a:t>
            </a:r>
            <a:r>
              <a:rPr lang="cs-CZ" sz="950" dirty="0">
                <a:solidFill>
                  <a:schemeClr val="tx1"/>
                </a:solidFill>
              </a:rPr>
              <a:t> </a:t>
            </a:r>
            <a:r>
              <a:rPr lang="en-US" sz="950" dirty="0">
                <a:solidFill>
                  <a:schemeClr val="tx1"/>
                </a:solidFill>
              </a:rPr>
              <a:t>   </a:t>
            </a:r>
            <a:r>
              <a:rPr lang="cs-CZ" sz="950" dirty="0">
                <a:solidFill>
                  <a:schemeClr val="tx1"/>
                </a:solidFill>
              </a:rPr>
              <a:t>   </a:t>
            </a:r>
            <a:endParaRPr lang="cs-CZ" sz="950" dirty="0">
              <a:solidFill>
                <a:schemeClr val="tx1"/>
              </a:solidFill>
              <a:hlinkClick r:id="rId2"/>
            </a:endParaRPr>
          </a:p>
          <a:p>
            <a:pPr algn="l"/>
            <a:r>
              <a:rPr lang="en-US" sz="950" dirty="0" smtClean="0">
                <a:solidFill>
                  <a:schemeClr val="tx1"/>
                </a:solidFill>
                <a:effectLst/>
              </a:rPr>
              <a:t>AUTOR </a:t>
            </a:r>
            <a:r>
              <a:rPr lang="en-US" sz="950" dirty="0" smtClean="0">
                <a:solidFill>
                  <a:schemeClr val="tx1"/>
                </a:solidFill>
                <a:effectLst/>
              </a:rPr>
              <a:t>NEUVEDEN. </a:t>
            </a:r>
            <a:r>
              <a:rPr lang="en-US" sz="950" i="1" dirty="0" smtClean="0">
                <a:solidFill>
                  <a:schemeClr val="tx1"/>
                </a:solidFill>
                <a:effectLst/>
              </a:rPr>
              <a:t>MS Office</a:t>
            </a:r>
            <a:r>
              <a:rPr lang="en-US" sz="950" dirty="0" smtClean="0">
                <a:solidFill>
                  <a:schemeClr val="tx1"/>
                </a:solidFill>
                <a:effectLst/>
              </a:rPr>
              <a:t> [online]. [cit. 1</a:t>
            </a:r>
            <a:r>
              <a:rPr lang="cs-CZ" sz="950" dirty="0" smtClean="0">
                <a:solidFill>
                  <a:schemeClr val="tx1"/>
                </a:solidFill>
                <a:effectLst/>
              </a:rPr>
              <a:t>9</a:t>
            </a:r>
            <a:r>
              <a:rPr lang="en-US" sz="950" dirty="0" smtClean="0">
                <a:solidFill>
                  <a:schemeClr val="tx1"/>
                </a:solidFill>
                <a:effectLst/>
              </a:rPr>
              <a:t>.</a:t>
            </a:r>
            <a:r>
              <a:rPr lang="cs-CZ" sz="950" dirty="0" smtClean="0">
                <a:solidFill>
                  <a:schemeClr val="tx1"/>
                </a:solidFill>
                <a:effectLst/>
              </a:rPr>
              <a:t>1</a:t>
            </a:r>
            <a:r>
              <a:rPr lang="en-US" sz="950" dirty="0" smtClean="0">
                <a:solidFill>
                  <a:schemeClr val="tx1"/>
                </a:solidFill>
                <a:effectLst/>
              </a:rPr>
              <a:t>.201</a:t>
            </a:r>
            <a:r>
              <a:rPr lang="cs-CZ" sz="950" dirty="0" smtClean="0">
                <a:solidFill>
                  <a:schemeClr val="tx1"/>
                </a:solidFill>
                <a:effectLst/>
              </a:rPr>
              <a:t>3</a:t>
            </a:r>
            <a:r>
              <a:rPr lang="en-US" sz="950" dirty="0" smtClean="0">
                <a:solidFill>
                  <a:schemeClr val="tx1"/>
                </a:solidFill>
                <a:effectLst/>
              </a:rPr>
              <a:t>]. </a:t>
            </a:r>
            <a:r>
              <a:rPr lang="en-US" sz="950" dirty="0" err="1" smtClean="0">
                <a:solidFill>
                  <a:schemeClr val="tx1"/>
                </a:solidFill>
                <a:effectLst/>
              </a:rPr>
              <a:t>Dostupný</a:t>
            </a:r>
            <a:r>
              <a:rPr lang="cs-CZ" sz="950" dirty="0" smtClean="0">
                <a:solidFill>
                  <a:schemeClr val="tx1"/>
                </a:solidFill>
                <a:effectLst/>
              </a:rPr>
              <a:t> pod licencí MS Office 2010</a:t>
            </a:r>
            <a:r>
              <a:rPr lang="en-US" sz="95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sz="950" dirty="0" err="1" smtClean="0">
                <a:solidFill>
                  <a:schemeClr val="tx1"/>
                </a:solidFill>
                <a:effectLst/>
              </a:rPr>
              <a:t>na</a:t>
            </a:r>
            <a:r>
              <a:rPr lang="en-US" sz="950" dirty="0" smtClean="0">
                <a:solidFill>
                  <a:schemeClr val="tx1"/>
                </a:solidFill>
                <a:effectLst/>
              </a:rPr>
              <a:t> WWW: http://office.microsoft.com/cs-cz/images/results.aspx?qu=r%C5%AF%C5%BEov%C3%A9+br%C3%BDle&amp;ex=1#ai:MC900379223|</a:t>
            </a:r>
            <a:endParaRPr lang="cs-CZ" sz="950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pt-BR" sz="950" dirty="0">
                <a:solidFill>
                  <a:schemeClr val="tx1"/>
                </a:solidFill>
              </a:rPr>
              <a:t>MISTR T</a:t>
            </a:r>
            <a:r>
              <a:rPr lang="cs-CZ" sz="950" dirty="0">
                <a:solidFill>
                  <a:schemeClr val="tx1"/>
                </a:solidFill>
              </a:rPr>
              <a:t>H</a:t>
            </a:r>
            <a:r>
              <a:rPr lang="pt-BR" sz="950" dirty="0">
                <a:solidFill>
                  <a:schemeClr val="tx1"/>
                </a:solidFill>
              </a:rPr>
              <a:t>EODORIK. </a:t>
            </a:r>
            <a:r>
              <a:rPr lang="pt-BR" sz="950" i="1" dirty="0">
                <a:solidFill>
                  <a:schemeClr val="tx1"/>
                </a:solidFill>
              </a:rPr>
              <a:t>Wikimedia Commons</a:t>
            </a:r>
            <a:r>
              <a:rPr lang="pt-BR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</a:t>
            </a:r>
            <a:r>
              <a:rPr lang="pt-BR" sz="950" dirty="0" smtClean="0">
                <a:solidFill>
                  <a:schemeClr val="tx1"/>
                </a:solidFill>
              </a:rPr>
              <a:t>.</a:t>
            </a:r>
            <a:r>
              <a:rPr lang="cs-CZ" sz="950" dirty="0">
                <a:solidFill>
                  <a:schemeClr val="tx1"/>
                </a:solidFill>
              </a:rPr>
              <a:t>1</a:t>
            </a:r>
            <a:r>
              <a:rPr lang="pt-BR" sz="950" dirty="0">
                <a:solidFill>
                  <a:schemeClr val="tx1"/>
                </a:solidFill>
              </a:rPr>
              <a:t>.201</a:t>
            </a:r>
            <a:r>
              <a:rPr lang="cs-CZ" sz="950" dirty="0">
                <a:solidFill>
                  <a:schemeClr val="tx1"/>
                </a:solidFill>
              </a:rPr>
              <a:t>3</a:t>
            </a:r>
            <a:r>
              <a:rPr lang="pt-BR" sz="950" dirty="0">
                <a:solidFill>
                  <a:schemeClr val="tx1"/>
                </a:solidFill>
              </a:rPr>
              <a:t>]. Dostupný na WWW: http://</a:t>
            </a:r>
            <a:r>
              <a:rPr lang="pt-BR" sz="950" dirty="0" smtClean="0">
                <a:solidFill>
                  <a:schemeClr val="tx1"/>
                </a:solidFill>
              </a:rPr>
              <a:t>commons.wikimedia.org/wiki/File:Charles_IV-John_Ocko_votive_picture-fragment.jpg</a:t>
            </a:r>
            <a:endParaRPr lang="cs-CZ" sz="950" dirty="0" smtClean="0">
              <a:solidFill>
                <a:schemeClr val="tx1"/>
              </a:solidFill>
            </a:endParaRPr>
          </a:p>
          <a:p>
            <a:pPr algn="l"/>
            <a:r>
              <a:rPr lang="cs-CZ" sz="950" dirty="0">
                <a:solidFill>
                  <a:schemeClr val="tx1"/>
                </a:solidFill>
              </a:rPr>
              <a:t>RARES, </a:t>
            </a:r>
            <a:r>
              <a:rPr lang="cs-CZ" sz="950" dirty="0" err="1">
                <a:solidFill>
                  <a:schemeClr val="tx1"/>
                </a:solidFill>
              </a:rPr>
              <a:t>Tetcu</a:t>
            </a:r>
            <a:r>
              <a:rPr lang="cs-CZ" sz="950" dirty="0">
                <a:solidFill>
                  <a:schemeClr val="tx1"/>
                </a:solidFill>
              </a:rPr>
              <a:t> </a:t>
            </a:r>
            <a:r>
              <a:rPr lang="cs-CZ" sz="950" dirty="0" err="1">
                <a:solidFill>
                  <a:schemeClr val="tx1"/>
                </a:solidFill>
              </a:rPr>
              <a:t>Mircea</a:t>
            </a:r>
            <a:r>
              <a:rPr lang="cs-CZ" sz="950" dirty="0">
                <a:solidFill>
                  <a:schemeClr val="tx1"/>
                </a:solidFill>
              </a:rPr>
              <a:t>. </a:t>
            </a:r>
            <a:r>
              <a:rPr lang="cs-CZ" sz="950" i="1" dirty="0" err="1">
                <a:solidFill>
                  <a:schemeClr val="tx1"/>
                </a:solidFill>
              </a:rPr>
              <a:t>Wikimedia</a:t>
            </a:r>
            <a:r>
              <a:rPr lang="cs-CZ" sz="950" i="1" dirty="0">
                <a:solidFill>
                  <a:schemeClr val="tx1"/>
                </a:solidFill>
              </a:rPr>
              <a:t> </a:t>
            </a:r>
            <a:r>
              <a:rPr lang="cs-CZ" sz="950" i="1" dirty="0" err="1">
                <a:solidFill>
                  <a:schemeClr val="tx1"/>
                </a:solidFill>
              </a:rPr>
              <a:t>Commons</a:t>
            </a:r>
            <a:r>
              <a:rPr lang="cs-CZ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19.1.2013]. </a:t>
            </a:r>
            <a:r>
              <a:rPr lang="cs-CZ" sz="950" dirty="0">
                <a:solidFill>
                  <a:schemeClr val="tx1"/>
                </a:solidFill>
              </a:rPr>
              <a:t>Dostupný na WWW: http://commons.wikimedia.org/wiki/File:Donkeys_(6).</a:t>
            </a:r>
            <a:r>
              <a:rPr lang="cs-CZ" sz="950" dirty="0" smtClean="0">
                <a:solidFill>
                  <a:schemeClr val="tx1"/>
                </a:solidFill>
              </a:rPr>
              <a:t>jpg</a:t>
            </a:r>
          </a:p>
          <a:p>
            <a:pPr algn="l"/>
            <a:r>
              <a:rPr lang="cs-CZ" sz="950" dirty="0">
                <a:solidFill>
                  <a:schemeClr val="tx1"/>
                </a:solidFill>
              </a:rPr>
              <a:t>GRACLÍK, Petr. </a:t>
            </a:r>
            <a:r>
              <a:rPr lang="cs-CZ" sz="950" i="1" dirty="0">
                <a:solidFill>
                  <a:schemeClr val="tx1"/>
                </a:solidFill>
              </a:rPr>
              <a:t>Metodický portál RVP</a:t>
            </a:r>
            <a:r>
              <a:rPr lang="cs-CZ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19.1.2013</a:t>
            </a:r>
            <a:r>
              <a:rPr lang="cs-CZ" sz="950" dirty="0">
                <a:solidFill>
                  <a:schemeClr val="tx1"/>
                </a:solidFill>
              </a:rPr>
              <a:t>]. Dostupný na WWW: http://wiki.rvp.cz/Kabinet%2FMapy%2FMapa_%C4%8CR%2FSlep%C3%A9_mapy_%</a:t>
            </a:r>
            <a:r>
              <a:rPr lang="cs-CZ" sz="950" dirty="0" smtClean="0">
                <a:solidFill>
                  <a:schemeClr val="tx1"/>
                </a:solidFill>
              </a:rPr>
              <a:t>C4%8CR</a:t>
            </a:r>
          </a:p>
          <a:p>
            <a:pPr algn="l"/>
            <a:r>
              <a:rPr lang="cs-CZ" sz="950" dirty="0">
                <a:solidFill>
                  <a:schemeClr val="tx1"/>
                </a:solidFill>
              </a:rPr>
              <a:t>AUTOR NEUVEDEN. </a:t>
            </a:r>
            <a:r>
              <a:rPr lang="cs-CZ" sz="950" i="1" dirty="0" err="1">
                <a:solidFill>
                  <a:schemeClr val="tx1"/>
                </a:solidFill>
              </a:rPr>
              <a:t>Wikimedia</a:t>
            </a:r>
            <a:r>
              <a:rPr lang="cs-CZ" sz="950" i="1" dirty="0">
                <a:solidFill>
                  <a:schemeClr val="tx1"/>
                </a:solidFill>
              </a:rPr>
              <a:t> </a:t>
            </a:r>
            <a:r>
              <a:rPr lang="cs-CZ" sz="950" i="1" dirty="0" err="1">
                <a:solidFill>
                  <a:schemeClr val="tx1"/>
                </a:solidFill>
              </a:rPr>
              <a:t>Commons</a:t>
            </a:r>
            <a:r>
              <a:rPr lang="cs-CZ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19.1.2013]. </a:t>
            </a:r>
            <a:r>
              <a:rPr lang="cs-CZ" sz="950" dirty="0">
                <a:solidFill>
                  <a:schemeClr val="tx1"/>
                </a:solidFill>
              </a:rPr>
              <a:t>Dostupný na WWW: http://</a:t>
            </a:r>
            <a:r>
              <a:rPr lang="cs-CZ" sz="950" dirty="0" smtClean="0">
                <a:solidFill>
                  <a:schemeClr val="tx1"/>
                </a:solidFill>
              </a:rPr>
              <a:t>commons.wikimedia.org/wiki/File:Albert_Einstein_Head.jpg</a:t>
            </a:r>
          </a:p>
          <a:p>
            <a:pPr algn="l"/>
            <a:r>
              <a:rPr lang="en-US" sz="950" dirty="0">
                <a:solidFill>
                  <a:schemeClr val="tx1"/>
                </a:solidFill>
              </a:rPr>
              <a:t>SAJAK, Sven-Sebastian. </a:t>
            </a:r>
            <a:r>
              <a:rPr lang="en-US" sz="950" i="1" dirty="0">
                <a:solidFill>
                  <a:schemeClr val="tx1"/>
                </a:solidFill>
              </a:rPr>
              <a:t>Wikimedia Commons</a:t>
            </a:r>
            <a:r>
              <a:rPr lang="en-US" sz="950" dirty="0">
                <a:solidFill>
                  <a:schemeClr val="tx1"/>
                </a:solidFill>
              </a:rPr>
              <a:t> [online]. [cit. </a:t>
            </a:r>
            <a:r>
              <a:rPr lang="en-US" sz="950" dirty="0" smtClean="0">
                <a:solidFill>
                  <a:schemeClr val="tx1"/>
                </a:solidFill>
              </a:rPr>
              <a:t>1</a:t>
            </a:r>
            <a:r>
              <a:rPr lang="cs-CZ" sz="950" dirty="0" smtClean="0">
                <a:solidFill>
                  <a:schemeClr val="tx1"/>
                </a:solidFill>
              </a:rPr>
              <a:t>9</a:t>
            </a:r>
            <a:r>
              <a:rPr lang="en-US" sz="950" dirty="0" smtClean="0">
                <a:solidFill>
                  <a:schemeClr val="tx1"/>
                </a:solidFill>
              </a:rPr>
              <a:t>.</a:t>
            </a:r>
            <a:r>
              <a:rPr lang="cs-CZ" sz="950" dirty="0" smtClean="0">
                <a:solidFill>
                  <a:schemeClr val="tx1"/>
                </a:solidFill>
              </a:rPr>
              <a:t>1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 smtClean="0">
                <a:solidFill>
                  <a:schemeClr val="tx1"/>
                </a:solidFill>
              </a:rPr>
              <a:t>3</a:t>
            </a:r>
            <a:r>
              <a:rPr lang="en-US" sz="950" dirty="0" smtClean="0">
                <a:solidFill>
                  <a:schemeClr val="tx1"/>
                </a:solidFill>
              </a:rPr>
              <a:t>]. </a:t>
            </a:r>
            <a:r>
              <a:rPr lang="en-US" sz="950" dirty="0" err="1">
                <a:solidFill>
                  <a:schemeClr val="tx1"/>
                </a:solidFill>
              </a:rPr>
              <a:t>Dostupný</a:t>
            </a:r>
            <a:r>
              <a:rPr lang="en-US" sz="950" dirty="0">
                <a:solidFill>
                  <a:schemeClr val="tx1"/>
                </a:solidFill>
              </a:rPr>
              <a:t> </a:t>
            </a:r>
            <a:r>
              <a:rPr lang="en-US" sz="950" dirty="0" err="1">
                <a:solidFill>
                  <a:schemeClr val="tx1"/>
                </a:solidFill>
              </a:rPr>
              <a:t>na</a:t>
            </a:r>
            <a:r>
              <a:rPr lang="en-US" sz="950" dirty="0">
                <a:solidFill>
                  <a:schemeClr val="tx1"/>
                </a:solidFill>
              </a:rPr>
              <a:t> WWW: http://</a:t>
            </a:r>
            <a:r>
              <a:rPr lang="en-US" sz="950" dirty="0" smtClean="0">
                <a:solidFill>
                  <a:schemeClr val="tx1"/>
                </a:solidFill>
              </a:rPr>
              <a:t>commons.wikimedia.org/wiki/File:Karel_Gott_FFM13.jpg</a:t>
            </a:r>
            <a:endParaRPr lang="cs-CZ" sz="950" dirty="0" smtClean="0">
              <a:solidFill>
                <a:schemeClr val="tx1"/>
              </a:solidFill>
            </a:endParaRPr>
          </a:p>
          <a:p>
            <a:pPr algn="l"/>
            <a:r>
              <a:rPr lang="en-US" sz="950" dirty="0">
                <a:solidFill>
                  <a:schemeClr val="tx1"/>
                </a:solidFill>
              </a:rPr>
              <a:t>AUTOR NEUVEDEN. </a:t>
            </a:r>
            <a:r>
              <a:rPr lang="en-US" sz="950" i="1" dirty="0">
                <a:solidFill>
                  <a:schemeClr val="tx1"/>
                </a:solidFill>
              </a:rPr>
              <a:t>MS Office</a:t>
            </a:r>
            <a:r>
              <a:rPr lang="en-US" sz="950" dirty="0">
                <a:solidFill>
                  <a:schemeClr val="tx1"/>
                </a:solidFill>
              </a:rPr>
              <a:t> [online]. [cit. </a:t>
            </a:r>
            <a:r>
              <a:rPr lang="en-US" sz="950" dirty="0" smtClean="0">
                <a:solidFill>
                  <a:schemeClr val="tx1"/>
                </a:solidFill>
              </a:rPr>
              <a:t>19.</a:t>
            </a:r>
            <a:r>
              <a:rPr lang="cs-CZ" sz="950" dirty="0" smtClean="0">
                <a:solidFill>
                  <a:schemeClr val="tx1"/>
                </a:solidFill>
              </a:rPr>
              <a:t>1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 smtClean="0">
                <a:solidFill>
                  <a:schemeClr val="tx1"/>
                </a:solidFill>
              </a:rPr>
              <a:t>3</a:t>
            </a:r>
            <a:r>
              <a:rPr lang="en-US" sz="950" dirty="0" smtClean="0">
                <a:solidFill>
                  <a:schemeClr val="tx1"/>
                </a:solidFill>
              </a:rPr>
              <a:t>]. </a:t>
            </a:r>
            <a:r>
              <a:rPr lang="en-US" sz="950" dirty="0" err="1" smtClean="0">
                <a:solidFill>
                  <a:schemeClr val="tx1"/>
                </a:solidFill>
              </a:rPr>
              <a:t>Dostupný</a:t>
            </a:r>
            <a:r>
              <a:rPr lang="cs-CZ" sz="950" dirty="0" smtClean="0">
                <a:solidFill>
                  <a:schemeClr val="tx1"/>
                </a:solidFill>
              </a:rPr>
              <a:t> pod licencí MS Office 2010</a:t>
            </a:r>
            <a:r>
              <a:rPr lang="en-US" sz="950" dirty="0" smtClean="0">
                <a:solidFill>
                  <a:schemeClr val="tx1"/>
                </a:solidFill>
              </a:rPr>
              <a:t> </a:t>
            </a:r>
            <a:r>
              <a:rPr lang="en-US" sz="950" dirty="0" err="1">
                <a:solidFill>
                  <a:schemeClr val="tx1"/>
                </a:solidFill>
              </a:rPr>
              <a:t>na</a:t>
            </a:r>
            <a:r>
              <a:rPr lang="en-US" sz="950" dirty="0">
                <a:solidFill>
                  <a:schemeClr val="tx1"/>
                </a:solidFill>
              </a:rPr>
              <a:t> WWW: http://office.microsoft.com/cs-cz/images/results.aspx?qu=chlapec&amp;ex=1#ai:MC900349095|mt:1</a:t>
            </a:r>
            <a:r>
              <a:rPr lang="en-US" sz="950" dirty="0" smtClean="0">
                <a:solidFill>
                  <a:schemeClr val="tx1"/>
                </a:solidFill>
              </a:rPr>
              <a:t>|</a:t>
            </a:r>
            <a:endParaRPr lang="cs-CZ" sz="950" dirty="0" smtClean="0">
              <a:solidFill>
                <a:schemeClr val="tx1"/>
              </a:solidFill>
            </a:endParaRPr>
          </a:p>
          <a:p>
            <a:pPr algn="l"/>
            <a:r>
              <a:rPr lang="en-US" sz="950" dirty="0">
                <a:solidFill>
                  <a:schemeClr val="tx1"/>
                </a:solidFill>
              </a:rPr>
              <a:t>AUTOR NEUVEDEN. </a:t>
            </a:r>
            <a:r>
              <a:rPr lang="en-US" sz="950" i="1" dirty="0">
                <a:solidFill>
                  <a:schemeClr val="tx1"/>
                </a:solidFill>
              </a:rPr>
              <a:t>MS Office</a:t>
            </a:r>
            <a:r>
              <a:rPr lang="en-US" sz="950" dirty="0">
                <a:solidFill>
                  <a:schemeClr val="tx1"/>
                </a:solidFill>
              </a:rPr>
              <a:t> [online]. [cit. </a:t>
            </a:r>
            <a:r>
              <a:rPr lang="en-US" sz="950" dirty="0" smtClean="0">
                <a:solidFill>
                  <a:schemeClr val="tx1"/>
                </a:solidFill>
              </a:rPr>
              <a:t>19.</a:t>
            </a:r>
            <a:r>
              <a:rPr lang="cs-CZ" sz="950" dirty="0" smtClean="0">
                <a:solidFill>
                  <a:schemeClr val="tx1"/>
                </a:solidFill>
              </a:rPr>
              <a:t>1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 smtClean="0">
                <a:solidFill>
                  <a:schemeClr val="tx1"/>
                </a:solidFill>
              </a:rPr>
              <a:t>3</a:t>
            </a:r>
            <a:r>
              <a:rPr lang="en-US" sz="950" dirty="0" smtClean="0">
                <a:solidFill>
                  <a:schemeClr val="tx1"/>
                </a:solidFill>
              </a:rPr>
              <a:t>]. </a:t>
            </a:r>
            <a:r>
              <a:rPr lang="en-US" sz="950" dirty="0" err="1">
                <a:solidFill>
                  <a:schemeClr val="tx1"/>
                </a:solidFill>
              </a:rPr>
              <a:t>Dostupný</a:t>
            </a:r>
            <a:r>
              <a:rPr lang="en-US" sz="950" dirty="0">
                <a:solidFill>
                  <a:schemeClr val="tx1"/>
                </a:solidFill>
              </a:rPr>
              <a:t> </a:t>
            </a:r>
            <a:r>
              <a:rPr lang="en-US" sz="950" dirty="0" err="1">
                <a:solidFill>
                  <a:schemeClr val="tx1"/>
                </a:solidFill>
              </a:rPr>
              <a:t>na</a:t>
            </a:r>
            <a:r>
              <a:rPr lang="en-US" sz="950" dirty="0">
                <a:solidFill>
                  <a:schemeClr val="tx1"/>
                </a:solidFill>
              </a:rPr>
              <a:t> WWW: http://office.microsoft.com/cs-cz/images/results.aspx?qu=n%C4%9Bmec&amp;ex=1#ai:MC900355935</a:t>
            </a:r>
            <a:r>
              <a:rPr lang="en-US" sz="950" dirty="0" smtClean="0">
                <a:solidFill>
                  <a:schemeClr val="tx1"/>
                </a:solidFill>
              </a:rPr>
              <a:t>|</a:t>
            </a:r>
            <a:endParaRPr lang="cs-CZ" sz="950" dirty="0" smtClean="0">
              <a:solidFill>
                <a:schemeClr val="tx1"/>
              </a:solidFill>
            </a:endParaRPr>
          </a:p>
          <a:p>
            <a:pPr algn="l"/>
            <a:r>
              <a:rPr lang="cs-CZ" sz="950" dirty="0">
                <a:solidFill>
                  <a:schemeClr val="tx1"/>
                </a:solidFill>
              </a:rPr>
              <a:t>AUTOR NEUVEDEN. </a:t>
            </a:r>
            <a:r>
              <a:rPr lang="cs-CZ" sz="950" i="1" dirty="0">
                <a:solidFill>
                  <a:schemeClr val="tx1"/>
                </a:solidFill>
              </a:rPr>
              <a:t>Střední zdravotnická škola Písek</a:t>
            </a:r>
            <a:r>
              <a:rPr lang="cs-CZ" sz="950" dirty="0">
                <a:solidFill>
                  <a:schemeClr val="tx1"/>
                </a:solidFill>
              </a:rPr>
              <a:t> [online]. [cit. </a:t>
            </a:r>
            <a:r>
              <a:rPr lang="cs-CZ" sz="950" dirty="0" smtClean="0">
                <a:solidFill>
                  <a:schemeClr val="tx1"/>
                </a:solidFill>
              </a:rPr>
              <a:t>19.1.2013]. </a:t>
            </a:r>
            <a:r>
              <a:rPr lang="cs-CZ" sz="950" dirty="0">
                <a:solidFill>
                  <a:schemeClr val="tx1"/>
                </a:solidFill>
              </a:rPr>
              <a:t>Dostupný na WWW: http://www.szs-pi.cz/</a:t>
            </a:r>
            <a:r>
              <a:rPr lang="cs-CZ" sz="950" dirty="0" err="1">
                <a:solidFill>
                  <a:schemeClr val="tx1"/>
                </a:solidFill>
              </a:rPr>
              <a:t>downloads</a:t>
            </a:r>
            <a:r>
              <a:rPr lang="cs-CZ" sz="950" dirty="0">
                <a:solidFill>
                  <a:schemeClr val="tx1"/>
                </a:solidFill>
              </a:rPr>
              <a:t>/Studenti/zeměpis%20-%</a:t>
            </a:r>
            <a:r>
              <a:rPr lang="cs-CZ" sz="950" dirty="0" smtClean="0">
                <a:solidFill>
                  <a:schemeClr val="tx1"/>
                </a:solidFill>
              </a:rPr>
              <a:t>201.B/mapy/Evropa/slepá%20mapa%20Evropy.JPG</a:t>
            </a:r>
          </a:p>
          <a:p>
            <a:pPr algn="l"/>
            <a:r>
              <a:rPr lang="en-US" sz="950" dirty="0">
                <a:solidFill>
                  <a:schemeClr val="tx1"/>
                </a:solidFill>
              </a:rPr>
              <a:t>AUTOR NEUVEDEN. </a:t>
            </a:r>
            <a:r>
              <a:rPr lang="en-US" sz="950" i="1" dirty="0">
                <a:solidFill>
                  <a:schemeClr val="tx1"/>
                </a:solidFill>
              </a:rPr>
              <a:t>MS Office</a:t>
            </a:r>
            <a:r>
              <a:rPr lang="en-US" sz="950" dirty="0">
                <a:solidFill>
                  <a:schemeClr val="tx1"/>
                </a:solidFill>
              </a:rPr>
              <a:t> [online]. [cit. </a:t>
            </a:r>
            <a:r>
              <a:rPr lang="en-US" sz="950" dirty="0" smtClean="0">
                <a:solidFill>
                  <a:schemeClr val="tx1"/>
                </a:solidFill>
              </a:rPr>
              <a:t>19.</a:t>
            </a:r>
            <a:r>
              <a:rPr lang="cs-CZ" sz="950" dirty="0" smtClean="0">
                <a:solidFill>
                  <a:schemeClr val="tx1"/>
                </a:solidFill>
              </a:rPr>
              <a:t>1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 smtClean="0">
                <a:solidFill>
                  <a:schemeClr val="tx1"/>
                </a:solidFill>
              </a:rPr>
              <a:t>3</a:t>
            </a:r>
            <a:r>
              <a:rPr lang="en-US" sz="950" dirty="0" smtClean="0">
                <a:solidFill>
                  <a:schemeClr val="tx1"/>
                </a:solidFill>
              </a:rPr>
              <a:t>]. </a:t>
            </a:r>
            <a:r>
              <a:rPr lang="en-US" sz="950" dirty="0" err="1">
                <a:solidFill>
                  <a:schemeClr val="tx1"/>
                </a:solidFill>
              </a:rPr>
              <a:t>Dostupný</a:t>
            </a:r>
            <a:r>
              <a:rPr lang="en-US" sz="950" dirty="0">
                <a:solidFill>
                  <a:schemeClr val="tx1"/>
                </a:solidFill>
              </a:rPr>
              <a:t> </a:t>
            </a:r>
            <a:r>
              <a:rPr lang="cs-CZ" sz="950" dirty="0" smtClean="0">
                <a:solidFill>
                  <a:schemeClr val="tx1"/>
                </a:solidFill>
              </a:rPr>
              <a:t> pod licencí MS Office 2010 </a:t>
            </a:r>
            <a:r>
              <a:rPr lang="en-US" sz="950" dirty="0" err="1" smtClean="0">
                <a:solidFill>
                  <a:schemeClr val="tx1"/>
                </a:solidFill>
              </a:rPr>
              <a:t>na</a:t>
            </a:r>
            <a:r>
              <a:rPr lang="en-US" sz="950" dirty="0" smtClean="0">
                <a:solidFill>
                  <a:schemeClr val="tx1"/>
                </a:solidFill>
              </a:rPr>
              <a:t> </a:t>
            </a:r>
            <a:r>
              <a:rPr lang="en-US" sz="950" dirty="0">
                <a:solidFill>
                  <a:schemeClr val="tx1"/>
                </a:solidFill>
              </a:rPr>
              <a:t>WWW: http://office.microsoft.com/cs-cz/images/results.aspx?qu=d%C3%A1rek&amp;ex=1#ai:MC900040455</a:t>
            </a:r>
            <a:r>
              <a:rPr lang="en-US" sz="950" dirty="0" smtClean="0"/>
              <a:t>|</a:t>
            </a:r>
            <a:endParaRPr lang="cs-CZ" sz="950" dirty="0" smtClean="0"/>
          </a:p>
          <a:p>
            <a:pPr algn="l"/>
            <a:r>
              <a:rPr lang="en-US" sz="950" dirty="0">
                <a:solidFill>
                  <a:schemeClr val="tx1"/>
                </a:solidFill>
              </a:rPr>
              <a:t>AUTOR NEUVEDEN. </a:t>
            </a:r>
            <a:r>
              <a:rPr lang="en-US" sz="950" i="1" dirty="0">
                <a:solidFill>
                  <a:schemeClr val="tx1"/>
                </a:solidFill>
              </a:rPr>
              <a:t>MS Office</a:t>
            </a:r>
            <a:r>
              <a:rPr lang="en-US" sz="950" dirty="0">
                <a:solidFill>
                  <a:schemeClr val="tx1"/>
                </a:solidFill>
              </a:rPr>
              <a:t> [online]. [cit. </a:t>
            </a:r>
            <a:r>
              <a:rPr lang="en-US" sz="950" dirty="0" smtClean="0">
                <a:solidFill>
                  <a:schemeClr val="tx1"/>
                </a:solidFill>
              </a:rPr>
              <a:t>19.</a:t>
            </a:r>
            <a:r>
              <a:rPr lang="cs-CZ" sz="950" dirty="0" smtClean="0">
                <a:solidFill>
                  <a:schemeClr val="tx1"/>
                </a:solidFill>
              </a:rPr>
              <a:t>1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 smtClean="0">
                <a:solidFill>
                  <a:schemeClr val="tx1"/>
                </a:solidFill>
              </a:rPr>
              <a:t>3</a:t>
            </a:r>
            <a:r>
              <a:rPr lang="en-US" sz="950" dirty="0" smtClean="0">
                <a:solidFill>
                  <a:schemeClr val="tx1"/>
                </a:solidFill>
              </a:rPr>
              <a:t>]. </a:t>
            </a:r>
            <a:r>
              <a:rPr lang="en-US" sz="950" dirty="0" err="1">
                <a:solidFill>
                  <a:schemeClr val="tx1"/>
                </a:solidFill>
              </a:rPr>
              <a:t>Dostupný</a:t>
            </a:r>
            <a:r>
              <a:rPr lang="en-US" sz="950" dirty="0">
                <a:solidFill>
                  <a:schemeClr val="tx1"/>
                </a:solidFill>
              </a:rPr>
              <a:t> </a:t>
            </a:r>
            <a:r>
              <a:rPr lang="cs-CZ" sz="950" dirty="0" smtClean="0">
                <a:solidFill>
                  <a:schemeClr val="tx1"/>
                </a:solidFill>
              </a:rPr>
              <a:t>pod licencí MS Office 2010 </a:t>
            </a:r>
            <a:r>
              <a:rPr lang="en-US" sz="950" dirty="0" err="1" smtClean="0">
                <a:solidFill>
                  <a:schemeClr val="tx1"/>
                </a:solidFill>
              </a:rPr>
              <a:t>na</a:t>
            </a:r>
            <a:r>
              <a:rPr lang="en-US" sz="950" dirty="0" smtClean="0">
                <a:solidFill>
                  <a:schemeClr val="tx1"/>
                </a:solidFill>
              </a:rPr>
              <a:t> </a:t>
            </a:r>
            <a:r>
              <a:rPr lang="en-US" sz="950" dirty="0">
                <a:solidFill>
                  <a:schemeClr val="tx1"/>
                </a:solidFill>
              </a:rPr>
              <a:t>WWW: http://office.microsoft.com/cs-cz/images/results.aspx?qu=Kr%C3%A1l&amp;ex=1#ai:MC900361274|mt:1| </a:t>
            </a:r>
            <a:r>
              <a:rPr lang="en-US" sz="950" dirty="0" smtClean="0">
                <a:solidFill>
                  <a:schemeClr val="tx1"/>
                </a:solidFill>
              </a:rPr>
              <a:t> </a:t>
            </a:r>
            <a:endParaRPr lang="cs-CZ" sz="950" dirty="0" smtClean="0">
              <a:solidFill>
                <a:schemeClr val="tx1"/>
              </a:solidFill>
            </a:endParaRPr>
          </a:p>
          <a:p>
            <a:pPr algn="l"/>
            <a:r>
              <a:rPr lang="en-US" sz="950" dirty="0">
                <a:solidFill>
                  <a:schemeClr val="tx1"/>
                </a:solidFill>
              </a:rPr>
              <a:t>AUTOR NEUVEDEN. </a:t>
            </a:r>
            <a:r>
              <a:rPr lang="en-US" sz="950" i="1" dirty="0">
                <a:solidFill>
                  <a:schemeClr val="tx1"/>
                </a:solidFill>
              </a:rPr>
              <a:t>MS Office</a:t>
            </a:r>
            <a:r>
              <a:rPr lang="en-US" sz="950" dirty="0">
                <a:solidFill>
                  <a:schemeClr val="tx1"/>
                </a:solidFill>
              </a:rPr>
              <a:t> [online]. [cit. </a:t>
            </a:r>
            <a:r>
              <a:rPr lang="en-US" sz="950" dirty="0" smtClean="0">
                <a:solidFill>
                  <a:schemeClr val="tx1"/>
                </a:solidFill>
              </a:rPr>
              <a:t>19.</a:t>
            </a:r>
            <a:r>
              <a:rPr lang="cs-CZ" sz="950" dirty="0" smtClean="0">
                <a:solidFill>
                  <a:schemeClr val="tx1"/>
                </a:solidFill>
              </a:rPr>
              <a:t>1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 smtClean="0">
                <a:solidFill>
                  <a:schemeClr val="tx1"/>
                </a:solidFill>
              </a:rPr>
              <a:t>3</a:t>
            </a:r>
            <a:r>
              <a:rPr lang="en-US" sz="950" dirty="0" smtClean="0">
                <a:solidFill>
                  <a:schemeClr val="tx1"/>
                </a:solidFill>
              </a:rPr>
              <a:t>]. </a:t>
            </a:r>
            <a:r>
              <a:rPr lang="en-US" sz="950" dirty="0" err="1">
                <a:solidFill>
                  <a:schemeClr val="tx1"/>
                </a:solidFill>
              </a:rPr>
              <a:t>Dostupný</a:t>
            </a:r>
            <a:r>
              <a:rPr lang="en-US" sz="950" dirty="0">
                <a:solidFill>
                  <a:schemeClr val="tx1"/>
                </a:solidFill>
              </a:rPr>
              <a:t> </a:t>
            </a:r>
            <a:r>
              <a:rPr lang="cs-CZ" sz="950" dirty="0" smtClean="0">
                <a:solidFill>
                  <a:schemeClr val="tx1"/>
                </a:solidFill>
              </a:rPr>
              <a:t>pod licencí MS Office 2010 </a:t>
            </a:r>
            <a:r>
              <a:rPr lang="en-US" sz="950" dirty="0" err="1" smtClean="0">
                <a:solidFill>
                  <a:schemeClr val="tx1"/>
                </a:solidFill>
              </a:rPr>
              <a:t>na</a:t>
            </a:r>
            <a:r>
              <a:rPr lang="en-US" sz="950" dirty="0" smtClean="0">
                <a:solidFill>
                  <a:schemeClr val="tx1"/>
                </a:solidFill>
              </a:rPr>
              <a:t> </a:t>
            </a:r>
            <a:r>
              <a:rPr lang="en-US" sz="950" dirty="0">
                <a:solidFill>
                  <a:schemeClr val="tx1"/>
                </a:solidFill>
              </a:rPr>
              <a:t>WWW: http://office.microsoft.com/cs-cz/images/results.aspx?qu=V%C3%A1no%C4%8Dn%C3%AD+strome%C4%8Dek&amp;ex=1#ai:MC900398621</a:t>
            </a:r>
            <a:r>
              <a:rPr lang="en-US" sz="950" dirty="0" smtClean="0"/>
              <a:t>|</a:t>
            </a:r>
            <a:endParaRPr lang="cs-CZ" sz="950" dirty="0" smtClean="0"/>
          </a:p>
          <a:p>
            <a:pPr algn="l"/>
            <a:r>
              <a:rPr lang="en-US" sz="950" dirty="0">
                <a:solidFill>
                  <a:schemeClr val="tx1"/>
                </a:solidFill>
              </a:rPr>
              <a:t>AUTOR NEUVEDEN. </a:t>
            </a:r>
            <a:r>
              <a:rPr lang="en-US" sz="950" i="1" dirty="0">
                <a:solidFill>
                  <a:schemeClr val="tx1"/>
                </a:solidFill>
              </a:rPr>
              <a:t>MS Office</a:t>
            </a:r>
            <a:r>
              <a:rPr lang="en-US" sz="950" dirty="0">
                <a:solidFill>
                  <a:schemeClr val="tx1"/>
                </a:solidFill>
              </a:rPr>
              <a:t> [online]. [cit. </a:t>
            </a:r>
            <a:r>
              <a:rPr lang="en-US" sz="950" dirty="0" smtClean="0">
                <a:solidFill>
                  <a:schemeClr val="tx1"/>
                </a:solidFill>
              </a:rPr>
              <a:t>19.</a:t>
            </a:r>
            <a:r>
              <a:rPr lang="cs-CZ" sz="950" dirty="0" smtClean="0">
                <a:solidFill>
                  <a:schemeClr val="tx1"/>
                </a:solidFill>
              </a:rPr>
              <a:t>1</a:t>
            </a:r>
            <a:r>
              <a:rPr lang="en-US" sz="950" dirty="0" smtClean="0">
                <a:solidFill>
                  <a:schemeClr val="tx1"/>
                </a:solidFill>
              </a:rPr>
              <a:t>.201</a:t>
            </a:r>
            <a:r>
              <a:rPr lang="cs-CZ" sz="950" dirty="0">
                <a:solidFill>
                  <a:schemeClr val="tx1"/>
                </a:solidFill>
              </a:rPr>
              <a:t>3</a:t>
            </a:r>
            <a:r>
              <a:rPr lang="en-US" sz="950" dirty="0">
                <a:solidFill>
                  <a:schemeClr val="tx1"/>
                </a:solidFill>
              </a:rPr>
              <a:t>]. </a:t>
            </a:r>
            <a:r>
              <a:rPr lang="en-US" sz="950" dirty="0" err="1">
                <a:solidFill>
                  <a:schemeClr val="tx1"/>
                </a:solidFill>
              </a:rPr>
              <a:t>Dostupný</a:t>
            </a:r>
            <a:r>
              <a:rPr lang="en-US" sz="950" dirty="0">
                <a:solidFill>
                  <a:schemeClr val="tx1"/>
                </a:solidFill>
              </a:rPr>
              <a:t> </a:t>
            </a:r>
            <a:r>
              <a:rPr lang="cs-CZ" sz="950" dirty="0">
                <a:solidFill>
                  <a:schemeClr val="tx1"/>
                </a:solidFill>
              </a:rPr>
              <a:t>pod licencí MS Office 2010 </a:t>
            </a:r>
            <a:r>
              <a:rPr lang="en-US" sz="950" dirty="0" err="1">
                <a:solidFill>
                  <a:schemeClr val="tx1"/>
                </a:solidFill>
              </a:rPr>
              <a:t>na</a:t>
            </a:r>
            <a:r>
              <a:rPr lang="en-US" sz="950" dirty="0">
                <a:solidFill>
                  <a:schemeClr val="tx1"/>
                </a:solidFill>
              </a:rPr>
              <a:t> WWW: http://office.microsoft.com/cs-cz/images/results.aspx?qu=mal%C3%BD&amp;ex=1#ai:MC900078704|</a:t>
            </a:r>
            <a:endParaRPr lang="cs-CZ" sz="950" dirty="0">
              <a:solidFill>
                <a:schemeClr val="tx1"/>
              </a:solidFill>
            </a:endParaRPr>
          </a:p>
          <a:p>
            <a:pPr algn="l"/>
            <a:r>
              <a:rPr lang="en-US" sz="950" dirty="0" smtClean="0"/>
              <a:t> </a:t>
            </a:r>
            <a:r>
              <a:rPr lang="en-US" sz="950" dirty="0" smtClean="0">
                <a:solidFill>
                  <a:schemeClr val="tx1"/>
                </a:solidFill>
                <a:effectLst/>
              </a:rPr>
              <a:t> </a:t>
            </a:r>
            <a:endParaRPr lang="cs-CZ" sz="95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4410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-15052"/>
            <a:ext cx="9144000" cy="5158552"/>
          </a:xfrm>
          <a:prstGeom prst="rect">
            <a:avLst/>
          </a:prstGeom>
          <a:solidFill>
            <a:srgbClr val="FF99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44524" y="-21073"/>
            <a:ext cx="9433048" cy="1102519"/>
          </a:xfrm>
        </p:spPr>
        <p:txBody>
          <a:bodyPr>
            <a:noAutofit/>
          </a:bodyPr>
          <a:lstStyle/>
          <a:p>
            <a:r>
              <a:rPr lang="cs-CZ" sz="3800" dirty="0" smtClean="0"/>
              <a:t>CHYBY, OMYLY A NEÚSPĚCHY VLÁDY KARLA IV.</a:t>
            </a:r>
            <a:br>
              <a:rPr lang="cs-CZ" sz="3800" dirty="0" smtClean="0"/>
            </a:br>
            <a:r>
              <a:rPr lang="cs-CZ" sz="3800" dirty="0" smtClean="0">
                <a:solidFill>
                  <a:srgbClr val="002060"/>
                </a:solidFill>
              </a:rPr>
              <a:t>ZDROJE</a:t>
            </a:r>
            <a:endParaRPr lang="cs-CZ" sz="3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49" y="1059582"/>
            <a:ext cx="9144000" cy="4083918"/>
          </a:xfrm>
        </p:spPr>
        <p:txBody>
          <a:bodyPr>
            <a:noAutofit/>
          </a:bodyPr>
          <a:lstStyle/>
          <a:p>
            <a:pPr algn="l"/>
            <a:r>
              <a:rPr lang="en-US" sz="1000" dirty="0" smtClean="0">
                <a:solidFill>
                  <a:schemeClr val="tx1"/>
                </a:solidFill>
              </a:rPr>
              <a:t>AUTOR </a:t>
            </a:r>
            <a:r>
              <a:rPr lang="en-US" sz="1000" dirty="0">
                <a:solidFill>
                  <a:schemeClr val="tx1"/>
                </a:solidFill>
              </a:rPr>
              <a:t>NEUVEDEN. </a:t>
            </a:r>
            <a:r>
              <a:rPr lang="en-US" sz="1000" i="1" dirty="0">
                <a:solidFill>
                  <a:schemeClr val="tx1"/>
                </a:solidFill>
              </a:rPr>
              <a:t>MS Office</a:t>
            </a:r>
            <a:r>
              <a:rPr lang="en-US" sz="1000" dirty="0">
                <a:solidFill>
                  <a:schemeClr val="tx1"/>
                </a:solidFill>
              </a:rPr>
              <a:t> [online]. [cit. </a:t>
            </a:r>
            <a:r>
              <a:rPr lang="en-US" sz="1000" dirty="0" smtClean="0">
                <a:solidFill>
                  <a:schemeClr val="tx1"/>
                </a:solidFill>
              </a:rPr>
              <a:t>19.</a:t>
            </a:r>
            <a:r>
              <a:rPr lang="cs-CZ" sz="1000" dirty="0" smtClean="0">
                <a:solidFill>
                  <a:schemeClr val="tx1"/>
                </a:solidFill>
              </a:rPr>
              <a:t>1</a:t>
            </a:r>
            <a:r>
              <a:rPr lang="en-US" sz="1000" dirty="0" smtClean="0">
                <a:solidFill>
                  <a:schemeClr val="tx1"/>
                </a:solidFill>
              </a:rPr>
              <a:t>.201</a:t>
            </a:r>
            <a:r>
              <a:rPr lang="cs-CZ" sz="1000" dirty="0" smtClean="0">
                <a:solidFill>
                  <a:schemeClr val="tx1"/>
                </a:solidFill>
              </a:rPr>
              <a:t>3</a:t>
            </a:r>
            <a:r>
              <a:rPr lang="en-US" sz="1000" dirty="0" smtClean="0">
                <a:solidFill>
                  <a:schemeClr val="tx1"/>
                </a:solidFill>
              </a:rPr>
              <a:t>]. </a:t>
            </a:r>
            <a:r>
              <a:rPr lang="en-US" sz="1000" dirty="0" err="1">
                <a:solidFill>
                  <a:schemeClr val="tx1"/>
                </a:solidFill>
              </a:rPr>
              <a:t>Dostupný</a:t>
            </a:r>
            <a:r>
              <a:rPr lang="en-US" sz="1000" dirty="0">
                <a:solidFill>
                  <a:schemeClr val="tx1"/>
                </a:solidFill>
              </a:rPr>
              <a:t> </a:t>
            </a:r>
            <a:r>
              <a:rPr lang="cs-CZ" sz="1000" dirty="0" smtClean="0">
                <a:solidFill>
                  <a:schemeClr val="tx1"/>
                </a:solidFill>
              </a:rPr>
              <a:t>pod licencí MS Office 2010 </a:t>
            </a:r>
            <a:r>
              <a:rPr lang="en-US" sz="1000" dirty="0" err="1" smtClean="0">
                <a:solidFill>
                  <a:schemeClr val="tx1"/>
                </a:solidFill>
              </a:rPr>
              <a:t>na</a:t>
            </a:r>
            <a:r>
              <a:rPr lang="en-US" sz="1000" dirty="0" smtClean="0">
                <a:solidFill>
                  <a:schemeClr val="tx1"/>
                </a:solidFill>
              </a:rPr>
              <a:t> </a:t>
            </a:r>
            <a:r>
              <a:rPr lang="en-US" sz="1000" dirty="0">
                <a:solidFill>
                  <a:schemeClr val="tx1"/>
                </a:solidFill>
              </a:rPr>
              <a:t>WWW: http://office.microsoft.com/cs-cz/images/results.aspx?qu=notebook&amp;ex=1#ai:MC900357183|mt:1</a:t>
            </a:r>
            <a:r>
              <a:rPr lang="en-US" sz="1000" dirty="0" smtClean="0">
                <a:solidFill>
                  <a:schemeClr val="tx1"/>
                </a:solidFill>
              </a:rPr>
              <a:t>|</a:t>
            </a:r>
            <a:endParaRPr lang="cs-CZ" sz="1000" dirty="0" smtClean="0">
              <a:solidFill>
                <a:schemeClr val="tx1"/>
              </a:solidFill>
            </a:endParaRPr>
          </a:p>
          <a:p>
            <a:pPr algn="l"/>
            <a:r>
              <a:rPr lang="en-US" sz="1000" dirty="0">
                <a:solidFill>
                  <a:schemeClr val="tx1"/>
                </a:solidFill>
              </a:rPr>
              <a:t>AUTOR NEUVEDEN. </a:t>
            </a:r>
            <a:r>
              <a:rPr lang="en-US" sz="1000" i="1" dirty="0">
                <a:solidFill>
                  <a:schemeClr val="tx1"/>
                </a:solidFill>
              </a:rPr>
              <a:t>MS Office</a:t>
            </a:r>
            <a:r>
              <a:rPr lang="en-US" sz="1000" dirty="0">
                <a:solidFill>
                  <a:schemeClr val="tx1"/>
                </a:solidFill>
              </a:rPr>
              <a:t> [online]. [cit. </a:t>
            </a:r>
            <a:r>
              <a:rPr lang="en-US" sz="1000" dirty="0" smtClean="0">
                <a:solidFill>
                  <a:schemeClr val="tx1"/>
                </a:solidFill>
              </a:rPr>
              <a:t>19.</a:t>
            </a:r>
            <a:r>
              <a:rPr lang="cs-CZ" sz="1000" dirty="0" smtClean="0">
                <a:solidFill>
                  <a:schemeClr val="tx1"/>
                </a:solidFill>
              </a:rPr>
              <a:t>1</a:t>
            </a:r>
            <a:r>
              <a:rPr lang="en-US" sz="1000" dirty="0" smtClean="0">
                <a:solidFill>
                  <a:schemeClr val="tx1"/>
                </a:solidFill>
              </a:rPr>
              <a:t>.201</a:t>
            </a:r>
            <a:r>
              <a:rPr lang="cs-CZ" sz="1000" dirty="0" smtClean="0">
                <a:solidFill>
                  <a:schemeClr val="tx1"/>
                </a:solidFill>
              </a:rPr>
              <a:t>3</a:t>
            </a:r>
            <a:r>
              <a:rPr lang="en-US" sz="1000" dirty="0" smtClean="0">
                <a:solidFill>
                  <a:schemeClr val="tx1"/>
                </a:solidFill>
              </a:rPr>
              <a:t>]. </a:t>
            </a:r>
            <a:r>
              <a:rPr lang="en-US" sz="1000" dirty="0" err="1" smtClean="0">
                <a:solidFill>
                  <a:schemeClr val="tx1"/>
                </a:solidFill>
              </a:rPr>
              <a:t>Dostupný</a:t>
            </a:r>
            <a:r>
              <a:rPr lang="cs-CZ" sz="1000" dirty="0" smtClean="0">
                <a:solidFill>
                  <a:schemeClr val="tx1"/>
                </a:solidFill>
              </a:rPr>
              <a:t> pod licencí MS Office 2010 </a:t>
            </a:r>
            <a:r>
              <a:rPr lang="en-US" sz="1000" dirty="0" smtClean="0">
                <a:solidFill>
                  <a:schemeClr val="tx1"/>
                </a:solidFill>
              </a:rPr>
              <a:t> </a:t>
            </a:r>
            <a:r>
              <a:rPr lang="en-US" sz="1000" dirty="0" err="1">
                <a:solidFill>
                  <a:schemeClr val="tx1"/>
                </a:solidFill>
              </a:rPr>
              <a:t>na</a:t>
            </a:r>
            <a:r>
              <a:rPr lang="en-US" sz="1000" dirty="0">
                <a:solidFill>
                  <a:schemeClr val="tx1"/>
                </a:solidFill>
              </a:rPr>
              <a:t> WWW: http://office.microsoft.com/cs-cz/images/results.aspx?qu=kniha&amp;ex=1#ai:MC900348729|mt:1</a:t>
            </a:r>
            <a:r>
              <a:rPr lang="en-US" sz="1000" dirty="0" smtClean="0">
                <a:solidFill>
                  <a:schemeClr val="tx1"/>
                </a:solidFill>
              </a:rPr>
              <a:t>|</a:t>
            </a:r>
            <a:endParaRPr lang="cs-CZ" sz="1000" dirty="0" smtClean="0">
              <a:solidFill>
                <a:schemeClr val="tx1"/>
              </a:solidFill>
            </a:endParaRPr>
          </a:p>
          <a:p>
            <a:pPr algn="l"/>
            <a:r>
              <a:rPr lang="en-US" sz="1000" dirty="0">
                <a:solidFill>
                  <a:schemeClr val="tx1"/>
                </a:solidFill>
              </a:rPr>
              <a:t>AUTOR NEUVEDEN. </a:t>
            </a:r>
            <a:r>
              <a:rPr lang="en-US" sz="1000" i="1" dirty="0">
                <a:solidFill>
                  <a:schemeClr val="tx1"/>
                </a:solidFill>
              </a:rPr>
              <a:t>MS Office</a:t>
            </a:r>
            <a:r>
              <a:rPr lang="en-US" sz="1000" dirty="0">
                <a:solidFill>
                  <a:schemeClr val="tx1"/>
                </a:solidFill>
              </a:rPr>
              <a:t> [online]. [cit. </a:t>
            </a:r>
            <a:r>
              <a:rPr lang="en-US" sz="1000" dirty="0" smtClean="0">
                <a:solidFill>
                  <a:schemeClr val="tx1"/>
                </a:solidFill>
              </a:rPr>
              <a:t>19.</a:t>
            </a:r>
            <a:r>
              <a:rPr lang="cs-CZ" sz="1000" dirty="0" smtClean="0">
                <a:solidFill>
                  <a:schemeClr val="tx1"/>
                </a:solidFill>
              </a:rPr>
              <a:t>1</a:t>
            </a:r>
            <a:r>
              <a:rPr lang="en-US" sz="1000" dirty="0" smtClean="0">
                <a:solidFill>
                  <a:schemeClr val="tx1"/>
                </a:solidFill>
              </a:rPr>
              <a:t>.201</a:t>
            </a:r>
            <a:r>
              <a:rPr lang="cs-CZ" sz="1000" dirty="0" smtClean="0">
                <a:solidFill>
                  <a:schemeClr val="tx1"/>
                </a:solidFill>
              </a:rPr>
              <a:t>3</a:t>
            </a:r>
            <a:r>
              <a:rPr lang="en-US" sz="1000" dirty="0" smtClean="0">
                <a:solidFill>
                  <a:schemeClr val="tx1"/>
                </a:solidFill>
              </a:rPr>
              <a:t>]. </a:t>
            </a:r>
            <a:r>
              <a:rPr lang="en-US" sz="1000" dirty="0" err="1" smtClean="0">
                <a:solidFill>
                  <a:schemeClr val="tx1"/>
                </a:solidFill>
              </a:rPr>
              <a:t>Dostupný</a:t>
            </a:r>
            <a:r>
              <a:rPr lang="cs-CZ" sz="1000" dirty="0" smtClean="0">
                <a:solidFill>
                  <a:schemeClr val="tx1"/>
                </a:solidFill>
              </a:rPr>
              <a:t> pod licencí MS Office 2010</a:t>
            </a:r>
            <a:r>
              <a:rPr lang="en-US" sz="1000" dirty="0" smtClean="0">
                <a:solidFill>
                  <a:schemeClr val="tx1"/>
                </a:solidFill>
              </a:rPr>
              <a:t> </a:t>
            </a:r>
            <a:r>
              <a:rPr lang="en-US" sz="1000" dirty="0" err="1">
                <a:solidFill>
                  <a:schemeClr val="tx1"/>
                </a:solidFill>
              </a:rPr>
              <a:t>na</a:t>
            </a:r>
            <a:r>
              <a:rPr lang="en-US" sz="1000" dirty="0">
                <a:solidFill>
                  <a:schemeClr val="tx1"/>
                </a:solidFill>
              </a:rPr>
              <a:t> WWW: http://office.microsoft.com/cs-cz/images/results.aspx?qu=ohe%C5%88&amp;queryid=1d008d48%2D226b%2D465c%2D9cdb%2D7c06735f8792#ai:MC900351188|mt:1</a:t>
            </a:r>
            <a:r>
              <a:rPr lang="en-US" sz="1000" dirty="0" smtClean="0">
                <a:solidFill>
                  <a:schemeClr val="tx1"/>
                </a:solidFill>
              </a:rPr>
              <a:t>|</a:t>
            </a:r>
            <a:endParaRPr lang="cs-CZ" sz="1000" dirty="0" smtClean="0">
              <a:solidFill>
                <a:schemeClr val="tx1"/>
              </a:solidFill>
            </a:endParaRPr>
          </a:p>
          <a:p>
            <a:pPr algn="l"/>
            <a:r>
              <a:rPr lang="en-US" sz="1000" dirty="0">
                <a:solidFill>
                  <a:schemeClr val="tx1"/>
                </a:solidFill>
              </a:rPr>
              <a:t>AUTOR NEUVEDEN. </a:t>
            </a:r>
            <a:r>
              <a:rPr lang="en-US" sz="1000" i="1" dirty="0">
                <a:solidFill>
                  <a:schemeClr val="tx1"/>
                </a:solidFill>
              </a:rPr>
              <a:t>MS Office</a:t>
            </a:r>
            <a:r>
              <a:rPr lang="en-US" sz="1000" dirty="0">
                <a:solidFill>
                  <a:schemeClr val="tx1"/>
                </a:solidFill>
              </a:rPr>
              <a:t> [online]. [cit. </a:t>
            </a:r>
            <a:r>
              <a:rPr lang="en-US" sz="1000" dirty="0" smtClean="0">
                <a:solidFill>
                  <a:schemeClr val="tx1"/>
                </a:solidFill>
              </a:rPr>
              <a:t>19.</a:t>
            </a:r>
            <a:r>
              <a:rPr lang="cs-CZ" sz="1000" dirty="0" smtClean="0">
                <a:solidFill>
                  <a:schemeClr val="tx1"/>
                </a:solidFill>
              </a:rPr>
              <a:t>1</a:t>
            </a:r>
            <a:r>
              <a:rPr lang="en-US" sz="1000" dirty="0" smtClean="0">
                <a:solidFill>
                  <a:schemeClr val="tx1"/>
                </a:solidFill>
              </a:rPr>
              <a:t>.201</a:t>
            </a:r>
            <a:r>
              <a:rPr lang="cs-CZ" sz="1000" dirty="0" smtClean="0">
                <a:solidFill>
                  <a:schemeClr val="tx1"/>
                </a:solidFill>
              </a:rPr>
              <a:t>3</a:t>
            </a:r>
            <a:r>
              <a:rPr lang="en-US" sz="1000" dirty="0" smtClean="0">
                <a:solidFill>
                  <a:schemeClr val="tx1"/>
                </a:solidFill>
              </a:rPr>
              <a:t>]. </a:t>
            </a:r>
            <a:r>
              <a:rPr lang="en-US" sz="1000" dirty="0" err="1">
                <a:solidFill>
                  <a:schemeClr val="tx1"/>
                </a:solidFill>
              </a:rPr>
              <a:t>Dostupný</a:t>
            </a:r>
            <a:r>
              <a:rPr lang="en-US" sz="1000" dirty="0">
                <a:solidFill>
                  <a:schemeClr val="tx1"/>
                </a:solidFill>
              </a:rPr>
              <a:t> </a:t>
            </a:r>
            <a:r>
              <a:rPr lang="cs-CZ" sz="1000" dirty="0" smtClean="0">
                <a:solidFill>
                  <a:schemeClr val="tx1"/>
                </a:solidFill>
              </a:rPr>
              <a:t>pod licencí MS Office 2010 </a:t>
            </a:r>
            <a:r>
              <a:rPr lang="en-US" sz="1000" dirty="0" err="1" smtClean="0">
                <a:solidFill>
                  <a:schemeClr val="tx1"/>
                </a:solidFill>
              </a:rPr>
              <a:t>na</a:t>
            </a:r>
            <a:r>
              <a:rPr lang="en-US" sz="1000" dirty="0" smtClean="0">
                <a:solidFill>
                  <a:schemeClr val="tx1"/>
                </a:solidFill>
              </a:rPr>
              <a:t> </a:t>
            </a:r>
            <a:r>
              <a:rPr lang="en-US" sz="1000" dirty="0">
                <a:solidFill>
                  <a:schemeClr val="tx1"/>
                </a:solidFill>
              </a:rPr>
              <a:t>WWW: http://office.microsoft.com/cs-cz/images/results.aspx?qu=kr%C3%A1l&amp;ex=1#ai:MC900389194| </a:t>
            </a:r>
            <a:r>
              <a:rPr lang="en-US" sz="1000" dirty="0" smtClean="0">
                <a:solidFill>
                  <a:schemeClr val="tx1"/>
                </a:solidFill>
              </a:rPr>
              <a:t>  </a:t>
            </a:r>
            <a:endParaRPr lang="cs-CZ" sz="1000" dirty="0" smtClean="0">
              <a:solidFill>
                <a:schemeClr val="tx1"/>
              </a:solidFill>
            </a:endParaRPr>
          </a:p>
          <a:p>
            <a:pPr algn="l"/>
            <a:r>
              <a:rPr lang="en-US" sz="1000" dirty="0" smtClean="0">
                <a:solidFill>
                  <a:schemeClr val="tx1"/>
                </a:solidFill>
              </a:rPr>
              <a:t> </a:t>
            </a:r>
            <a:endParaRPr lang="cs-CZ" sz="950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en-US" sz="950" dirty="0" smtClean="0">
                <a:solidFill>
                  <a:schemeClr val="tx1"/>
                </a:solidFill>
              </a:rPr>
              <a:t> </a:t>
            </a:r>
            <a:r>
              <a:rPr lang="en-US" sz="950" dirty="0" smtClean="0">
                <a:solidFill>
                  <a:schemeClr val="tx1"/>
                </a:solidFill>
                <a:effectLst/>
              </a:rPr>
              <a:t> </a:t>
            </a:r>
            <a:endParaRPr lang="cs-CZ" sz="95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270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666</TotalTime>
  <Words>1818</Words>
  <Application>Microsoft Office PowerPoint</Application>
  <PresentationFormat>Předvádění na obrazovce (16:9)</PresentationFormat>
  <Paragraphs>146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CHYBY, OMYLY A NEÚSPĚCHY VLÁDY KARLA IV.</vt:lpstr>
      <vt:lpstr>Prezentace aplikace PowerPoint</vt:lpstr>
      <vt:lpstr>CHYBY, OMYLY A NEÚSPĚCHY VLÁDY KARLA IV. KDO JE KAREL IV.?</vt:lpstr>
      <vt:lpstr>CHYBY, OMYLY A NEÚSPĚCHY VLÁDY KARLA IV. KAREL – NEJVĚTŠÍ ČECH</vt:lpstr>
      <vt:lpstr>CHYBY, OMYLY A NEÚSPĚCHY VLÁDY KARLA IV.</vt:lpstr>
      <vt:lpstr>CHYBY, OMYLY A NEÚSPĚCHY VLÁDY KARLA IV.</vt:lpstr>
      <vt:lpstr>CHYBY, OMYLY A NEÚSPĚCHY VLÁDY KARLA IV.</vt:lpstr>
      <vt:lpstr>CHYBY, OMYLY A NEÚSPĚCHY VLÁDY KARLA IV.</vt:lpstr>
      <vt:lpstr>CHYBY, OMYLY A NEÚSPĚCHY VLÁDY KARLA IV.</vt:lpstr>
      <vt:lpstr>CHYBY, OMYLY A NEÚSPĚCHY VLÁDY KARLA IV.</vt:lpstr>
      <vt:lpstr>CHYBY, OMYLY A NEÚSPĚCHY VLÁDY KARLA IV.</vt:lpstr>
      <vt:lpstr>CHYBY, OMYLY A NEÚSPĚCHY VLÁDY KARLA IV.</vt:lpstr>
      <vt:lpstr>CHYBY, OMYLY A NEÚSPĚCHY VLÁDY KARLA IV.</vt:lpstr>
      <vt:lpstr>Prezentace aplikace PowerPoint</vt:lpstr>
      <vt:lpstr>CHYBY, OMYLY A NEÚSPĚCHY VLÁDY KARLA IV. ZDROJE</vt:lpstr>
      <vt:lpstr>CHYBY, OMYLY A NEÚSPĚCHY VLÁDY KARLA IV.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79</cp:revision>
  <dcterms:created xsi:type="dcterms:W3CDTF">2014-04-18T13:31:33Z</dcterms:created>
  <dcterms:modified xsi:type="dcterms:W3CDTF">2014-04-19T13:31:31Z</dcterms:modified>
</cp:coreProperties>
</file>