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0F69C-6312-4F5D-A7D7-2DD2F7329A9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15BF7-235D-4A2D-B113-5D5D26402FB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33265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4"/>
          <p:cNvSpPr txBox="1">
            <a:spLocks noGrp="1"/>
          </p:cNvSpPr>
          <p:nvPr>
            <p:ph type="ctrTitle"/>
          </p:nvPr>
        </p:nvSpPr>
        <p:spPr>
          <a:xfrm>
            <a:off x="323528" y="1818857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000" dirty="0" smtClean="0"/>
              <a:t>NÁZEV ŠKOLY: ZŠ PARDUBICE - SPOŘILOV</a:t>
            </a:r>
          </a:p>
          <a:p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NÁZEV: VY_32_INOVACE_VÝVOJOVÉ PORUCHY UČENÍ </a:t>
            </a:r>
          </a:p>
          <a:p>
            <a:r>
              <a:rPr lang="cs-CZ" sz="2000" dirty="0" smtClean="0"/>
              <a:t>            II_12. SČÍTÁNÍ A ODČÍTÁNÍ DO 20 S PŘECHODEM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DESÍTKY – OBCHOD            </a:t>
            </a:r>
            <a:br>
              <a:rPr lang="cs-CZ" sz="2000" dirty="0" smtClean="0"/>
            </a:br>
            <a:r>
              <a:rPr lang="cs-CZ" sz="2000" dirty="0" smtClean="0"/>
              <a:t>TÉMA:</a:t>
            </a:r>
            <a:r>
              <a:rPr lang="cs-CZ" sz="2000" dirty="0"/>
              <a:t> SČÍTÁNÍ A ODČÍTÁNÍ DO 20 S PŘECHODEM </a:t>
            </a:r>
            <a:br>
              <a:rPr lang="cs-CZ" sz="2000" dirty="0"/>
            </a:br>
            <a:r>
              <a:rPr lang="cs-CZ" sz="2000" dirty="0"/>
              <a:t>         </a:t>
            </a:r>
            <a:r>
              <a:rPr lang="cs-CZ" sz="2000" dirty="0" smtClean="0"/>
              <a:t> </a:t>
            </a:r>
            <a:r>
              <a:rPr lang="cs-CZ" sz="2000" dirty="0"/>
              <a:t>DESÍTKY – OBCHOD </a:t>
            </a:r>
            <a:endParaRPr lang="cs-CZ" sz="2000" dirty="0" smtClean="0"/>
          </a:p>
          <a:p>
            <a:r>
              <a:rPr lang="cs-CZ" sz="2000" dirty="0" smtClean="0"/>
              <a:t>ČÍSLO PROJEKTU:CZ.1.07/1.4.00/21.2349</a:t>
            </a:r>
          </a:p>
          <a:p>
            <a:r>
              <a:rPr lang="cs-CZ" sz="2000" dirty="0" smtClean="0"/>
              <a:t>ANOTACE: TENTO DUM SLOUŽÍ K PROCVIČENÍ  SČÍTÁNÍ 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ODČÍTÁNÍ DO 20. DUM PODPOŘÍ DĚTI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V DOVEDNOSTI NAKUPOVÁNÍ A PLACENÍ PŘI UŽITÍ    </a:t>
            </a:r>
          </a:p>
          <a:p>
            <a:r>
              <a:rPr lang="cs-CZ" sz="2000" dirty="0" smtClean="0"/>
              <a:t>                KORUNOVÝCH, DVOUKORUNOVÝCH,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PĚTIKORUNOVÝCH A DESETIKORUNOVÝCH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MINCÍ.</a:t>
            </a:r>
            <a:r>
              <a:rPr lang="cs-CZ" sz="2000" dirty="0"/>
              <a:t> ŽÁCI VYBÍRAJÍ SPRÁVNÉ </a:t>
            </a:r>
            <a:r>
              <a:rPr lang="cs-CZ" sz="2000" dirty="0" smtClean="0"/>
              <a:t>ŘEŠENÍ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ZE TŘECH MOŽNOSTÍ.</a:t>
            </a:r>
            <a:br>
              <a:rPr lang="cs-CZ" sz="2000" dirty="0" smtClean="0"/>
            </a:br>
            <a:r>
              <a:rPr lang="cs-CZ" sz="2000" dirty="0" smtClean="0"/>
              <a:t>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89114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6849" y="404664"/>
            <a:ext cx="3600400" cy="1146403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OBCHOD</a:t>
            </a:r>
            <a:endParaRPr lang="cs-CZ" dirty="0"/>
          </a:p>
        </p:txBody>
      </p:sp>
      <p:pic>
        <p:nvPicPr>
          <p:cNvPr id="1028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130" y="3319273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15Kč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888" y="1844824"/>
            <a:ext cx="5798182" cy="86142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ysClr val="windowText" lastClr="000000"/>
                </a:solidFill>
              </a:rPr>
              <a:t>Jak zaplatíš? Klikni na správné možnosti. 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323633"/>
            <a:ext cx="388843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10Kč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2Kč 5Kč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4077072"/>
            <a:ext cx="230425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10Kč 5Kč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41756" y="4888094"/>
            <a:ext cx="404666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10Kč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1Kč </a:t>
            </a:r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2Kč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11" name="Picture 2" descr="C:\Users\PozdenovaL\AppData\Local\Microsoft\Windows\Temporary Internet Files\Content.IE5\K0O7W0UI\MP9004011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83" y="3908407"/>
            <a:ext cx="1716946" cy="137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1566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6 C -0.0224 -0.00972 -0.0092 -0.00393 -0.03941 -0.01829 C -0.04757 -0.02222 -0.05799 -0.0213 -0.06667 -0.0243 C -0.07431 -0.02292 -0.08194 -0.02222 -0.08941 -0.02014 C -0.09965 -0.01736 -0.10903 -0.00602 -0.11823 3.7037E-6 C -0.13351 0.02037 -0.15347 0.02593 -0.16962 0.04445 C -0.19687 0.07593 -0.20781 0.14838 -0.22118 0.1919 C -0.22309 0.20579 -0.22378 0.21783 -0.22882 0.23033 C -0.23594 0.24838 -0.24809 0.2662 -0.25903 0.28079 C -0.26597 0.29005 -0.275 0.29745 -0.28177 0.30718 C -0.28976 0.31875 -0.29896 0.3412 -0.31059 0.34954 C -0.32743 0.36158 -0.34844 0.36273 -0.36667 0.36968 C -0.38628 0.37708 -0.3651 0.37153 -0.3849 0.3757 C -0.38785 0.37639 -0.39392 0.37778 -0.39392 0.37778 C -0.3658 0.34028 -0.32205 0.3257 -0.3 0.2787 C -0.28576 0.24838 -0.27569 0.21458 -0.26215 0.1838 C -0.24653 0.14815 -0.24583 0.15833 -0.23177 0.13333 C -0.21684 0.10648 -0.20243 0.07778 -0.18785 0.05046 C -0.18264 0.04074 -0.15903 0.02662 -0.15 0.01829 C -0.13854 0.00764 -0.12795 -0.00741 -0.1151 -0.01412 C -0.09757 -0.03403 -0.075 -0.04167 -0.05295 -0.04838 C -0.02934 -0.04583 -0.04236 -0.04676 -0.02726 -0.04051 C -0.02361 -0.03518 -0.02014 -0.03264 -0.0151 -0.03032 C -0.00417 -0.01481 0.01337 -0.01713 0.02431 -0.00208 C 0.02795 0.00301 0.03247 0.00903 0.03628 0.01412 C 0.03785 0.0162 0.04097 0.02014 0.04097 0.02014 C 0.04271 0.02755 0.04167 0.02431 0.04392 0.03033 " pathEditMode="relative" ptsTypes="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007 C -0.02205 -0.01968 -0.0743 -0.01227 -0.09115 -0.01273 C -0.13646 -0.01158 -0.14687 -0.01551 -0.17899 -0.00463 C -0.18958 0.00486 -0.20052 0.01088 -0.2092 0.02361 C -0.22083 0.04074 -0.2375 0.07268 -0.25469 0.07801 C -0.26354 0.08518 -0.27396 0.0912 -0.28194 0.10023 C -0.28576 0.10463 -0.28906 0.10972 -0.29253 0.11458 C -0.29479 0.11759 -0.29583 0.12222 -0.29861 0.12453 C -0.30156 0.12708 -0.32101 0.13217 -0.32292 0.13264 C -0.3316 0.13518 -0.33976 0.13865 -0.34861 0.14074 C -0.35712 0.14514 -0.36215 0.14699 -0.37135 0.14884 C -0.38802 0.15648 -0.39809 0.16389 -0.41076 0.18125 C -0.4118 0.18264 -0.41389 0.18217 -0.41528 0.1831 C -0.425 0.18865 -0.42986 0.18958 -0.44115 0.1912 C -0.45 0.19537 -0.45937 0.19375 -0.4684 0.19722 C -0.47621 0.20833 -0.48125 0.20694 -0.4941 0.21134 C -0.5 0.21342 -0.50486 0.21713 -0.51076 0.21944 C -0.49878 0.22268 -0.48854 0.21944 -0.47587 0.21944 " pathEditMode="relative" ptsTypes="fffffffffffffffff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8.51852E-6 C -0.01788 0.00602 0.00364 -0.00324 -0.00903 0.00811 C -0.01216 0.01089 -0.01615 0.01181 -0.01962 0.01413 C -0.03108 0.02223 -0.04375 0.03079 -0.05452 0.04051 C -0.06233 0.04746 -0.0632 0.05001 -0.07118 0.06065 C -0.07275 0.06274 -0.0757 0.06667 -0.0757 0.06667 C -0.07622 0.06945 -0.07604 0.07246 -0.07726 0.07477 C -0.09219 0.10394 -0.08663 0.09839 -0.10747 0.10093 C -0.12014 0.10741 -0.13559 0.11343 -0.14688 0.12315 C -0.15243 0.12778 -0.15712 0.13565 -0.16354 0.13727 C -0.18108 0.14144 -0.19896 0.13866 -0.21667 0.13936 C -0.2283 0.14167 -0.23993 0.14329 -0.25157 0.14538 C -0.26858 0.15209 -0.28629 0.15788 -0.30295 0.16575 C -0.30816 0.16829 -0.31285 0.17223 -0.31823 0.17385 C -0.32709 0.17663 -0.33646 0.17593 -0.34549 0.17778 C -0.36094 0.19121 -0.39375 0.18704 -0.40903 0.18797 C -0.41841 0.1919 -0.41858 0.20116 -0.42413 0.21019 C -0.42882 0.2176 -0.43195 0.21644 -0.43785 0.22014 C -0.43837 0.22038 -0.43681 0.22014 -0.43629 0.22014 " pathEditMode="relative" ptsTypes="ffffffffffffffffff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4846" y="2204864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2</a:t>
            </a:r>
            <a:r>
              <a:rPr lang="cs-CZ" sz="3200" dirty="0">
                <a:solidFill>
                  <a:sysClr val="windowText" lastClr="000000"/>
                </a:solidFill>
              </a:rPr>
              <a:t>0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5798182" cy="86142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ysClr val="windowText" lastClr="000000"/>
                </a:solidFill>
              </a:rPr>
              <a:t>Jak zaplatíš? Klikni na správné možnosti. 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47964" y="3323631"/>
            <a:ext cx="482453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10Kč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2Kč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5Kč 2Kč 1Kč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32140" y="4097646"/>
            <a:ext cx="324036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10Kč 5Kč 2Kč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87163" y="4885533"/>
            <a:ext cx="3085337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10Kč </a:t>
            </a:r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5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2050" name="Picture 2" descr="C:\Users\PozdenovaL\AppData\Local\Microsoft\Windows\Temporary Internet Files\Content.IE5\K0O7W0UI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92155"/>
            <a:ext cx="2301089" cy="20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4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979 0.0081 -0.04045 0.00231 -0.06059 0 C -0.08576 -0.00625 -0.11094 -0.00648 -0.13646 -0.0081 C -0.16059 -0.00324 -0.15139 -0.00834 -0.16215 0.00602 C -0.16406 0.01342 -0.16545 0.02338 -0.16823 0.03009 C -0.16927 0.03264 -0.17135 0.03403 -0.17274 0.03634 C -0.18003 0.04838 -0.18559 0.06157 -0.19392 0.07268 C -0.20052 0.08148 -0.21146 0.0875 -0.21979 0.09282 C -0.2217 0.09676 -0.22344 0.10116 -0.22569 0.10486 C -0.22743 0.10787 -0.23021 0.10972 -0.23177 0.11296 C -0.23698 0.12384 -0.23368 0.14028 -0.24097 0.1493 C -0.24479 0.15995 -0.24913 0.16574 -0.25764 0.16967 C -0.26181 0.17523 -0.26476 0.17893 -0.26823 0.18565 C -0.27031 0.19004 -0.27031 0.19583 -0.27274 0.2 C -0.27378 0.20185 -0.27587 0.20254 -0.27726 0.20393 C -0.27951 0.20625 -0.2809 0.20995 -0.28333 0.21204 C -0.28889 0.21666 -0.29688 0.21759 -0.30313 0.22014 C -0.3158 0.22523 -0.32778 0.22824 -0.34097 0.23009 C -0.34392 0.23148 -0.34774 0.23125 -0.35 0.23426 C -0.35104 0.23565 -0.35191 0.23727 -0.35313 0.23819 C -0.3559 0.24004 -0.35938 0.24028 -0.36215 0.24236 C -0.36319 0.24305 -0.36406 0.24375 -0.3651 0.24444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535 0.00185 -0.0507 0.00532 -0.07587 0.00995 C -0.09584 0.01365 -0.11476 0.02014 -0.13507 0.02222 C -0.14792 0.02639 -0.16094 0.02847 -0.17431 0.03032 C -0.1849 0.03171 -0.20608 0.03426 -0.20608 0.03426 C -0.23681 0.04213 -0.26875 0.0456 -0.3 0.05046 C -0.33316 0.0625 -0.3658 0.07685 -0.39862 0.09074 C -0.42622 0.10254 -0.44983 0.12338 -0.47882 0.12916 C -0.50487 0.14097 -0.47171 0.12662 -0.49705 0.13518 C -0.50018 0.13611 -0.50921 0.13958 -0.50608 0.13935 C -0.49601 0.13865 -0.48594 0.13796 -0.47587 0.13727 C -0.47275 0.13657 -0.46962 0.13634 -0.46667 0.13518 C -0.46146 0.1331 -0.45678 0.1287 -0.45157 0.12708 C -0.43907 0.12338 -0.41372 0.11921 -0.41372 0.11921 C -0.3816 0.10602 -0.34792 0.09768 -0.31528 0.0868 C -0.27223 0.07245 -0.22761 0.05717 -0.18334 0.05046 C -0.16546 0.04352 -0.1474 0.04398 -0.129 0.04028 C -0.1066 0.03588 -0.08473 0.03217 -0.06216 0.03032 C -0.03021 0.02477 0.00086 0.01805 0.03159 0.00393 C 0.01736 0 0.01232 0.00185 -0.00313 0.00185 C -0.00434 0.00185 -0.00122 0.00069 0 0 Z " pathEditMode="relative" ptsTypes="fffffffffffffffffffff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3767 -0.00301 -0.02517 -0.00348 -0.07413 0.00208 C -0.08212 0.003 -0.0901 0.00879 -0.09844 0.01018 C -0.10903 0.01689 -0.12969 0.02708 -0.1408 0.03032 C -0.15486 0.03449 -0.17153 0.03425 -0.1849 0.04236 C -0.20347 0.05347 -0.18385 0.04375 -0.19687 0.05254 C -0.20208 0.05601 -0.20816 0.05625 -0.21354 0.05856 C -0.22344 0.06296 -0.23437 0.06736 -0.24392 0.07268 C -0.25555 0.07916 -0.26233 0.08726 -0.27118 0.09907 C -0.27344 0.10208 -0.28299 0.10717 -0.28628 0.10902 C -0.29635 0.11504 -0.30764 0.1155 -0.31823 0.11921 C -0.3368 0.12569 -0.35486 0.13078 -0.37413 0.13333 C -0.37934 0.13773 -0.38437 0.13888 -0.38941 0.14351 C -0.39427 0.1537 -0.39913 0.16018 -0.40608 0.16759 C -0.40781 0.16944 -0.41024 0.1743 -0.41215 0.17569 C -0.41649 0.17916 -0.42257 0.17986 -0.42726 0.18171 C -0.44635 0.17199 -0.42569 0.18402 -0.43941 0.17175 C -0.4434 0.16805 -0.44983 0.16574 -0.45451 0.16365 C -0.45503 0.16713 -0.45417 0.17152 -0.45608 0.17384 C -0.45833 0.17638 -0.46215 0.17476 -0.4651 0.17569 C -0.48802 0.18333 -0.45538 0.178 -0.49236 0.18171 C -0.4974 0.18402 -0.49531 0.18379 -0.49844 0.18379 " pathEditMode="relative" ptsTypes="fffffffffffffffffffff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252520" cy="7029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4846" y="2204864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14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5798182" cy="86142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ysClr val="windowText" lastClr="000000"/>
                </a:solidFill>
              </a:rPr>
              <a:t>Jak zaplatíš? Klikni na správné možnosti. 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7491" y="3213975"/>
            <a:ext cx="36364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2Kč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5Kč 2Kč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4097646"/>
            <a:ext cx="392443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5Kč 2Kč 10Kč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4885533"/>
            <a:ext cx="471652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1Kč </a:t>
            </a:r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5Kč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2Kč 1Kč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3074" name="Picture 2" descr="C:\Users\PozdenovaL\AppData\Local\Microsoft\Windows\Temporary Internet Files\Content.IE5\AM1I8PN9\MC900290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46" y="2913450"/>
            <a:ext cx="160095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136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257 0.0726 C -0.19236 0.08069 -0.21302 0.07491 -0.23316 0.0726 C -0.25833 0.06635 -0.2835 0.06612 -0.30902 0.0645 C -0.33316 0.06936 -0.32395 0.06427 -0.33472 0.07861 C -0.33663 0.08601 -0.33802 0.09595 -0.34079 0.10265 C -0.34184 0.1052 -0.34392 0.10658 -0.34531 0.1089 C -0.3526 0.12092 -0.35816 0.1341 -0.36649 0.1452 C -0.37309 0.15398 -0.38402 0.16 -0.39236 0.16531 C -0.39427 0.16924 -0.396 0.17364 -0.39826 0.17734 C -0.4 0.18034 -0.40277 0.18219 -0.40434 0.18543 C -0.40954 0.1963 -0.40625 0.21271 -0.41354 0.22173 C -0.41736 0.23237 -0.4217 0.23815 -0.4302 0.24208 C -0.43437 0.24763 -0.43732 0.25132 -0.44079 0.25803 C -0.44288 0.26242 -0.44288 0.2682 -0.44531 0.27237 C -0.44635 0.27421 -0.44843 0.27491 -0.44982 0.2763 C -0.45208 0.27861 -0.45347 0.28231 -0.4559 0.28439 C -0.46145 0.28901 -0.46944 0.28994 -0.47569 0.29248 C -0.48836 0.29757 -0.50034 0.30057 -0.51354 0.30242 C -0.51649 0.30381 -0.52031 0.30358 -0.52257 0.30658 C -0.52361 0.30797 -0.52447 0.30959 -0.52569 0.31052 C -0.52847 0.31237 -0.53194 0.3126 -0.53472 0.31468 C -0.53576 0.31537 -0.53663 0.31606 -0.53767 0.31676 " pathEditMode="relative" rAng="0" ptsTypes="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64" y="11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215 -0.05596 C -0.1875 -0.05411 -0.21284 -0.05064 -0.23802 -0.04602 C -0.25798 -0.04232 -0.27691 -0.03584 -0.29722 -0.03376 C -0.31007 -0.0296 -0.32309 -0.02752 -0.33645 -0.02567 C -0.34704 -0.02428 -0.36822 -0.02174 -0.36822 -0.02151 C -0.39895 -0.01388 -0.4309 -0.01041 -0.46215 -0.00555 C -0.49531 0.00647 -0.52795 0.02081 -0.56076 0.03468 C -0.58836 0.04647 -0.61197 0.06728 -0.64097 0.07306 C -0.66701 0.08485 -0.63385 0.07052 -0.6592 0.07907 C -0.66232 0.08 -0.67135 0.08346 -0.66822 0.08323 C -0.65816 0.08254 -0.64809 0.08185 -0.63802 0.08115 C -0.63489 0.08046 -0.63177 0.08023 -0.62882 0.07907 C -0.62361 0.07699 -0.61892 0.0726 -0.61371 0.07098 C -0.60121 0.06728 -0.57586 0.06312 -0.57586 0.06335 C -0.54375 0.04994 -0.51007 0.04161 -0.47743 0.03075 C -0.43437 0.01641 -0.38975 0.00115 -0.34548 -0.00555 C -0.3276 -0.01249 -0.30954 -0.01203 -0.29114 -0.01573 C -0.26875 -0.02012 -0.24687 -0.02382 -0.2243 -0.02567 C -0.19236 -0.03122 -0.16128 -0.03792 -0.13055 -0.05203 C -0.14479 -0.05596 -0.14982 -0.05411 -0.16527 -0.05411 C -0.16649 -0.05411 -0.16336 -0.05526 -0.16215 -0.05596 Z " pathEditMode="relative" rAng="0" ptsTypes="fffffffffffffffffffff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89" y="70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4271 -0.00971 C 0.19115 -0.01318 0.20816 -0.01364 0.14132 -0.0074 C 0.13038 -0.00647 0.11945 0.00023 0.10799 0.00162 C 0.09358 0.00925 0.06528 0.02081 0.05 0.02451 C 0.0309 0.02913 0.00799 0.0289 -0.01024 0.03815 C -0.03559 0.05064 -0.00885 0.03977 -0.02656 0.04971 C -0.03368 0.05364 -0.04201 0.05387 -0.0493 0.05642 C -0.06285 0.0615 -0.07795 0.06636 -0.09097 0.07237 C -0.10677 0.07977 -0.11614 0.08902 -0.12812 0.10243 C -0.13125 0.10566 -0.14427 0.11144 -0.14878 0.11353 C -0.16267 0.12046 -0.17812 0.12092 -0.19253 0.12509 C -0.21788 0.13249 -0.24271 0.13827 -0.26892 0.14104 C -0.27604 0.14613 -0.28298 0.14751 -0.28993 0.1526 C -0.29653 0.16416 -0.30312 0.17156 -0.31267 0.17988 C -0.3151 0.18196 -0.3184 0.18751 -0.32101 0.18913 C -0.32691 0.19306 -0.33524 0.19376 -0.34167 0.19584 C -0.36771 0.18497 -0.33958 0.19861 -0.35833 0.18451 C -0.36371 0.18035 -0.37257 0.1778 -0.37899 0.17549 C -0.37969 0.17942 -0.37847 0.18428 -0.38107 0.18705 C -0.3842 0.18983 -0.38941 0.18798 -0.3934 0.18913 C -0.42465 0.19769 -0.38003 0.19168 -0.43073 0.19584 C -0.4375 0.19861 -0.43472 0.19815 -0.43889 0.19815 " pathEditMode="relative" rAng="0" ptsTypes="fffffffffffffffffffff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80" y="10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4846" y="2204864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11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5798182" cy="86142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ysClr val="windowText" lastClr="000000"/>
                </a:solidFill>
              </a:rPr>
              <a:t>Jak zaplatíš? Klikni na správné možnosti. 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7491" y="3213975"/>
            <a:ext cx="2856917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2Kč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5Kč 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27419" y="4087749"/>
            <a:ext cx="27363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1Kč 5Kč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5Kč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4975381"/>
            <a:ext cx="374441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2Kč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4098" name="Picture 2" descr="C:\Users\PozdenovaL\AppData\Local\Microsoft\Windows\Temporary Internet Files\Content.IE5\S7687CZ2\MC90044177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10" y="2824988"/>
            <a:ext cx="1947524" cy="1947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86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71676E-6 C -0.05451 0.00093 -0.10955 -0.00531 -0.16354 0.0044 C -0.16614 0.00486 -0.16753 0.00902 -0.16996 0.01064 C -0.175 0.01411 -0.18021 0.01711 -0.18576 0.01919 C -0.20121 0.02521 -0.21753 0.03099 -0.23333 0.03607 C -0.25243 0.05735 -0.29114 0.07029 -0.3158 0.0763 C -0.33298 0.08532 -0.33854 0.11122 -0.35555 0.1207 C -0.37153 0.12948 -0.38698 0.13365 -0.40312 0.13966 C -0.40798 0.14151 -0.41232 0.14521 -0.41736 0.1459 C -0.43316 0.14798 -0.4493 0.14729 -0.4651 0.14798 C -0.48142 0.15191 -0.49375 0.16602 -0.50625 0.17989 C -0.51441 0.18914 -0.52795 0.19862 -0.53646 0.20509 C -0.53802 0.20787 -0.53923 0.21133 -0.54132 0.21365 C -0.54253 0.21503 -0.54722 0.21711 -0.546 0.21573 C -0.52291 0.19006 -0.49305 0.16486 -0.46354 0.15446 C -0.42916 0.1422 -0.3908 0.14012 -0.35555 0.1355 C -0.33593 0.13295 -0.31701 0.12694 -0.29687 0.12486 C -0.29149 0.12278 -0.28646 0.12 -0.28107 0.11839 C -0.26944 0.11492 -0.24618 0.11006 -0.24618 0.11006 C -0.24236 0.10729 -0.23906 0.10289 -0.23489 0.10151 C -0.225 0.09804 -0.20468 0.09526 -0.20468 0.09526 C -0.18212 0.08162 -0.15746 0.07492 -0.13333 0.06775 C -0.11962 0.05896 -0.10347 0.05642 -0.08906 0.05087 C -0.06927 0.04324 -0.05087 0.03099 -0.03333 0.01711 C -0.0243 0.00972 -0.01475 -0.00023 -0.00468 -0.00416 C -0.00156 -0.00531 0.00174 -0.00693 0.00486 -0.00832 C 0.00625 -0.00901 0.00955 -0.0104 0.00955 -0.0104 C 0.00903 -0.00832 0.0092 -0.00578 0.00799 -0.00416 C 0.00677 -0.00254 0.00452 -0.00323 0.00313 -0.00208 C -0.00034 0.0007 0 0.00509 0 -2.71676E-6 Z " pathEditMode="relative" ptsTypes="fffffffffffffffffffffffff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15607E-7 C -0.07812 0.00277 -0.15746 0.0141 -0.23489 0.02959 C -0.26145 0.03491 -0.28437 0.04578 -0.3111 0.04855 C -0.3236 0.05318 -0.33645 0.05572 -0.34913 0.05919 C -0.3651 0.06358 -0.38055 0.07329 -0.3967 0.07607 C -0.40468 0.07746 -0.41267 0.07746 -0.42065 0.07815 C -0.4394 0.0837 -0.45711 0.08948 -0.47621 0.09295 C -0.48194 0.09572 -0.48697 0.09919 -0.49201 0.10358 C -0.49548 0.11792 -0.50746 0.12254 -0.51735 0.12694 C -0.52065 0.12832 -0.5236 0.13179 -0.5269 0.13318 C -0.52378 0.14613 -0.51892 0.16208 -0.51892 0.17549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4271 -0.00971 C 0.19115 -0.01318 0.20816 -0.01364 0.14132 -0.0074 C 0.13038 -0.00647 0.11945 0.00023 0.10799 0.00162 C 0.09358 0.00925 0.06528 0.02081 0.05 0.02451 C 0.0309 0.02913 0.00799 0.0289 -0.01024 0.03815 C -0.03559 0.05064 -0.00885 0.03977 -0.02656 0.04971 C -0.03368 0.05364 -0.04201 0.05387 -0.0493 0.05642 C -0.06285 0.0615 -0.07795 0.06636 -0.09097 0.07237 C -0.10677 0.07977 -0.11614 0.08902 -0.12812 0.10243 C -0.13125 0.10566 -0.14427 0.11144 -0.14878 0.11353 C -0.16267 0.12046 -0.17812 0.12092 -0.19253 0.12509 C -0.21788 0.13249 -0.24271 0.13827 -0.26892 0.14104 C -0.27604 0.14613 -0.28298 0.14751 -0.28993 0.1526 C -0.29653 0.16416 -0.30312 0.17156 -0.31267 0.17988 C -0.3151 0.18196 -0.3184 0.18751 -0.32101 0.18913 C -0.32691 0.19306 -0.33524 0.19376 -0.34167 0.19584 C -0.36771 0.18497 -0.33958 0.19861 -0.35833 0.18451 C -0.36371 0.18035 -0.37257 0.1778 -0.37899 0.17549 C -0.37969 0.17942 -0.37847 0.18428 -0.38107 0.18705 C -0.3842 0.18983 -0.38941 0.18798 -0.3934 0.18913 C -0.42465 0.19769 -0.38003 0.19168 -0.43073 0.19584 C -0.4375 0.19861 -0.43472 0.19815 -0.43889 0.19815 " pathEditMode="relative" rAng="0" ptsTypes="fffffffffffffffffffff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80" y="10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4846" y="2204864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17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5798182" cy="86142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ysClr val="windowText" lastClr="000000"/>
                </a:solidFill>
              </a:rPr>
              <a:t>Jak zaplatíš? Klikni na správné možnosti. 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8696" y="3213975"/>
            <a:ext cx="5472607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1Kč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2Kč </a:t>
            </a:r>
            <a:r>
              <a:rPr lang="cs-CZ" sz="3200" dirty="0" smtClean="0">
                <a:solidFill>
                  <a:sysClr val="windowText" lastClr="000000"/>
                </a:solidFill>
              </a:rPr>
              <a:t>5Kč 2Kč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2Kč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87490" y="3900399"/>
            <a:ext cx="364900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5Kč 2Kč 5Kč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5Kč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5267768"/>
            <a:ext cx="374441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ysClr val="windowText" lastClr="000000"/>
                </a:solidFill>
              </a:rPr>
              <a:t>1Kč </a:t>
            </a:r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2Kč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5122" name="Picture 2" descr="C:\Users\PozdenovaL\AppData\Local\Microsoft\Windows\Temporary Internet Files\Content.IE5\K0O7W0UI\MC900232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24453"/>
            <a:ext cx="1533566" cy="166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600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71676E-6 C -0.00625 0.00139 -0.01267 0.00255 -0.01892 0.0044 C -0.02674 0.00671 -0.03194 0.01226 -0.03958 0.0148 C -0.04479 0.01989 -0.04809 0.02798 -0.05382 0.03191 C -0.06059 0.03654 -0.06875 0.04347 -0.07604 0.04671 C -0.08073 0.04879 -0.08576 0.04925 -0.09045 0.05087 C -0.10174 0.05503 -0.1125 0.05989 -0.12378 0.06359 C -0.12969 0.06752 -0.13472 0.06983 -0.14115 0.07191 C -0.15417 0.0837 -0.15642 0.08486 -0.17448 0.08879 C -0.17639 0.08972 -0.18802 0.09434 -0.19045 0.09735 C -0.19983 0.10844 -0.21319 0.13087 -0.21892 0.1459 C -0.2217 0.1533 -0.22326 0.16255 -0.22691 0.16925 C -0.22917 0.17341 -0.2349 0.17989 -0.2349 0.17989 C -0.23681 0.18729 -0.24132 0.19191 -0.24757 0.19237 C -0.26875 0.19376 -0.28993 0.19399 -0.31111 0.19469 C -0.32865 0.20255 -0.34722 0.19237 -0.36493 0.19237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15607E-7 C -0.07812 0.00277 -0.15746 0.0141 -0.23489 0.02959 C -0.26145 0.03491 -0.28437 0.04578 -0.3111 0.04855 C -0.3236 0.05318 -0.33645 0.05572 -0.34913 0.05919 C -0.3651 0.06358 -0.38055 0.07329 -0.3967 0.07607 C -0.40468 0.07746 -0.41267 0.07746 -0.42065 0.07815 C -0.4394 0.0837 -0.45711 0.08948 -0.47621 0.09295 C -0.48194 0.09572 -0.48697 0.09919 -0.49201 0.10358 C -0.49548 0.11792 -0.50746 0.12254 -0.51735 0.12694 C -0.52065 0.12832 -0.5236 0.13179 -0.5269 0.13318 C -0.52378 0.14613 -0.51892 0.16208 -0.51892 0.17549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5.54913E-6 C -0.01493 0.00162 -0.04027 0.00255 -0.05712 0.00833 C -0.08038 0.01642 -0.10312 0.02729 -0.12691 0.03168 C -0.14861 0.04116 -0.17239 0.04347 -0.19514 0.04648 C -0.2118 0.05272 -0.22691 0.05527 -0.24444 0.05688 C -0.28889 0.07076 -0.33559 0.06937 -0.3809 0.07399 C -0.39548 0.07885 -0.39114 0.0733 -0.3967 0.0844 C -0.38993 0.09087 -0.39305 0.08902 -0.38246 0.09087 C -0.37291 0.09249 -0.35399 0.09503 -0.35399 0.09503 C -0.33646 0.09365 -0.31892 0.09388 -0.30156 0.09087 C -0.27048 0.08532 -0.27413 0.07954 -0.24757 0.0696 C -0.20746 0.05457 -0.16632 0.04255 -0.12534 0.03168 C -0.12083 0.03053 -0.11701 0.02683 -0.11267 0.02521 C -0.09253 0.01804 -0.07083 0.01758 -0.05069 0.01041 C -0.03871 0.00625 -0.01423 5.54913E-6 -0.01423 5.54913E-6 C -0.00486 -0.00462 0.00452 -0.00647 0.01441 -0.00647 " pathEditMode="relative" ptsTypes="fffffffffffffff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108520" y="0"/>
            <a:ext cx="9252520" cy="7029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4846" y="2204864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18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5798182" cy="86142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ysClr val="windowText" lastClr="000000"/>
                </a:solidFill>
              </a:rPr>
              <a:t>Jak zaplatíš? Klikni na správné možnosti. 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8696" y="3213975"/>
            <a:ext cx="5472607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ysClr val="windowText" lastClr="000000"/>
                </a:solidFill>
              </a:rPr>
              <a:t>1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1Kč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1Kč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</a:t>
            </a:r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5Kč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5Kč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 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3900399"/>
            <a:ext cx="482453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2Kč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10Kč 2Kč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2Kč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5267768"/>
            <a:ext cx="374441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>
                <a:solidFill>
                  <a:sysClr val="windowText" lastClr="000000"/>
                </a:solidFill>
              </a:rPr>
              <a:t>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>
                <a:solidFill>
                  <a:sysClr val="windowText" lastClr="000000"/>
                </a:solidFill>
              </a:rPr>
              <a:t>2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 </a:t>
            </a:r>
            <a:r>
              <a:rPr lang="cs-CZ" sz="3200" dirty="0" err="1" smtClean="0">
                <a:solidFill>
                  <a:sysClr val="windowText" lastClr="000000"/>
                </a:solidFill>
              </a:rPr>
              <a:t>2Kč</a:t>
            </a:r>
            <a:r>
              <a:rPr lang="cs-CZ" sz="3200" dirty="0" smtClean="0">
                <a:solidFill>
                  <a:sysClr val="windowText" lastClr="000000"/>
                </a:solidFill>
              </a:rPr>
              <a:t>  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6146" name="Picture 2" descr="C:\Users\PozdenovaL\AppData\Local\Microsoft\Windows\Temporary Internet Files\Content.IE5\AM1I8PN9\MC9002342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72" y="2789639"/>
            <a:ext cx="1733399" cy="169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36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71676E-6 C -0.00625 0.00139 -0.01267 0.00255 -0.01892 0.0044 C -0.02674 0.00671 -0.03194 0.01226 -0.03958 0.0148 C -0.04479 0.01989 -0.04809 0.02798 -0.05382 0.03191 C -0.06059 0.03654 -0.06875 0.04347 -0.07604 0.04671 C -0.08073 0.04879 -0.08576 0.04925 -0.09045 0.05087 C -0.10174 0.05503 -0.1125 0.05989 -0.12378 0.06359 C -0.12969 0.06752 -0.13472 0.06983 -0.14115 0.07191 C -0.15417 0.0837 -0.15642 0.08486 -0.17448 0.08879 C -0.17639 0.08972 -0.18802 0.09434 -0.19045 0.09735 C -0.19983 0.10844 -0.21319 0.13087 -0.21892 0.1459 C -0.2217 0.1533 -0.22326 0.16255 -0.22691 0.16925 C -0.22917 0.17341 -0.2349 0.17989 -0.2349 0.17989 C -0.23681 0.18729 -0.24132 0.19191 -0.24757 0.19237 C -0.26875 0.19376 -0.28993 0.19399 -0.31111 0.19469 C -0.32865 0.20255 -0.34722 0.19237 -0.36493 0.19237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32 0.0356 C -0.01181 0.03838 -0.09115 0.04971 -0.16858 0.0652 C -0.19514 0.07052 -0.21806 0.08138 -0.2448 0.08416 C -0.2573 0.08878 -0.27014 0.09133 -0.28282 0.09479 C -0.29879 0.09919 -0.31424 0.1089 -0.33039 0.11167 C -0.33837 0.11306 -0.34636 0.11306 -0.35434 0.11375 C -0.37309 0.1193 -0.3908 0.12508 -0.4099 0.12855 C -0.41563 0.13133 -0.42066 0.13479 -0.4257 0.13896 C -0.42917 0.15329 -0.44115 0.15791 -0.45105 0.16231 C -0.45434 0.1637 -0.4573 0.16716 -0.46059 0.16855 C -0.45747 0.1815 -0.45261 0.19745 -0.45261 0.21086 " pathEditMode="relative" rAng="0" ptsTypes="ffffffffff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54" y="8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5.54913E-6 C -0.01493 0.00162 -0.04027 0.00255 -0.05712 0.00833 C -0.08038 0.01642 -0.10312 0.02729 -0.12691 0.03168 C -0.14861 0.04116 -0.17239 0.04347 -0.19514 0.04648 C -0.2118 0.05272 -0.22691 0.05527 -0.24444 0.05688 C -0.28889 0.07076 -0.33559 0.06937 -0.3809 0.07399 C -0.39548 0.07885 -0.39114 0.0733 -0.3967 0.0844 C -0.38993 0.09087 -0.39305 0.08902 -0.38246 0.09087 C -0.37291 0.09249 -0.35399 0.09503 -0.35399 0.09503 C -0.33646 0.09365 -0.31892 0.09388 -0.30156 0.09087 C -0.27048 0.08532 -0.27413 0.07954 -0.24757 0.0696 C -0.20746 0.05457 -0.16632 0.04255 -0.12534 0.03168 C -0.12083 0.03053 -0.11701 0.02683 -0.11267 0.02521 C -0.09253 0.01804 -0.07083 0.01758 -0.05069 0.01041 C -0.03871 0.00625 -0.01423 5.54913E-6 -0.01423 5.54913E-6 C -0.00486 -0.00462 0.00452 -0.00647 0.01441 -0.00647 " pathEditMode="relative" ptsTypes="fffffffffffffff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ástupný symbol pro obsah 2"/>
          <p:cNvSpPr txBox="1">
            <a:spLocks noGrp="1"/>
          </p:cNvSpPr>
          <p:nvPr>
            <p:ph idx="1"/>
          </p:nvPr>
        </p:nvSpPr>
        <p:spPr>
          <a:xfrm>
            <a:off x="971600" y="1844825"/>
            <a:ext cx="6981096" cy="129614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7846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150</TotalTime>
  <Words>163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NÁZEV ŠKOLY: ZŠ PARDUBICE - SPOŘILOV AUTOR: MGR. LENKA POZDĚNOVÁ NÁZEV: VY_32_INOVACE_VÝVOJOVÉ PORUCHY UČENÍ              II_12. SČÍTÁNÍ A ODČÍTÁNÍ DO 20 S PŘECHODEM              DESÍTKY – OBCHOD             TÉMA: SČÍTÁNÍ A ODČÍTÁNÍ DO 20 S PŘECHODEM            DESÍTKY – OBCHOD  ČÍSLO PROJEKTU:CZ.1.07/1.4.00/21.2349 ANOTACE: TENTO DUM SLOUŽÍ K PROCVIČENÍ  SČÍTÁNÍ A                 ODČÍTÁNÍ DO 20. DUM PODPOŘÍ DĚTI                 V DOVEDNOSTI NAKUPOVÁNÍ A PLACENÍ PŘI UŽITÍ                     KORUNOVÝCH, DVOUKORUNOVÝCH,                    PĚTIKORUNOVÝCH A DESETIKORUNOVÝCH                  MINCÍ. ŽÁCI VYBÍRAJÍ SPRÁVNÉ ŘEŠENÍ                 ZE TŘECH MOŽNOSTÍ.                     </vt:lpstr>
      <vt:lpstr>OBCHOD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PARDUBICE - SPOŘILOV AUTOR: MGR. LENKA POZDĚNOVÁ NÁZEV: VY_32_INOVACE_VÝVOJOVÉ PORUCHY UČENÍ              II_11. SČÍTÁNÍ A ODČÍTÁNÍ DO 10 – OBCHOD             TÉMA: SČÍTÁNÍ A ODČÍTÁNÍ DO 10 – OBCHOD  ČÍSLO PROJEKTU:CZ.1.07/1.4.00/21.2349 ANOTACE: TENTO DUM SLOUŽÍ K PROCVIČENÍ  SČÍTÁNÍ A                 ODČÍTÁNÍ DO 10. DUM PODPOŘÍ DĚTI                 V DOVEDNOSTI PLACENÍ VÝROBKŮ PŘI UŽITÍ                     KORUNOVÝCH, DVOUKORUNOVÝCH,                    PĚTIKORUNOVÝCH A DESETIKORUNOVÝCH                  MINCÍ. ŽÁCI VYBÍRAJÍ SPRÁVNÉ ŘEŠENÍ ZE                 TŘECH MOŽNOSTÍ.</dc:title>
  <dc:creator>Pozděnová Lenka</dc:creator>
  <cp:lastModifiedBy>Pozděnová Lenka</cp:lastModifiedBy>
  <cp:revision>15</cp:revision>
  <dcterms:created xsi:type="dcterms:W3CDTF">2013-02-04T19:55:12Z</dcterms:created>
  <dcterms:modified xsi:type="dcterms:W3CDTF">2013-02-04T22:26:08Z</dcterms:modified>
</cp:coreProperties>
</file>