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8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83A45-88BC-430F-B8AC-5E33A8016C6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258C-7080-4A48-B3FA-CD1654B4AC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83A45-88BC-430F-B8AC-5E33A8016C6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258C-7080-4A48-B3FA-CD1654B4AC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83A45-88BC-430F-B8AC-5E33A8016C6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258C-7080-4A48-B3FA-CD1654B4AC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83A45-88BC-430F-B8AC-5E33A8016C6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258C-7080-4A48-B3FA-CD1654B4AC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83A45-88BC-430F-B8AC-5E33A8016C6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258C-7080-4A48-B3FA-CD1654B4AC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83A45-88BC-430F-B8AC-5E33A8016C6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258C-7080-4A48-B3FA-CD1654B4AC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83A45-88BC-430F-B8AC-5E33A8016C6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258C-7080-4A48-B3FA-CD1654B4AC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83A45-88BC-430F-B8AC-5E33A8016C6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258C-7080-4A48-B3FA-CD1654B4AC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83A45-88BC-430F-B8AC-5E33A8016C6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258C-7080-4A48-B3FA-CD1654B4AC67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83A45-88BC-430F-B8AC-5E33A8016C6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258C-7080-4A48-B3FA-CD1654B4AC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83A45-88BC-430F-B8AC-5E33A8016C6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5258C-7080-4A48-B3FA-CD1654B4AC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D783A45-88BC-430F-B8AC-5E33A8016C6A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D05258C-7080-4A48-B3FA-CD1654B4AC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2696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 txBox="1">
            <a:spLocks noGrp="1"/>
          </p:cNvSpPr>
          <p:nvPr>
            <p:ph type="ctrTitle"/>
          </p:nvPr>
        </p:nvSpPr>
        <p:spPr>
          <a:xfrm>
            <a:off x="269522" y="2708920"/>
            <a:ext cx="86049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000" dirty="0" smtClean="0"/>
              <a:t>NÁZEV ŠKOLY: ZŠ PARDUBICE - SPOŘILOV</a:t>
            </a:r>
          </a:p>
          <a:p>
            <a:r>
              <a:rPr lang="cs-CZ" sz="2000" dirty="0" smtClean="0"/>
              <a:t>AUTOR: MGR. LENKA POZDĚNOVÁ</a:t>
            </a:r>
          </a:p>
          <a:p>
            <a:r>
              <a:rPr lang="cs-CZ" sz="2000" dirty="0" smtClean="0"/>
              <a:t>NÁZEV: VY_32_INOVACE_VÝVOJOVÉ PORUCHY UČENÍ </a:t>
            </a:r>
          </a:p>
          <a:p>
            <a:r>
              <a:rPr lang="cs-CZ" sz="2000" dirty="0" smtClean="0"/>
              <a:t>            </a:t>
            </a:r>
            <a:r>
              <a:rPr lang="cs-CZ" sz="2000" dirty="0"/>
              <a:t>II_13. POROVNÁVÁNÍ ČÍSEL V OBORU ČÍSEL DO 20 –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OBCHOD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</a:t>
            </a:r>
            <a:r>
              <a:rPr lang="cs-CZ" sz="2000" dirty="0" smtClean="0"/>
              <a:t>:</a:t>
            </a:r>
            <a:r>
              <a:rPr lang="cs-CZ" sz="2000" dirty="0"/>
              <a:t> </a:t>
            </a:r>
            <a:r>
              <a:rPr lang="cs-CZ" sz="2000" dirty="0" smtClean="0"/>
              <a:t>POROVNÁVÁNÍ ČÍSEL V OBORU ČÍSEL </a:t>
            </a:r>
            <a:r>
              <a:rPr lang="cs-CZ" sz="2000" dirty="0" smtClean="0"/>
              <a:t>DO 20 </a:t>
            </a:r>
            <a:r>
              <a:rPr lang="cs-CZ" sz="2000" dirty="0"/>
              <a:t>– OBCHOD </a:t>
            </a:r>
            <a:endParaRPr lang="cs-CZ" sz="2000" dirty="0" smtClean="0"/>
          </a:p>
          <a:p>
            <a:r>
              <a:rPr lang="cs-CZ" sz="2000" dirty="0" smtClean="0"/>
              <a:t>ČÍSLO PROJEKTU:CZ.1.07/1.4.00/21.2349</a:t>
            </a:r>
          </a:p>
          <a:p>
            <a:r>
              <a:rPr lang="cs-CZ" sz="2000" dirty="0" smtClean="0"/>
              <a:t>ANOTACE: TENTO DUM SLOUŽÍ K PROCVIČENÍ </a:t>
            </a:r>
            <a:r>
              <a:rPr lang="cs-CZ" sz="2000" dirty="0"/>
              <a:t>POROVNÁVÁNÍ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ČÍSEL </a:t>
            </a:r>
            <a:r>
              <a:rPr lang="cs-CZ" sz="2000" dirty="0"/>
              <a:t>V OBORU ČÍSEL DO </a:t>
            </a:r>
            <a:r>
              <a:rPr lang="cs-CZ" sz="2000" dirty="0" smtClean="0"/>
              <a:t>20</a:t>
            </a:r>
            <a:r>
              <a:rPr lang="cs-CZ" sz="2000" dirty="0" smtClean="0"/>
              <a:t>. </a:t>
            </a:r>
            <a:r>
              <a:rPr lang="cs-CZ" sz="2000" dirty="0" smtClean="0"/>
              <a:t>DUM PODPOŘÍ DĚTI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         V DOVEDNOSTI </a:t>
            </a:r>
            <a:r>
              <a:rPr lang="cs-CZ" sz="2000" dirty="0" smtClean="0"/>
              <a:t>NAKUPOVÁNÍ. </a:t>
            </a:r>
            <a:r>
              <a:rPr lang="cs-CZ" sz="2000" dirty="0"/>
              <a:t>ŽÁCI </a:t>
            </a:r>
            <a:r>
              <a:rPr lang="cs-CZ" sz="2000" dirty="0" smtClean="0"/>
              <a:t>VYBÍRAJÍ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</a:t>
            </a:r>
            <a:r>
              <a:rPr lang="cs-CZ" sz="2000" dirty="0" smtClean="0"/>
              <a:t>      SPRÁVNÉ ŘEŠENÍ Z DANÝCH </a:t>
            </a:r>
            <a:r>
              <a:rPr lang="cs-CZ" sz="2000" dirty="0" smtClean="0"/>
              <a:t>MOŽNOSTÍ.</a:t>
            </a:r>
            <a:br>
              <a:rPr lang="cs-CZ" sz="2000" dirty="0" smtClean="0"/>
            </a:br>
            <a:r>
              <a:rPr lang="cs-CZ" sz="2000" dirty="0" smtClean="0"/>
              <a:t>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48633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324528" cy="70294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6975" y="476672"/>
            <a:ext cx="7301409" cy="92447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věc, kterou si může Tom koupit za 10Kč.</a:t>
            </a:r>
            <a:endParaRPr lang="cs-CZ" dirty="0"/>
          </a:p>
        </p:txBody>
      </p:sp>
      <p:pic>
        <p:nvPicPr>
          <p:cNvPr id="4" name="Picture 2" descr="C:\Users\PozdenovaL\AppData\Local\Microsoft\Windows\Temporary Internet Files\Content.IE5\AM1I8PN9\MC9002342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401" y="2608194"/>
            <a:ext cx="1597335" cy="1561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04843" y="2023419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18Kč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pic>
        <p:nvPicPr>
          <p:cNvPr id="1026" name="Picture 2" descr="C:\Users\PozdenovaL\AppData\Local\Microsoft\Windows\Temporary Internet Files\Content.IE5\DE4CGPLA\MP9004484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04224" y="2744255"/>
            <a:ext cx="3474015" cy="2316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ozdenovaL\AppData\Local\Microsoft\Windows\Temporary Internet Files\Content.IE5\S7687CZ2\MP9004483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262" y="5111472"/>
            <a:ext cx="1825497" cy="1216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04845" y="4526667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10Kč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184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99 0.00949 C 0.01372 -0.00578 0.01563 -0.01782 0.02605 -0.02685 C 0.02848 -0.02893 0.03125 -0.03055 0.03369 -0.03287 C 0.04514 -0.04352 0.03698 -0.03889 0.04584 -0.04305 C 0.05 -0.05162 0.05504 -0.05139 0.06094 -0.05926 C 0.0816 -0.0868 0.09896 -0.11157 0.1231 -0.13402 C 0.12518 -0.13796 0.12691 -0.14236 0.12917 -0.14606 C 0.13056 -0.14838 0.13264 -0.14953 0.13369 -0.15208 C 0.14167 -0.1706 0.12969 -0.15231 0.1382 -0.16435 C 0.14306 -0.18865 0.14306 -0.20972 0.15191 -0.23287 C 0.1566 -0.2669 0.17448 -0.29977 0.19132 -0.32592 C 0.20278 -0.34375 0.1981 -0.33125 0.20643 -0.35 C 0.2191 -0.37824 0.22952 -0.4074 0.24271 -0.43495 C 0.24584 -0.44166 0.2507 -0.45509 0.25487 -0.46111 C 0.26702 -0.47893 0.2823 -0.49398 0.29879 -0.5037 C 0.30417 -0.50694 0.3099 -0.50902 0.31546 -0.5118 C 0.31841 -0.51319 0.32466 -0.51574 0.32466 -0.51551 C 0.34323 -0.51504 0.36198 -0.51481 0.38056 -0.51365 C 0.39445 -0.51273 0.41094 -0.50416 0.42466 -0.49953 C 0.43195 -0.49699 0.43855 -0.48889 0.44584 -0.48541 C 0.45695 -0.46736 0.45955 -0.44375 0.47466 -0.43102 C 0.47882 -0.42222 0.48421 -0.41412 0.48976 -0.40671 C 0.49306 -0.39745 0.49445 -0.38703 0.49879 -0.37847 C 0.50504 -0.3662 0.51216 -0.3544 0.51858 -0.34213 C 0.52014 -0.33102 0.52292 -0.32083 0.52466 -0.30972 C 0.52605 -0.2912 0.52848 -0.27986 0.53369 -0.26319 C 0.53525 -0.24838 0.53907 -0.23541 0.54132 -0.22083 C 0.54254 -0.1993 0.54306 -0.17777 0.54428 -0.15625 C 0.54514 -0.14213 0.54896 -0.1294 0.55035 -0.11574 C 0.55174 -0.10162 0.55174 -0.0875 0.5533 -0.07338 C 0.55382 -0.06782 0.55643 -0.05717 0.55643 -0.05694 C 0.55695 -0.04907 0.55712 -0.04097 0.55799 -0.03287 C 0.55869 -0.02685 0.56094 -0.01481 0.56094 -0.01458 C 0.5625 0.01273 0.56546 0.04074 0.56546 0.06806 " pathEditMode="relative" rAng="0" ptsTypes="fffffffffffffffffffffffffffffffffA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865" y="-2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48148E-6 C 0.01841 -0.00625 0.03785 -0.02847 0.05469 -0.03241 C 0.0915 -0.04097 0.14636 -0.03727 0.18195 -0.03843 C 0.21198 -0.04838 0.23091 -0.04213 0.26528 -0.03843 C 0.27726 -0.03287 0.29375 -0.02384 0.30764 -0.02014 C 0.32587 -0.01528 0.34636 -0.01551 0.36372 -0.00602 C 0.40625 0.01736 0.45244 0.03241 0.4908 0.06667 C 0.51337 0.08657 0.53716 0.09931 0.55764 0.12315 C 0.56355 0.13009 0.57188 0.13426 0.57587 0.14329 C 0.57744 0.14676 0.5783 0.15069 0.58039 0.15347 C 0.60191 0.18264 0.57205 0.13333 0.59098 0.16366 C 0.59219 0.16551 0.5948 0.17176 0.59393 0.16968 C 0.58282 0.13982 0.55903 0.1213 0.53941 0.10301 C 0.5283 0.09259 0.52014 0.07755 0.50921 0.06667 C 0.49896 0.05671 0.4816 0.03657 0.47119 0.03218 C 0.46285 0.02847 0.45348 0.02338 0.44532 0.01806 C 0.44219 0.01597 0.43994 0.01134 0.43629 0.00995 C 0.41389 0.00162 0.39306 -0.00139 0.36962 -0.00417 C 0.36476 -0.00486 0.35469 -0.00602 0.35469 -0.00602 C 0.34757 -0.01551 0.3566 -0.00486 0.34098 -0.01412 C 0.33525 -0.01759 0.33021 -0.02361 0.32431 -0.02639 C 0.31754 -0.02963 0.31007 -0.02986 0.30313 -0.03241 C 0.27136 -0.04375 0.29844 -0.03912 0.26823 -0.04236 C 0.23872 -0.05139 0.21042 -0.05463 0.18039 -0.06065 C 0.1632 -0.06944 0.14549 -0.07245 0.12726 -0.07477 C 0.11771 -0.07407 0.10816 -0.07454 0.09862 -0.07268 C 0.09775 -0.07245 0.0882 -0.06319 0.08646 -0.06273 C 0.07848 -0.06018 0.07032 -0.06018 0.06216 -0.05856 C 0.0474 -0.05069 0.03195 -0.04977 0.01667 -0.04444 C 0.00278 -0.03241 0.00869 -0.0169 -2.77778E-6 1.48148E-6 Z " pathEditMode="relative" ptsTypes="ffffffffffffffffffffffffffffff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25252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4" descr="C:\Users\PozdenovaL\AppData\Local\Microsoft\Windows\Temporary Internet Files\Content.IE5\K0O7W0UI\MC90011278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999" y="5733256"/>
            <a:ext cx="1616997" cy="86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5060265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ysClr val="windowText" lastClr="000000"/>
                </a:solidFill>
              </a:rPr>
              <a:t>7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pic>
        <p:nvPicPr>
          <p:cNvPr id="6" name="Picture 2" descr="C:\Users\PozdenovaL\AppData\Local\Microsoft\Windows\Temporary Internet Files\Content.IE5\DE4CGPLA\MP9004484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04223" y="2564904"/>
            <a:ext cx="3743042" cy="249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věc, kterou si může Tom koupit za 10Kč.</a:t>
            </a:r>
            <a:endParaRPr lang="cs-CZ" dirty="0"/>
          </a:p>
        </p:txBody>
      </p:sp>
      <p:pic>
        <p:nvPicPr>
          <p:cNvPr id="2051" name="Picture 3" descr="C:\Users\PozdenovaL\AppData\Local\Microsoft\Windows\Temporary Internet Files\Content.IE5\AM1I8PN9\MP9004003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850" y="2855038"/>
            <a:ext cx="1548532" cy="1915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002850" y="2273619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16Kč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168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53 -0.08287 C 0.05191 -0.09236 0.06007 -0.10486 0.07049 -0.11319 C 0.07483 -0.11667 0.08056 -0.11829 0.08559 -0.1213 C 0.08941 -0.12361 0.09219 -0.12731 0.09635 -0.1294 C 0.12396 -0.14305 0.15556 -0.14467 0.18507 -0.15162 C 0.28108 -0.14977 0.26649 -0.15717 0.31458 -0.1456 C 0.32465 -0.13611 0.34792 -0.12801 0.36198 -0.12546 C 0.36753 -0.12037 0.37222 -0.11759 0.37934 -0.11528 C 0.38854 -0.10717 0.40208 -0.10532 0.41406 -0.10324 C 0.42326 -0.09421 0.43281 -0.08565 0.44201 -0.07685 C 0.44549 -0.07338 0.45208 -0.07546 0.45712 -0.07477 C 0.47153 -0.07083 0.48628 -0.06944 0.50035 -0.06481 C 0.50208 -0.06296 0.5125 -0.05116 0.51337 -0.05069 C 0.5224 -0.04537 0.53316 -0.04467 0.54358 -0.04467 " pathEditMode="relative" rAng="0" ptsTypes="fffffff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052" y="-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7407E-6 C 0.01458 -0.00764 0.02517 -0.02454 0.04097 -0.03032 C 0.06146 -0.03773 0.09427 -0.03565 0.11059 -0.03634 C 0.13177 -0.04213 0.15364 -0.04653 0.1743 -0.05463 C 0.18455 -0.06366 0.20243 -0.06643 0.21371 -0.0706 C 0.24566 -0.08241 0.2085 -0.0706 0.24097 -0.08495 C 0.27968 -0.10208 0.25555 -0.08866 0.28784 -0.10092 C 0.3026 -0.10648 0.31684 -0.11458 0.33177 -0.11921 C 0.34548 -0.12338 0.35764 -0.12801 0.371 -0.13333 C 0.38437 -0.13842 0.38368 -0.13542 0.39548 -0.14143 C 0.40781 -0.14792 0.41771 -0.15995 0.43021 -0.16574 C 0.44705 -0.17315 0.46337 -0.17546 0.48038 -0.18171 C 0.52118 -0.17778 0.51909 -0.18079 0.54705 -0.15949 C 0.54913 -0.15625 0.55069 -0.15231 0.55312 -0.14954 C 0.55486 -0.14745 0.55764 -0.14768 0.5592 -0.14537 C 0.57864 -0.11643 0.54878 -0.13704 0.58941 -0.10301 C 0.61146 -0.08449 0.62882 -0.05926 0.63333 -0.0243 C 0.6368 0.0287 0.63576 0.08287 0.64253 0.13542 C 0.64375 0.15602 0.64375 0.17801 0.64843 0.19792 C 0.64791 0.2 0.64861 0.20394 0.64705 0.20394 C 0.64496 0.20394 0.64288 0.19306 0.64097 0.18796 C 0.63802 0.17986 0.63489 0.17176 0.63177 0.16366 C 0.62465 0.14445 0.62187 0.125 0.61666 0.10509 C 0.61354 0.09306 0.60798 0.08241 0.60451 0.0706 C 0.6033 0.06667 0.60278 0.0625 0.60156 0.05857 C 0.59878 0.05023 0.59253 0.03426 0.59253 0.03426 C 0.58802 0.00556 0.58316 -0.02153 0.56823 -0.04444 C 0.56528 -0.04907 0.56093 -0.05208 0.55764 -0.05648 C 0.54462 -0.07384 0.53264 -0.09444 0.52257 -0.11505 C 0.5184 -0.12407 0.50781 -0.15995 0.5 -0.16366 C 0.48264 -0.17176 0.4618 -0.16782 0.44392 -0.17384 C 0.43837 -0.17315 0.43264 -0.17338 0.42725 -0.17176 C 0.42448 -0.17083 0.42361 -0.16551 0.42118 -0.16366 C 0.41232 -0.15671 0.40087 -0.15116 0.39097 -0.14745 C 0.36718 -0.13866 0.34253 -0.13472 0.31823 -0.1294 C 0.29687 -0.12477 0.26857 -0.11134 0.24843 -0.10509 C 0.23854 -0.10185 0.22916 -0.09653 0.21979 -0.09097 C 0.21493 -0.08819 0.21128 -0.08194 0.20607 -0.08079 C 0.18003 -0.07546 0.15347 -0.07847 0.12725 -0.07685 C 0.10503 -0.07176 0.08333 -0.06204 0.06215 -0.05255 C 0.05295 -0.04838 0.04739 -0.04097 0.03784 -0.03842 C 0.03142 -0.0294 0.01892 -0.02847 0.01059 -0.02616 C 0.0059 -0.025 -0.00295 -0.02014 -0.00295 -0.02014 C -0.00243 -0.0169 -0.00261 -0.01319 -0.00157 -0.01018 C -0.0007 -0.00764 0.00885 0.00602 3.61111E-6 -4.07407E-6 Z " pathEditMode="relative" ptsTypes="fffffffffffffffffffffffffffffffffffffffffffff">
                                      <p:cBhvr>
                                        <p:cTn id="1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324528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 descr="C:\Users\PozdenovaL\AppData\Local\Microsoft\Windows\Temporary Internet Files\Content.IE5\DE4CGPLA\MP90044847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932040" y="2852936"/>
            <a:ext cx="3615730" cy="241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02850" y="1981231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6Kč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pic>
        <p:nvPicPr>
          <p:cNvPr id="3075" name="Picture 3" descr="C:\Users\PozdenovaL\AppData\Local\Microsoft\Windows\Temporary Internet Files\Content.IE5\AM1I8PN9\MC9003314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8751" y="2570538"/>
            <a:ext cx="1228253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04454" y="4509120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13Kč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pic>
        <p:nvPicPr>
          <p:cNvPr id="3076" name="Picture 4" descr="C:\Users\PozdenovaL\AppData\Local\Microsoft\Windows\Temporary Internet Files\Content.IE5\S7687CZ2\MC90043632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106" y="5229200"/>
            <a:ext cx="1628800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věc, kterou si může Tom koupit za 10Kč.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660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44444E-6 C 0.10608 0.00486 0.08091 0.00023 0.13803 0.01365 C 0.18108 0.03588 0.13282 0.01365 0.18195 0.02731 C 0.21042 0.03518 0.21424 0.04444 0.24428 0.05648 C 0.28716 0.07384 0.33091 0.08472 0.37171 0.1081 C 0.39688 0.12245 0.42379 0.13032 0.44914 0.14398 C 0.45348 0.14629 0.47032 0.1581 0.47501 0.16296 C 0.48039 0.16875 0.49011 0.18171 0.49011 0.18194 C 0.49376 0.19768 0.5007 0.2125 0.50521 0.228 C 0.50695 0.24814 0.50973 0.26805 0.51129 0.28819 C 0.51372 0.31759 0.51094 0.30347 0.51441 0.31898 C 0.51598 0.35185 0.51303 0.33888 0.51893 0.35856 C 0.51962 0.36064 0.51997 0.36319 0.52049 0.3655 C 0.52101 0.36782 0.52205 0.37245 0.52205 0.37245 " pathEditMode="relative" rAng="0" ptsTypes="fffffffffffffA"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94" y="1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44444E-6 C 0.01285 -0.04167 -0.01024 0.03032 0.01059 -0.02223 C 0.03611 -0.08658 -0.00642 0.00208 0.02726 -0.06875 C 0.03698 -0.08912 0.04132 -0.09213 0.05 -0.11528 C 0.06771 -0.16227 0.07379 -0.20857 0.10764 -0.23843 C 0.10868 -0.24514 0.10885 -0.25209 0.11059 -0.25857 C 0.11545 -0.27709 0.12743 -0.29283 0.13333 -0.31112 C 0.14254 -0.33936 0.15278 -0.3838 0.17118 -0.40417 C 0.18281 -0.4169 0.19236 -0.42362 0.20608 -0.4345 C 0.20955 -0.43727 0.21372 -0.43889 0.21667 -0.4426 C 0.23142 -0.46181 0.24635 -0.48079 0.2651 -0.49306 C 0.27691 -0.5007 0.29306 -0.50255 0.30608 -0.5051 C 0.32222 -0.5044 0.33837 -0.50463 0.35451 -0.50301 C 0.36233 -0.50209 0.36476 -0.49746 0.37118 -0.49306 C 0.37795 -0.48843 0.38542 -0.48681 0.39254 -0.48287 C 0.40295 -0.46899 0.41302 -0.46019 0.42587 -0.45047 C 0.42986 -0.44306 0.43229 -0.43357 0.43785 -0.42825 C 0.46302 -0.40463 0.44219 -0.44537 0.4592 -0.41829 C 0.46267 -0.41274 0.46493 -0.40579 0.46823 -0.4 C 0.47743 -0.38426 0.49115 -0.36829 0.5 -0.35162 C 0.50313 -0.34584 0.50451 -0.33889 0.50764 -0.33334 C 0.53629 -0.28241 0.49913 -0.36042 0.52882 -0.30116 C 0.53802 -0.28287 0.54427 -0.26181 0.55451 -0.24445 C 0.56545 -0.22593 0.5658 -0.22778 0.57274 -0.20602 C 0.57708 -0.19237 0.57899 -0.17732 0.58333 -0.16366 C 0.58889 -0.1463 0.60851 -0.10903 0.61372 -0.09908 C 0.61701 -0.09283 0.62135 -0.08727 0.62431 -0.08079 C 0.63038 -0.06737 0.64254 -0.04051 0.64254 -0.04051 C 0.64688 -0.01875 0.6507 0.00231 0.65451 0.02407 C 0.65295 0.00023 0.64913 -0.02408 0.64254 -0.04653 C 0.63004 -0.08912 0.63924 -0.0426 0.62726 -0.09098 C 0.62153 -0.11412 0.6151 -0.13681 0.6092 -0.15973 C 0.6066 -0.16968 0.60556 -0.1801 0.60313 -0.19005 C 0.59844 -0.20834 0.59323 -0.22639 0.58785 -0.24445 C 0.58507 -0.25394 0.57882 -0.27269 0.57882 -0.27269 C 0.57639 -0.28843 0.56667 -0.35186 0.56372 -0.35556 C 0.54497 -0.37917 0.52639 -0.40301 0.50764 -0.42639 C 0.50313 -0.43195 0.49792 -0.43635 0.49392 -0.4426 C 0.48316 -0.45926 0.47379 -0.47755 0.46372 -0.49491 C 0.43351 -0.54723 0.4434 -0.51737 0.42274 -0.54144 C 0.40938 -0.55718 0.41285 -0.55973 0.39844 -0.56783 C 0.38542 -0.57524 0.36997 -0.57616 0.35608 -0.57778 C 0.33976 -0.57385 0.32083 -0.57709 0.30764 -0.56366 C 0.29358 -0.54954 0.28646 -0.52732 0.27587 -0.50926 C 0.26059 -0.48311 0.24375 -0.45741 0.23177 -0.42825 C 0.22326 -0.40764 0.22274 -0.38542 0.21667 -0.36366 C 0.21042 -0.34121 0.2033 -0.31945 0.19705 -0.297 C 0.19514 -0.29028 0.19045 -0.28542 0.18785 -0.27894 C 0.16823 -0.23056 0.15156 -0.18056 0.13333 -0.13149 C 0.12483 -0.10857 0.12257 -0.08195 0.1151 -0.05857 C 0.10885 -0.03866 0.08195 -0.00926 0.0651 -0.00417 C 0.05851 -0.00209 0.02344 4.44444E-6 0.02274 4.44444E-6 C 0.01233 0.00439 0.01354 0.00393 1.94444E-6 4.44444E-6 Z " pathEditMode="relative" ptsTypes="fffffffffffffffffffffffffffffffffffffffffffffffffffff">
                                      <p:cBhvr>
                                        <p:cTn id="11" dur="3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324528" cy="70294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věc, kterou si může Tom koupit za 10Kč.</a:t>
            </a:r>
            <a:endParaRPr lang="cs-CZ" dirty="0"/>
          </a:p>
        </p:txBody>
      </p:sp>
      <p:pic>
        <p:nvPicPr>
          <p:cNvPr id="5" name="Picture 2" descr="C:\Users\PozdenovaL\AppData\Local\Microsoft\Windows\Temporary Internet Files\Content.IE5\DE4CGPLA\MP90044847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148064" y="2708920"/>
            <a:ext cx="3039666" cy="202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02850" y="1981231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19Kč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pic>
        <p:nvPicPr>
          <p:cNvPr id="4098" name="Picture 2" descr="C:\Users\PozdenovaL\AppData\Local\Microsoft\Windows\Temporary Internet Files\Content.IE5\AM1I8PN9\MC9004124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847" y="2566006"/>
            <a:ext cx="2237385" cy="1892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ozdenovaL\AppData\Local\Microsoft\Windows\Temporary Internet Files\Content.IE5\K0O7W0UI\MC9002159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847" y="5366261"/>
            <a:ext cx="2240494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02850" y="4756481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6Kč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049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2.96296E-6 C 0.0106 -0.04213 -0.0019 0.00509 0.0106 -0.03426 C 0.01181 -0.03819 0.01181 -0.04282 0.01355 -0.0463 C 0.02067 -0.06111 0.03456 -0.07523 0.04549 -0.08472 C 0.04896 -0.08773 0.05365 -0.08611 0.05765 -0.08681 C 0.07275 -0.09375 0.08924 -0.09236 0.10452 -0.09884 C 0.11633 -0.1037 0.129 -0.11366 0.14098 -0.11713 C 0.1474 -0.11898 0.154 -0.11852 0.1606 -0.11921 C 0.19341 -0.13796 0.22726 -0.14051 0.26216 -0.14745 C 0.28021 -0.15903 0.30157 -0.15556 0.32119 -0.15741 C 0.34393 -0.15671 0.36667 -0.15671 0.38942 -0.15556 C 0.4073 -0.15463 0.42136 -0.13935 0.43629 -0.12917 C 0.44636 -0.10556 0.45574 -0.08565 0.46511 -0.06065 C 0.46754 -0.05417 0.47188 -0.04907 0.47431 -0.04236 C 0.47813 -0.03194 0.47969 -0.02037 0.48334 -0.00995 C 0.48473 -0.00602 0.48785 -0.0037 0.48942 -2.96296E-6 C 0.49289 0.00787 0.49844 0.02431 0.49844 0.02431 C 0.5066 0.07245 0.50886 0.12083 0.51355 0.16968 C 0.51494 0.18472 0.51633 0.19954 0.51962 0.21412 C 0.52049 0.21829 0.52171 0.22222 0.52275 0.22639 C 0.52327 0.22847 0.52431 0.23241 0.52431 0.23241 C 0.52483 0.24375 0.52449 0.25532 0.5257 0.26667 C 0.52605 0.26944 0.52744 0.26134 0.52726 0.25856 C 0.5264 0.24097 0.52501 0.22338 0.52275 0.20602 C 0.52188 0.19977 0.51962 0.19398 0.51824 0.18796 C 0.51511 0.17384 0.51424 0.15949 0.5106 0.1456 C 0.50469 0.12338 0.49167 0.10856 0.4849 0.08704 C 0.47969 0.07037 0.47466 0.0537 0.47119 0.03634 C 0.46962 0.02894 0.46876 0.0213 0.46667 0.01412 C 0.45695 -0.01829 0.44219 -0.04954 0.43021 -0.08079 C 0.42796 -0.09352 0.42396 -0.09236 0.41511 -0.09884 C 0.36216 -0.1375 0.38594 -0.12106 0.28942 -0.12315 C 0.28681 -0.12384 0.28438 -0.12454 0.28178 -0.12523 C 0.27969 -0.12593 0.27778 -0.12662 0.2757 -0.12731 C 0.27067 -0.1287 0.2606 -0.13125 0.2606 -0.13125 C 0.22553 -0.13009 0.19324 -0.12986 0.15903 -0.12523 C 0.13508 -0.11713 0.11094 -0.10995 0.08629 -0.10694 C 0.07188 -0.09977 0.05712 -0.09491 0.04237 -0.08889 C 0.03508 -0.08148 0.03056 -0.07292 0.02431 -0.06458 C 0.02258 -0.06227 0.02015 -0.06088 0.01824 -0.05856 C 0.01251 -0.05185 0.00851 -0.04352 0.00296 -0.03634 C 0.00122 -0.0287 -0.00156 -0.02616 -0.00312 -0.01806 C -0.00225 -0.00972 -0.00034 0.0037 0.00452 0.01019 L 0.01511 0.0081 " pathEditMode="relative" ptsTypes="ffffffffffffffffffffffffffffffffffffffffffAA">
                                      <p:cBhvr>
                                        <p:cTn id="6" dur="3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1.48148E-6 C 0.00017 -0.00162 0.00208 -0.02083 0.00312 -0.02407 C 0.00364 -0.02592 0.0052 -0.02662 0.00607 -0.02824 C 0.01041 -0.0368 0.00763 -0.03495 0.01215 -0.04236 C 0.01996 -0.05509 0.03038 -0.06088 0.03802 -0.07477 C 0.04895 -0.09467 0.04739 -0.09884 0.06371 -0.11505 C 0.07552 -0.14722 0.09479 -0.17546 0.1092 -0.20602 C 0.11996 -0.22893 0.12777 -0.25324 0.13802 -0.27662 C 0.14045 -0.28217 0.14218 -0.28842 0.14548 -0.29282 C 0.1519 -0.30139 0.15729 -0.31065 0.16371 -0.31921 C 0.17031 -0.32801 0.17482 -0.32801 0.18038 -0.33935 C 0.18645 -0.35185 0.19687 -0.36667 0.20607 -0.37569 C 0.2269 -0.3963 0.25138 -0.40509 0.2743 -0.42014 C 0.2769 -0.42176 0.27916 -0.425 0.28194 -0.42616 C 0.28871 -0.42917 0.29878 -0.43032 0.30607 -0.43217 C 0.32222 -0.4294 0.33871 -0.42847 0.35468 -0.42407 C 0.36527 -0.4213 0.38888 -0.38657 0.3894 -0.38588 C 0.40086 -0.3713 0.41041 -0.35046 0.41979 -0.33333 C 0.42777 -0.31852 0.43229 -0.29954 0.43802 -0.28287 C 0.44045 -0.27592 0.44409 -0.26991 0.44548 -0.2625 C 0.44652 -0.25717 0.44861 -0.2463 0.44861 -0.2463 C 0.44913 -0.21991 0.44965 -0.17685 0.45156 -0.14745 C 0.45277 -0.12986 0.45486 -0.1125 0.45607 -0.09491 C 0.45781 -0.07083 0.45833 -0.11528 0.4592 -0.0787 C 0.45972 -0.05926 0.4592 -0.03958 0.4592 -0.02014 " pathEditMode="relative" ptsTypes="ffffffffffffffffffffffffA">
                                      <p:cBhvr>
                                        <p:cTn id="11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25252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2" descr="C:\Users\PozdenovaL\AppData\Local\Microsoft\Windows\Temporary Internet Files\Content.IE5\DE4CGPLA\MP90044847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31498" y="2921532"/>
            <a:ext cx="3471714" cy="2314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02850" y="1981231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15Kč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Klikni na věc, kterou si může Tom koupit za 10Kč.</a:t>
            </a:r>
            <a:endParaRPr lang="cs-CZ" dirty="0"/>
          </a:p>
        </p:txBody>
      </p:sp>
      <p:pic>
        <p:nvPicPr>
          <p:cNvPr id="5123" name="Picture 3" descr="C:\Users\PozdenovaL\AppData\Local\Microsoft\Windows\Temporary Internet Files\Content.IE5\K0O7W0UI\MC9001126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715" y="2566006"/>
            <a:ext cx="2059842" cy="138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ozdenovaL\AppData\Local\Microsoft\Windows\Temporary Internet Files\Content.IE5\K0O7W0UI\MP90042363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2062" y="5090166"/>
            <a:ext cx="1509015" cy="1509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052062" y="4497481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ysClr val="windowText" lastClr="000000"/>
                </a:solidFill>
              </a:rPr>
              <a:t>8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8359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5.55556E-6 C 0.02135 -0.05788 0.06927 -0.08288 0.11354 -0.09306 C 0.1316 -0.09723 0.14653 -0.10533 0.1651 -0.10718 C 0.20208 -0.12061 0.24062 -0.13056 0.27882 -0.13542 C 0.33646 -0.13195 0.36059 -0.12964 0.40608 -0.12339 C 0.41371 -0.12038 0.42101 -0.11552 0.42882 -0.1132 C 0.43837 -0.11042 0.45069 -0.10903 0.45903 -0.10116 C 0.47882 -0.08241 0.48038 -0.07616 0.4908 -0.04862 C 0.5059 -0.00834 0.51302 0.0037 0.51962 0.04837 C 0.5224 0.08749 0.52951 0.12615 0.53785 0.16365 C 0.53993 0.19259 0.54132 0.22129 0.54236 0.25046 C 0.56458 0.19282 0.53264 0.15763 0.51059 0.11504 C 0.49167 0.07847 0.46944 0.04536 0.45139 0.0081 C 0.43611 -0.02315 0.43038 -0.06112 0.41354 -0.09098 C 0.40417 -0.10741 0.39271 -0.12732 0.37569 -0.1294 C 0.36215 -0.13126 0.34844 -0.13079 0.33472 -0.13149 C 0.30469 -0.14468 0.31111 -0.13982 0.26059 -0.14144 C 0.21649 -0.14908 0.1868 -0.11436 0.15 -0.09098 C 0.14514 -0.08797 0.13976 -0.08751 0.13472 -0.08496 C 0.11371 -0.07454 0.09549 -0.06135 0.07274 -0.05672 C 0.06111 -0.05093 0.04983 -0.04862 0.03785 -0.04445 C 0.03628 -0.04306 0.03507 -0.04144 0.03333 -0.04052 C 0.03142 -0.03936 0.02899 -0.03982 0.02726 -0.03843 C 0.02292 -0.03496 0.0151 -0.02639 0.0151 -0.02639 C 0.01076 -0.01459 0.01007 -0.00464 3.88889E-6 -5.55556E-6 Z " pathEditMode="relative" ptsTypes="fffffffffffffffffffffffff">
                                      <p:cBhvr>
                                        <p:cTn id="6" dur="325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1111E-6 C 0.01997 -0.01296 0.02431 -0.03009 0.03941 -0.05254 C 0.05087 -0.06944 0.06233 -0.08703 0.07587 -0.10092 C 0.10938 -0.13518 0.14913 -0.16898 0.18941 -0.18981 C 0.19063 -0.1905 0.20868 -0.19375 0.2092 -0.19398 C 0.23316 -0.19976 0.25469 -0.20277 0.27882 -0.20601 C 0.30747 -0.21481 0.33733 -0.21574 0.36667 -0.21828 C 0.40208 -0.21759 0.43733 -0.21805 0.47274 -0.2162 C 0.48958 -0.21527 0.50382 -0.20347 0.51979 -0.19791 C 0.53212 -0.18819 0.53212 -0.1868 0.53941 -0.17175 C 0.54115 -0.15555 0.54097 -0.13912 0.5441 -0.12314 C 0.54514 -0.10833 0.54479 -0.0956 0.55313 -0.08495 C 0.5599 -0.05787 0.55608 -0.01319 0.55608 0.00811 " pathEditMode="relative" ptsTypes="ffffffffffffA">
                                      <p:cBhvr>
                                        <p:cTn id="11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0" y="0"/>
            <a:ext cx="925252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Klikni na správné znaménko.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2132856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18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27064" y="2130360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10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78047" y="3575799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15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3501041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10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5029974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10Kč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78047" y="5029975"/>
            <a:ext cx="153845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ysClr val="windowText" lastClr="000000"/>
                </a:solidFill>
              </a:rPr>
              <a:t>10</a:t>
            </a:r>
            <a:r>
              <a:rPr lang="cs-CZ" sz="3200" dirty="0" smtClean="0">
                <a:solidFill>
                  <a:sysClr val="windowText" lastClr="000000"/>
                </a:solidFill>
              </a:rPr>
              <a:t>Kč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5798518"/>
            <a:ext cx="1538452" cy="5847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ysClr val="windowText" lastClr="000000"/>
                </a:solidFill>
              </a:rPr>
              <a:t>&gt;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90614" y="5798518"/>
            <a:ext cx="1538452" cy="5847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200">
                <a:solidFill>
                  <a:sysClr val="windowText" lastClr="000000"/>
                </a:solidFill>
              </a:defRPr>
            </a:lvl1pPr>
          </a:lstStyle>
          <a:p>
            <a:r>
              <a:rPr lang="en-US" dirty="0"/>
              <a:t>=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3968" y="5798518"/>
            <a:ext cx="1538452" cy="5847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200">
                <a:solidFill>
                  <a:sysClr val="windowText" lastClr="000000"/>
                </a:solidFill>
              </a:defRPr>
            </a:lvl1pPr>
          </a:lstStyle>
          <a:p>
            <a:r>
              <a:rPr lang="en-US" dirty="0"/>
              <a:t>&lt;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717631"/>
            <a:ext cx="1538452" cy="5847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200">
                <a:solidFill>
                  <a:sysClr val="windowText" lastClr="000000"/>
                </a:solidFill>
              </a:defRPr>
            </a:lvl1pPr>
          </a:lstStyle>
          <a:p>
            <a:r>
              <a:rPr lang="en-US" dirty="0"/>
              <a:t>&lt;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254971" y="4221087"/>
            <a:ext cx="1538452" cy="5847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200">
                <a:solidFill>
                  <a:sysClr val="windowText" lastClr="000000"/>
                </a:solidFill>
              </a:defRPr>
            </a:lvl1pPr>
          </a:lstStyle>
          <a:p>
            <a:r>
              <a:rPr lang="en-US" dirty="0"/>
              <a:t>=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27970" y="2797565"/>
            <a:ext cx="1538452" cy="5847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200">
                <a:solidFill>
                  <a:sysClr val="windowText" lastClr="000000"/>
                </a:solidFill>
              </a:defRPr>
            </a:lvl1pPr>
          </a:lstStyle>
          <a:p>
            <a:r>
              <a:rPr lang="en-US" dirty="0"/>
              <a:t>=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9766" y="4160574"/>
            <a:ext cx="1538452" cy="5847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ysClr val="windowText" lastClr="000000"/>
                </a:solidFill>
              </a:rPr>
              <a:t>&gt;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3620" y="2844224"/>
            <a:ext cx="1538452" cy="5847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 smtClean="0">
                <a:solidFill>
                  <a:sysClr val="windowText" lastClr="000000"/>
                </a:solidFill>
              </a:rPr>
              <a:t>&gt;</a:t>
            </a:r>
            <a:endParaRPr lang="cs-CZ" sz="3200" dirty="0">
              <a:solidFill>
                <a:sysClr val="windowText" lastClr="0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54927" y="4221088"/>
            <a:ext cx="1538452" cy="584775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3200">
                <a:solidFill>
                  <a:sysClr val="windowText" lastClr="000000"/>
                </a:solidFill>
              </a:defRPr>
            </a:lvl1pPr>
          </a:lstStyle>
          <a:p>
            <a:r>
              <a:rPr lang="en-US" dirty="0"/>
              <a:t>&lt;</a:t>
            </a:r>
            <a:endParaRPr lang="cs-CZ" dirty="0"/>
          </a:p>
        </p:txBody>
      </p:sp>
      <p:pic>
        <p:nvPicPr>
          <p:cNvPr id="20" name="Picture 2" descr="C:\Users\PozdenovaL\AppData\Local\Microsoft\Windows\Temporary Internet Files\Content.IE5\DE4CGPLA\MP900448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40152" y="3302406"/>
            <a:ext cx="3029936" cy="201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3299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5E-6 6.2963E-6 C -0.00105 -0.00555 -0.00174 -0.01157 -0.00452 -0.0162 C -0.01268 -0.03032 -0.02431 -0.03124 -0.03647 -0.03634 C -0.04185 -0.04374 -0.04653 -0.05486 -0.05313 -0.06064 C -0.0573 -0.06411 -0.06233 -0.0655 -0.06667 -0.06874 C -0.08212 -0.08055 -0.0665 -0.07476 -0.08178 -0.07893 C -0.09931 -0.09374 -0.12327 -0.08634 -0.14237 -0.08703 C -0.14601 -0.09004 -0.14931 -0.09398 -0.15313 -0.09699 C -0.15938 -0.10185 -0.16876 -0.10161 -0.1757 -0.103 C -0.18525 -0.10717 -0.19462 -0.10949 -0.20452 -0.11111 C -0.20903 -0.11041 -0.21372 -0.11041 -0.21824 -0.10925 C -0.22136 -0.10833 -0.22431 -0.10648 -0.22726 -0.10509 C -0.22883 -0.10439 -0.23178 -0.103 -0.23178 -0.103 " pathEditMode="relative" ptsTypes="ffffffffffffA">
                                      <p:cBhvr>
                                        <p:cTn id="9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7 C -0.00139 -0.01412 2.5E-6 -0.01388 -0.00452 -0.02407 C -0.00695 -0.02963 -0.01216 -0.04027 -0.01216 -0.04027 C -0.01355 -0.05787 -0.0191 -0.08518 -0.00921 -0.10092 C -0.00712 -0.10416 -0.00382 -0.10578 -0.00157 -0.10902 C -0.00209 -0.11111 -0.00209 -0.11365 -0.00313 -0.11504 C -0.00417 -0.11643 -0.00764 -0.11713 -0.00764 -0.11713 " pathEditMode="relative" ptsTypes="ffffffA">
                                      <p:cBhvr>
                                        <p:cTn id="9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198 -0.01112 0.01545 -0.03125 0.02726 -0.0426 C 0.03437 -0.04954 0.04201 -0.05232 0.05 -0.05672 C 0.06875 -0.06713 0.04844 -0.0588 0.07118 -0.06875 C 0.09288 -0.07825 0.11684 -0.07987 0.13941 -0.08287 C 0.15955 -0.08843 0.14948 -0.08635 0.16962 -0.08889 C 0.17517 -0.0963 0.18316 -0.09723 0.1908 -0.09908 C 0.19236 -0.10047 0.19375 -0.10186 0.19549 -0.10301 C 0.19687 -0.10394 0.19861 -0.10394 0.2 -0.1051 C 0.20121 -0.10602 0.20295 -0.10926 0.20295 -0.10926 " pathEditMode="relative" ptsTypes="fffffffffA">
                                      <p:cBhvr>
                                        <p:cTn id="1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cap="all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CITACE</a:t>
            </a:r>
            <a:endParaRPr lang="cs-CZ" sz="3600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Zástupný symbol pro obsah 2"/>
          <p:cNvSpPr txBox="1">
            <a:spLocks noGrp="1"/>
          </p:cNvSpPr>
          <p:nvPr>
            <p:ph idx="1"/>
          </p:nvPr>
        </p:nvSpPr>
        <p:spPr>
          <a:xfrm>
            <a:off x="971600" y="1844825"/>
            <a:ext cx="6981096" cy="129614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Obrázky – kliparty galerie MS Office 2010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46391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176</TotalTime>
  <Words>127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NÁZEV ŠKOLY: ZŠ PARDUBICE - SPOŘILOV AUTOR: MGR. LENKA POZDĚNOVÁ NÁZEV: VY_32_INOVACE_VÝVOJOVÉ PORUCHY UČENÍ              II_13. POROVNÁVÁNÍ ČÍSEL V OBORU ČÍSEL DO 20 –              OBCHOD  TÉMA: POROVNÁVÁNÍ ČÍSEL V OBORU ČÍSEL DO 20 – OBCHOD  ČÍSLO PROJEKTU:CZ.1.07/1.4.00/21.2349 ANOTACE: TENTO DUM SLOUŽÍ K PROCVIČENÍ POROVNÁVÁNÍ                  ČÍSEL V OBORU ČÍSEL DO 20. DUM PODPOŘÍ DĚTI                 V DOVEDNOSTI NAKUPOVÁNÍ. ŽÁCI VYBÍRAJÍ                  SPRÁVNÉ ŘEŠENÍ Z DANÝCH MOŽNOSTÍ.                     </vt:lpstr>
      <vt:lpstr>Klikni na věc, kterou si může Tom koupit za 10Kč.</vt:lpstr>
      <vt:lpstr>Klikni na věc, kterou si může Tom koupit za 10Kč.</vt:lpstr>
      <vt:lpstr>Klikni na věc, kterou si může Tom koupit za 10Kč.</vt:lpstr>
      <vt:lpstr>Klikni na věc, kterou si může Tom koupit za 10Kč.</vt:lpstr>
      <vt:lpstr>Klikni na věc, kterou si může Tom koupit za 10Kč.</vt:lpstr>
      <vt:lpstr>Klikni na správné znaménko.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Pozděnová Lenka</dc:creator>
  <cp:lastModifiedBy>Pozděnová Lenka</cp:lastModifiedBy>
  <cp:revision>20</cp:revision>
  <dcterms:created xsi:type="dcterms:W3CDTF">2013-02-07T15:53:28Z</dcterms:created>
  <dcterms:modified xsi:type="dcterms:W3CDTF">2013-02-07T18:50:01Z</dcterms:modified>
</cp:coreProperties>
</file>